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7"/>
  </p:notesMasterIdLst>
  <p:sldIdLst>
    <p:sldId id="256" r:id="rId2"/>
    <p:sldId id="258" r:id="rId3"/>
    <p:sldId id="298" r:id="rId4"/>
    <p:sldId id="260" r:id="rId5"/>
    <p:sldId id="330" r:id="rId6"/>
    <p:sldId id="312" r:id="rId7"/>
    <p:sldId id="331" r:id="rId8"/>
    <p:sldId id="313" r:id="rId9"/>
    <p:sldId id="325" r:id="rId10"/>
    <p:sldId id="326" r:id="rId11"/>
    <p:sldId id="327" r:id="rId12"/>
    <p:sldId id="328" r:id="rId13"/>
    <p:sldId id="319" r:id="rId14"/>
    <p:sldId id="304" r:id="rId15"/>
    <p:sldId id="303" r:id="rId16"/>
  </p:sldIdLst>
  <p:sldSz cx="9144000" cy="5143500" type="screen16x9"/>
  <p:notesSz cx="6858000" cy="9144000"/>
  <p:embeddedFontLst>
    <p:embeddedFont>
      <p:font typeface="Roboto Mono" panose="020B0604020202020204" charset="0"/>
      <p:regular r:id="rId18"/>
      <p:bold r:id="rId19"/>
      <p:italic r:id="rId20"/>
      <p:boldItalic r:id="rId21"/>
    </p:embeddedFont>
    <p:embeddedFont>
      <p:font typeface="IBM Plex Sans Thai" panose="020B0604020202020204" charset="-34"/>
      <p:regular r:id="rId22"/>
      <p:bold r:id="rId23"/>
    </p:embeddedFont>
    <p:embeddedFont>
      <p:font typeface="Bebas Neue" panose="020B0604020202020204" charset="0"/>
      <p:regular r:id="rId24"/>
    </p:embeddedFont>
    <p:embeddedFont>
      <p:font typeface="Open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D090AF-5032-4A00-9DC3-9277CC3BDF99}">
  <a:tblStyle styleId="{59D090AF-5032-4A00-9DC3-9277CC3BDF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231DCA-5C49-4DCD-BD5F-4FF55635C37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varScale="1">
        <p:scale>
          <a:sx n="86" d="100"/>
          <a:sy n="86" d="100"/>
        </p:scale>
        <p:origin x="7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a48513e0b3ee46c" providerId="LiveId" clId="{F68C6AF6-A936-4931-9D79-9EE4F34A6773}"/>
    <pc:docChg chg="undo redo custSel modSld">
      <pc:chgData name="" userId="ea48513e0b3ee46c" providerId="LiveId" clId="{F68C6AF6-A936-4931-9D79-9EE4F34A6773}" dt="2024-10-27T20:48:43.642" v="286" actId="478"/>
      <pc:docMkLst>
        <pc:docMk/>
      </pc:docMkLst>
      <pc:sldChg chg="addSp delSp modSp">
        <pc:chgData name="" userId="ea48513e0b3ee46c" providerId="LiveId" clId="{F68C6AF6-A936-4931-9D79-9EE4F34A6773}" dt="2024-10-27T20:44:25.343" v="172" actId="1076"/>
        <pc:sldMkLst>
          <pc:docMk/>
          <pc:sldMk cId="0" sldId="256"/>
        </pc:sldMkLst>
        <pc:spChg chg="mod">
          <ac:chgData name="" userId="ea48513e0b3ee46c" providerId="LiveId" clId="{F68C6AF6-A936-4931-9D79-9EE4F34A6773}" dt="2024-10-27T20:38:55.581" v="38" actId="1076"/>
          <ac:spMkLst>
            <pc:docMk/>
            <pc:sldMk cId="0" sldId="256"/>
            <ac:spMk id="185" creationId="{00000000-0000-0000-0000-000000000000}"/>
          </ac:spMkLst>
        </pc:spChg>
        <pc:spChg chg="del mod">
          <ac:chgData name="" userId="ea48513e0b3ee46c" providerId="LiveId" clId="{F68C6AF6-A936-4931-9D79-9EE4F34A6773}" dt="2024-10-27T20:42:35.805" v="54" actId="478"/>
          <ac:spMkLst>
            <pc:docMk/>
            <pc:sldMk cId="0" sldId="256"/>
            <ac:spMk id="186" creationId="{00000000-0000-0000-0000-000000000000}"/>
          </ac:spMkLst>
        </pc:spChg>
        <pc:graphicFrameChg chg="add mod modGraphic">
          <ac:chgData name="" userId="ea48513e0b3ee46c" providerId="LiveId" clId="{F68C6AF6-A936-4931-9D79-9EE4F34A6773}" dt="2024-10-27T20:44:25.343" v="172" actId="1076"/>
          <ac:graphicFrameMkLst>
            <pc:docMk/>
            <pc:sldMk cId="0" sldId="256"/>
            <ac:graphicFrameMk id="8" creationId="{BBC79E89-FDF1-440F-A186-BDC0E04FCF16}"/>
          </ac:graphicFrameMkLst>
        </pc:graphicFrameChg>
        <pc:picChg chg="add del mod">
          <ac:chgData name="" userId="ea48513e0b3ee46c" providerId="LiveId" clId="{F68C6AF6-A936-4931-9D79-9EE4F34A6773}" dt="2024-10-27T20:40:10.921" v="42"/>
          <ac:picMkLst>
            <pc:docMk/>
            <pc:sldMk cId="0" sldId="256"/>
            <ac:picMk id="3" creationId="{555A7263-4ADC-42D8-A38D-5FCE8C26E31B}"/>
          </ac:picMkLst>
        </pc:picChg>
        <pc:picChg chg="add del mod">
          <ac:chgData name="" userId="ea48513e0b3ee46c" providerId="LiveId" clId="{F68C6AF6-A936-4931-9D79-9EE4F34A6773}" dt="2024-10-27T20:42:16.942" v="48" actId="478"/>
          <ac:picMkLst>
            <pc:docMk/>
            <pc:sldMk cId="0" sldId="256"/>
            <ac:picMk id="5" creationId="{53DD6988-27F4-459F-81DA-987B4C92CABE}"/>
          </ac:picMkLst>
        </pc:picChg>
        <pc:picChg chg="add mod">
          <ac:chgData name="" userId="ea48513e0b3ee46c" providerId="LiveId" clId="{F68C6AF6-A936-4931-9D79-9EE4F34A6773}" dt="2024-10-27T20:42:24.589" v="51" actId="1076"/>
          <ac:picMkLst>
            <pc:docMk/>
            <pc:sldMk cId="0" sldId="256"/>
            <ac:picMk id="7" creationId="{F1AAE057-BAAB-4840-97DA-6D81C5D587F4}"/>
          </ac:picMkLst>
        </pc:picChg>
        <pc:picChg chg="mod">
          <ac:chgData name="" userId="ea48513e0b3ee46c" providerId="LiveId" clId="{F68C6AF6-A936-4931-9D79-9EE4F34A6773}" dt="2024-10-27T20:39:03.076" v="39" actId="1076"/>
          <ac:picMkLst>
            <pc:docMk/>
            <pc:sldMk cId="0" sldId="256"/>
            <ac:picMk id="189" creationId="{00000000-0000-0000-0000-000000000000}"/>
          </ac:picMkLst>
        </pc:picChg>
        <pc:picChg chg="mod">
          <ac:chgData name="" userId="ea48513e0b3ee46c" providerId="LiveId" clId="{F68C6AF6-A936-4931-9D79-9EE4F34A6773}" dt="2024-10-27T20:38:52.047" v="37" actId="1076"/>
          <ac:picMkLst>
            <pc:docMk/>
            <pc:sldMk cId="0" sldId="256"/>
            <ac:picMk id="191" creationId="{00000000-0000-0000-0000-000000000000}"/>
          </ac:picMkLst>
        </pc:picChg>
      </pc:sldChg>
      <pc:sldChg chg="modSp">
        <pc:chgData name="" userId="ea48513e0b3ee46c" providerId="LiveId" clId="{F68C6AF6-A936-4931-9D79-9EE4F34A6773}" dt="2024-10-27T20:48:29.387" v="285" actId="1076"/>
        <pc:sldMkLst>
          <pc:docMk/>
          <pc:sldMk cId="0" sldId="258"/>
        </pc:sldMkLst>
        <pc:spChg chg="mod">
          <ac:chgData name="" userId="ea48513e0b3ee46c" providerId="LiveId" clId="{F68C6AF6-A936-4931-9D79-9EE4F34A6773}" dt="2024-10-27T20:46:38.696" v="259" actId="1076"/>
          <ac:spMkLst>
            <pc:docMk/>
            <pc:sldMk cId="0" sldId="258"/>
            <ac:spMk id="206" creationId="{00000000-0000-0000-0000-000000000000}"/>
          </ac:spMkLst>
        </pc:spChg>
        <pc:spChg chg="mod">
          <ac:chgData name="" userId="ea48513e0b3ee46c" providerId="LiveId" clId="{F68C6AF6-A936-4931-9D79-9EE4F34A6773}" dt="2024-10-27T20:48:14.620" v="282" actId="313"/>
          <ac:spMkLst>
            <pc:docMk/>
            <pc:sldMk cId="0" sldId="258"/>
            <ac:spMk id="208" creationId="{00000000-0000-0000-0000-000000000000}"/>
          </ac:spMkLst>
        </pc:spChg>
        <pc:spChg chg="mod">
          <ac:chgData name="" userId="ea48513e0b3ee46c" providerId="LiveId" clId="{F68C6AF6-A936-4931-9D79-9EE4F34A6773}" dt="2024-10-27T20:45:04.340" v="189" actId="20577"/>
          <ac:spMkLst>
            <pc:docMk/>
            <pc:sldMk cId="0" sldId="258"/>
            <ac:spMk id="216" creationId="{00000000-0000-0000-0000-000000000000}"/>
          </ac:spMkLst>
        </pc:spChg>
        <pc:spChg chg="mod">
          <ac:chgData name="" userId="ea48513e0b3ee46c" providerId="LiveId" clId="{F68C6AF6-A936-4931-9D79-9EE4F34A6773}" dt="2024-10-27T20:48:29.387" v="285" actId="1076"/>
          <ac:spMkLst>
            <pc:docMk/>
            <pc:sldMk cId="0" sldId="258"/>
            <ac:spMk id="217" creationId="{00000000-0000-0000-0000-000000000000}"/>
          </ac:spMkLst>
        </pc:spChg>
        <pc:spChg chg="mod">
          <ac:chgData name="" userId="ea48513e0b3ee46c" providerId="LiveId" clId="{F68C6AF6-A936-4931-9D79-9EE4F34A6773}" dt="2024-10-27T20:45:47.689" v="234" actId="20577"/>
          <ac:spMkLst>
            <pc:docMk/>
            <pc:sldMk cId="0" sldId="258"/>
            <ac:spMk id="218" creationId="{00000000-0000-0000-0000-000000000000}"/>
          </ac:spMkLst>
        </pc:spChg>
      </pc:sldChg>
      <pc:sldChg chg="addSp delSp modSp">
        <pc:chgData name="" userId="ea48513e0b3ee46c" providerId="LiveId" clId="{F68C6AF6-A936-4931-9D79-9EE4F34A6773}" dt="2024-10-27T20:48:43.642" v="286" actId="478"/>
        <pc:sldMkLst>
          <pc:docMk/>
          <pc:sldMk cId="0" sldId="260"/>
        </pc:sldMkLst>
        <pc:spChg chg="add mod">
          <ac:chgData name="" userId="ea48513e0b3ee46c" providerId="LiveId" clId="{F68C6AF6-A936-4931-9D79-9EE4F34A6773}" dt="2024-10-27T20:48:43.642" v="286" actId="478"/>
          <ac:spMkLst>
            <pc:docMk/>
            <pc:sldMk cId="0" sldId="260"/>
            <ac:spMk id="3" creationId="{2CBC1C4B-B5C0-4740-84F3-1E04CA1F82AB}"/>
          </ac:spMkLst>
        </pc:spChg>
        <pc:picChg chg="del">
          <ac:chgData name="" userId="ea48513e0b3ee46c" providerId="LiveId" clId="{F68C6AF6-A936-4931-9D79-9EE4F34A6773}" dt="2024-10-27T20:48:43.642" v="286" actId="478"/>
          <ac:picMkLst>
            <pc:docMk/>
            <pc:sldMk cId="0" sldId="260"/>
            <ac:picMk id="8" creationId="{2AEE0A15-DF42-C918-CA2E-E340EFD635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774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89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849b013f1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849b013f1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849b013f1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849b013f1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193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224b5cad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224b5cad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804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13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333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5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84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0633" b="4970"/>
          <a:stretch/>
        </p:blipFill>
        <p:spPr>
          <a:xfrm>
            <a:off x="0" y="0"/>
            <a:ext cx="9144003" cy="5143501"/>
          </a:xfrm>
          <a:prstGeom prst="rect">
            <a:avLst/>
          </a:prstGeom>
          <a:noFill/>
          <a:ln>
            <a:noFill/>
          </a:ln>
        </p:spPr>
      </p:pic>
      <p:sp>
        <p:nvSpPr>
          <p:cNvPr id="10" name="Google Shape;10;p2"/>
          <p:cNvSpPr/>
          <p:nvPr/>
        </p:nvSpPr>
        <p:spPr>
          <a:xfrm>
            <a:off x="727250" y="535050"/>
            <a:ext cx="7689300" cy="40734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11;p2"/>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2;p2"/>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13;p2"/>
          <p:cNvSpPr txBox="1">
            <a:spLocks noGrp="1"/>
          </p:cNvSpPr>
          <p:nvPr>
            <p:ph type="ctrTitle"/>
          </p:nvPr>
        </p:nvSpPr>
        <p:spPr>
          <a:xfrm>
            <a:off x="1311375" y="1196388"/>
            <a:ext cx="6521100" cy="2076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800">
                <a:latin typeface="IBM Plex Sans Thai"/>
                <a:ea typeface="IBM Plex Sans Thai"/>
                <a:cs typeface="IBM Plex Sans Thai"/>
                <a:sym typeface="IBM Plex Sans Tha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311338" y="3535550"/>
            <a:ext cx="65211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499675" y="308125"/>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5"/>
        <p:cNvGrpSpPr/>
        <p:nvPr/>
      </p:nvGrpSpPr>
      <p:grpSpPr>
        <a:xfrm>
          <a:off x="0" y="0"/>
          <a:ext cx="0" cy="0"/>
          <a:chOff x="0" y="0"/>
          <a:chExt cx="0" cy="0"/>
        </a:xfrm>
      </p:grpSpPr>
      <p:pic>
        <p:nvPicPr>
          <p:cNvPr id="166" name="Google Shape;166;p21"/>
          <p:cNvPicPr preferRelativeResize="0"/>
          <p:nvPr/>
        </p:nvPicPr>
        <p:blipFill rotWithShape="1">
          <a:blip r:embed="rId2">
            <a:alphaModFix/>
          </a:blip>
          <a:srcRect t="7798" b="7806"/>
          <a:stretch/>
        </p:blipFill>
        <p:spPr>
          <a:xfrm rot="10800000">
            <a:off x="0" y="0"/>
            <a:ext cx="9144003" cy="5143501"/>
          </a:xfrm>
          <a:prstGeom prst="rect">
            <a:avLst/>
          </a:prstGeom>
          <a:noFill/>
          <a:ln>
            <a:noFill/>
          </a:ln>
        </p:spPr>
      </p:pic>
      <p:sp>
        <p:nvSpPr>
          <p:cNvPr id="167" name="Google Shape;167;p21"/>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1"/>
          <p:cNvSpPr/>
          <p:nvPr/>
        </p:nvSpPr>
        <p:spPr>
          <a:xfrm rot="10800000">
            <a:off x="7583378" y="183563"/>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1"/>
          <p:cNvSpPr/>
          <p:nvPr/>
        </p:nvSpPr>
        <p:spPr>
          <a:xfrm>
            <a:off x="226003" y="3918038"/>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0"/>
        <p:cNvGrpSpPr/>
        <p:nvPr/>
      </p:nvGrpSpPr>
      <p:grpSpPr>
        <a:xfrm>
          <a:off x="0" y="0"/>
          <a:ext cx="0" cy="0"/>
          <a:chOff x="0" y="0"/>
          <a:chExt cx="0" cy="0"/>
        </a:xfrm>
      </p:grpSpPr>
      <p:pic>
        <p:nvPicPr>
          <p:cNvPr id="171" name="Google Shape;171;p22"/>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172" name="Google Shape;172;p22"/>
          <p:cNvSpPr/>
          <p:nvPr/>
        </p:nvSpPr>
        <p:spPr>
          <a:xfrm rot="10800000">
            <a:off x="379278" y="360451"/>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2"/>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2"/>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33" name="Google Shape;33;p5"/>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 name="Google Shape;34;p5"/>
          <p:cNvSpPr txBox="1">
            <a:spLocks noGrp="1"/>
          </p:cNvSpPr>
          <p:nvPr>
            <p:ph type="subTitle" idx="1"/>
          </p:nvPr>
        </p:nvSpPr>
        <p:spPr>
          <a:xfrm>
            <a:off x="1171800" y="2334600"/>
            <a:ext cx="2727900" cy="413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 name="Google Shape;35;p5"/>
          <p:cNvSpPr txBox="1">
            <a:spLocks noGrp="1"/>
          </p:cNvSpPr>
          <p:nvPr>
            <p:ph type="subTitle" idx="2"/>
          </p:nvPr>
        </p:nvSpPr>
        <p:spPr>
          <a:xfrm>
            <a:off x="5244284" y="2334600"/>
            <a:ext cx="2727900" cy="41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 name="Google Shape;36;p5"/>
          <p:cNvSpPr txBox="1">
            <a:spLocks noGrp="1"/>
          </p:cNvSpPr>
          <p:nvPr>
            <p:ph type="subTitle" idx="3"/>
          </p:nvPr>
        </p:nvSpPr>
        <p:spPr>
          <a:xfrm>
            <a:off x="1171812" y="2715096"/>
            <a:ext cx="27279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subTitle" idx="4"/>
          </p:nvPr>
        </p:nvSpPr>
        <p:spPr>
          <a:xfrm>
            <a:off x="5244295" y="2715095"/>
            <a:ext cx="27279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5"/>
          <p:cNvSpPr/>
          <p:nvPr/>
        </p:nvSpPr>
        <p:spPr>
          <a:xfrm rot="10800000" flipH="1">
            <a:off x="223921" y="183653"/>
            <a:ext cx="933300" cy="7197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pic>
        <p:nvPicPr>
          <p:cNvPr id="47" name="Google Shape;47;p7"/>
          <p:cNvPicPr preferRelativeResize="0"/>
          <p:nvPr/>
        </p:nvPicPr>
        <p:blipFill rotWithShape="1">
          <a:blip r:embed="rId2">
            <a:alphaModFix/>
          </a:blip>
          <a:srcRect t="7798" b="7806"/>
          <a:stretch/>
        </p:blipFill>
        <p:spPr>
          <a:xfrm rot="10800000">
            <a:off x="0" y="0"/>
            <a:ext cx="9144003" cy="5143501"/>
          </a:xfrm>
          <a:prstGeom prst="rect">
            <a:avLst/>
          </a:prstGeom>
          <a:noFill/>
          <a:ln>
            <a:noFill/>
          </a:ln>
        </p:spPr>
      </p:pic>
      <p:sp>
        <p:nvSpPr>
          <p:cNvPr id="48" name="Google Shape;48;p7"/>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49;p7"/>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5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7"/>
          <p:cNvSpPr txBox="1">
            <a:spLocks noGrp="1"/>
          </p:cNvSpPr>
          <p:nvPr>
            <p:ph type="body" idx="1"/>
          </p:nvPr>
        </p:nvSpPr>
        <p:spPr>
          <a:xfrm>
            <a:off x="720000" y="1626950"/>
            <a:ext cx="2970000" cy="2529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00000"/>
              </a:lnSpc>
              <a:spcBef>
                <a:spcPts val="0"/>
              </a:spcBef>
              <a:spcAft>
                <a:spcPts val="0"/>
              </a:spcAft>
              <a:buSzPts val="1200"/>
              <a:buChar char="○"/>
              <a:defRPr sz="1200"/>
            </a:lvl2pPr>
            <a:lvl3pPr marL="1371600" lvl="2" indent="-304800" rtl="0">
              <a:lnSpc>
                <a:spcPct val="100000"/>
              </a:lnSpc>
              <a:spcBef>
                <a:spcPts val="0"/>
              </a:spcBef>
              <a:spcAft>
                <a:spcPts val="0"/>
              </a:spcAft>
              <a:buSzPts val="1200"/>
              <a:buChar char="■"/>
              <a:defRPr sz="1200"/>
            </a:lvl3pPr>
            <a:lvl4pPr marL="1828800" lvl="3" indent="-304800" rtl="0">
              <a:lnSpc>
                <a:spcPct val="100000"/>
              </a:lnSpc>
              <a:spcBef>
                <a:spcPts val="0"/>
              </a:spcBef>
              <a:spcAft>
                <a:spcPts val="0"/>
              </a:spcAft>
              <a:buSzPts val="1200"/>
              <a:buChar char="●"/>
              <a:defRPr sz="1200"/>
            </a:lvl4pPr>
            <a:lvl5pPr marL="2286000" lvl="4" indent="-304800" rtl="0">
              <a:lnSpc>
                <a:spcPct val="100000"/>
              </a:lnSpc>
              <a:spcBef>
                <a:spcPts val="0"/>
              </a:spcBef>
              <a:spcAft>
                <a:spcPts val="0"/>
              </a:spcAft>
              <a:buSzPts val="1200"/>
              <a:buChar char="○"/>
              <a:defRPr sz="1200"/>
            </a:lvl5pPr>
            <a:lvl6pPr marL="2743200" lvl="5" indent="-304800" rtl="0">
              <a:lnSpc>
                <a:spcPct val="100000"/>
              </a:lnSpc>
              <a:spcBef>
                <a:spcPts val="0"/>
              </a:spcBef>
              <a:spcAft>
                <a:spcPts val="0"/>
              </a:spcAft>
              <a:buSzPts val="1200"/>
              <a:buChar char="■"/>
              <a:defRPr sz="1200"/>
            </a:lvl6pPr>
            <a:lvl7pPr marL="3200400" lvl="6" indent="-304800" rtl="0">
              <a:lnSpc>
                <a:spcPct val="100000"/>
              </a:lnSpc>
              <a:spcBef>
                <a:spcPts val="0"/>
              </a:spcBef>
              <a:spcAft>
                <a:spcPts val="0"/>
              </a:spcAft>
              <a:buSzPts val="1200"/>
              <a:buChar char="●"/>
              <a:defRPr sz="1200"/>
            </a:lvl7pPr>
            <a:lvl8pPr marL="3657600" lvl="7" indent="-304800" rtl="0">
              <a:lnSpc>
                <a:spcPct val="100000"/>
              </a:lnSpc>
              <a:spcBef>
                <a:spcPts val="0"/>
              </a:spcBef>
              <a:spcAft>
                <a:spcPts val="0"/>
              </a:spcAft>
              <a:buSzPts val="1200"/>
              <a:buChar char="○"/>
              <a:defRPr sz="1200"/>
            </a:lvl8pPr>
            <a:lvl9pPr marL="4114800" lvl="8" indent="-304800" rtl="0">
              <a:lnSpc>
                <a:spcPct val="100000"/>
              </a:lnSpc>
              <a:spcBef>
                <a:spcPts val="0"/>
              </a:spcBef>
              <a:spcAft>
                <a:spcPts val="0"/>
              </a:spcAft>
              <a:buSzPts val="1200"/>
              <a:buChar char="■"/>
              <a:defRPr sz="1200"/>
            </a:lvl9pPr>
          </a:lstStyle>
          <a:p>
            <a:endParaRPr/>
          </a:p>
        </p:txBody>
      </p:sp>
      <p:sp>
        <p:nvSpPr>
          <p:cNvPr id="52" name="Google Shape;52;p7"/>
          <p:cNvSpPr>
            <a:spLocks noGrp="1"/>
          </p:cNvSpPr>
          <p:nvPr>
            <p:ph type="pic" idx="2"/>
          </p:nvPr>
        </p:nvSpPr>
        <p:spPr>
          <a:xfrm>
            <a:off x="4628925" y="1536650"/>
            <a:ext cx="3795000" cy="27099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pic>
        <p:nvPicPr>
          <p:cNvPr id="54" name="Google Shape;54;p8"/>
          <p:cNvPicPr preferRelativeResize="0"/>
          <p:nvPr/>
        </p:nvPicPr>
        <p:blipFill rotWithShape="1">
          <a:blip r:embed="rId2">
            <a:alphaModFix/>
          </a:blip>
          <a:srcRect t="10633" b="4970"/>
          <a:stretch/>
        </p:blipFill>
        <p:spPr>
          <a:xfrm>
            <a:off x="0" y="0"/>
            <a:ext cx="9144003" cy="5143501"/>
          </a:xfrm>
          <a:prstGeom prst="rect">
            <a:avLst/>
          </a:prstGeom>
          <a:noFill/>
          <a:ln>
            <a:noFill/>
          </a:ln>
        </p:spPr>
      </p:pic>
      <p:sp>
        <p:nvSpPr>
          <p:cNvPr id="55" name="Google Shape;55;p8"/>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8"/>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8"/>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pic>
        <p:nvPicPr>
          <p:cNvPr id="60" name="Google Shape;60;p9"/>
          <p:cNvPicPr preferRelativeResize="0"/>
          <p:nvPr/>
        </p:nvPicPr>
        <p:blipFill rotWithShape="1">
          <a:blip r:embed="rId2">
            <a:alphaModFix/>
          </a:blip>
          <a:srcRect t="10633" b="4970"/>
          <a:stretch/>
        </p:blipFill>
        <p:spPr>
          <a:xfrm rot="10800000">
            <a:off x="0" y="0"/>
            <a:ext cx="9144003" cy="5143501"/>
          </a:xfrm>
          <a:prstGeom prst="rect">
            <a:avLst/>
          </a:prstGeom>
          <a:noFill/>
          <a:ln>
            <a:noFill/>
          </a:ln>
        </p:spPr>
      </p:pic>
      <p:sp>
        <p:nvSpPr>
          <p:cNvPr id="61" name="Google Shape;61;p9"/>
          <p:cNvSpPr/>
          <p:nvPr/>
        </p:nvSpPr>
        <p:spPr>
          <a:xfrm rot="10800000">
            <a:off x="379278" y="360451"/>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62;p9"/>
          <p:cNvSpPr/>
          <p:nvPr/>
        </p:nvSpPr>
        <p:spPr>
          <a:xfrm rot="10800000">
            <a:off x="7583378" y="183563"/>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9"/>
          <p:cNvSpPr/>
          <p:nvPr/>
        </p:nvSpPr>
        <p:spPr>
          <a:xfrm>
            <a:off x="226003" y="3918038"/>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9"/>
          <p:cNvSpPr txBox="1">
            <a:spLocks noGrp="1"/>
          </p:cNvSpPr>
          <p:nvPr>
            <p:ph type="title"/>
          </p:nvPr>
        </p:nvSpPr>
        <p:spPr>
          <a:xfrm>
            <a:off x="2241450" y="1240188"/>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9"/>
          <p:cNvSpPr txBox="1">
            <a:spLocks noGrp="1"/>
          </p:cNvSpPr>
          <p:nvPr>
            <p:ph type="subTitle" idx="1"/>
          </p:nvPr>
        </p:nvSpPr>
        <p:spPr>
          <a:xfrm>
            <a:off x="2241550" y="2221513"/>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379425" y="360450"/>
            <a:ext cx="8385300" cy="4422600"/>
          </a:xfrm>
          <a:prstGeom prst="rect">
            <a:avLst/>
          </a:prstGeom>
          <a:noFill/>
          <a:ln w="9525" cap="flat" cmpd="sng">
            <a:solidFill>
              <a:schemeClr val="dk1"/>
            </a:solidFill>
            <a:prstDash val="solid"/>
            <a:round/>
            <a:headEnd type="none" w="sm" len="sm"/>
            <a:tailEnd type="none" w="sm" len="sm"/>
          </a:ln>
        </p:spPr>
      </p:sp>
      <p:sp>
        <p:nvSpPr>
          <p:cNvPr id="68" name="Google Shape;68;p10"/>
          <p:cNvSpPr txBox="1">
            <a:spLocks noGrp="1"/>
          </p:cNvSpPr>
          <p:nvPr>
            <p:ph type="title"/>
          </p:nvPr>
        </p:nvSpPr>
        <p:spPr>
          <a:xfrm>
            <a:off x="720900" y="749325"/>
            <a:ext cx="3433800" cy="108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
        <p:cNvGrpSpPr/>
        <p:nvPr/>
      </p:nvGrpSpPr>
      <p:grpSpPr>
        <a:xfrm>
          <a:off x="0" y="0"/>
          <a:ext cx="0" cy="0"/>
          <a:chOff x="0" y="0"/>
          <a:chExt cx="0" cy="0"/>
        </a:xfrm>
      </p:grpSpPr>
      <p:pic>
        <p:nvPicPr>
          <p:cNvPr id="79" name="Google Shape;79;p13"/>
          <p:cNvPicPr preferRelativeResize="0"/>
          <p:nvPr/>
        </p:nvPicPr>
        <p:blipFill rotWithShape="1">
          <a:blip r:embed="rId2">
            <a:alphaModFix/>
          </a:blip>
          <a:srcRect t="7798" b="7806"/>
          <a:stretch/>
        </p:blipFill>
        <p:spPr>
          <a:xfrm>
            <a:off x="0" y="1"/>
            <a:ext cx="9144003" cy="5143501"/>
          </a:xfrm>
          <a:prstGeom prst="rect">
            <a:avLst/>
          </a:prstGeom>
          <a:noFill/>
          <a:ln>
            <a:noFill/>
          </a:ln>
        </p:spPr>
      </p:pic>
      <p:sp>
        <p:nvSpPr>
          <p:cNvPr id="80" name="Google Shape;80;p13"/>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3"/>
          <p:cNvSpPr txBox="1">
            <a:spLocks noGrp="1"/>
          </p:cNvSpPr>
          <p:nvPr>
            <p:ph type="title" hasCustomPrompt="1"/>
          </p:nvPr>
        </p:nvSpPr>
        <p:spPr>
          <a:xfrm>
            <a:off x="875274" y="3536200"/>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2" hasCustomPrompt="1"/>
          </p:nvPr>
        </p:nvSpPr>
        <p:spPr>
          <a:xfrm>
            <a:off x="878119" y="1613775"/>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3" hasCustomPrompt="1"/>
          </p:nvPr>
        </p:nvSpPr>
        <p:spPr>
          <a:xfrm>
            <a:off x="875274" y="2613087"/>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3"/>
          <p:cNvSpPr txBox="1">
            <a:spLocks noGrp="1"/>
          </p:cNvSpPr>
          <p:nvPr>
            <p:ph type="subTitle" idx="1"/>
          </p:nvPr>
        </p:nvSpPr>
        <p:spPr>
          <a:xfrm>
            <a:off x="1532500" y="3595638"/>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6" name="Google Shape;86;p13"/>
          <p:cNvSpPr txBox="1">
            <a:spLocks noGrp="1"/>
          </p:cNvSpPr>
          <p:nvPr>
            <p:ph type="subTitle" idx="5"/>
          </p:nvPr>
        </p:nvSpPr>
        <p:spPr>
          <a:xfrm>
            <a:off x="1543724" y="1673237"/>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7" name="Google Shape;87;p13"/>
          <p:cNvSpPr txBox="1">
            <a:spLocks noGrp="1"/>
          </p:cNvSpPr>
          <p:nvPr>
            <p:ph type="subTitle" idx="6"/>
          </p:nvPr>
        </p:nvSpPr>
        <p:spPr>
          <a:xfrm>
            <a:off x="1543724" y="2672538"/>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8" name="Google Shape;88;p13"/>
          <p:cNvSpPr txBox="1">
            <a:spLocks noGrp="1"/>
          </p:cNvSpPr>
          <p:nvPr>
            <p:ph type="title" idx="7" hasCustomPrompt="1"/>
          </p:nvPr>
        </p:nvSpPr>
        <p:spPr>
          <a:xfrm>
            <a:off x="4938250" y="3536196"/>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8" hasCustomPrompt="1"/>
          </p:nvPr>
        </p:nvSpPr>
        <p:spPr>
          <a:xfrm>
            <a:off x="4941084" y="1613775"/>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9" hasCustomPrompt="1"/>
          </p:nvPr>
        </p:nvSpPr>
        <p:spPr>
          <a:xfrm>
            <a:off x="4938250" y="2613085"/>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3"/>
          </p:nvPr>
        </p:nvSpPr>
        <p:spPr>
          <a:xfrm>
            <a:off x="5592650" y="3595638"/>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2" name="Google Shape;92;p13"/>
          <p:cNvSpPr txBox="1">
            <a:spLocks noGrp="1"/>
          </p:cNvSpPr>
          <p:nvPr>
            <p:ph type="subTitle" idx="14"/>
          </p:nvPr>
        </p:nvSpPr>
        <p:spPr>
          <a:xfrm>
            <a:off x="5603828" y="1673237"/>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3" name="Google Shape;93;p13"/>
          <p:cNvSpPr txBox="1">
            <a:spLocks noGrp="1"/>
          </p:cNvSpPr>
          <p:nvPr>
            <p:ph type="subTitle" idx="15"/>
          </p:nvPr>
        </p:nvSpPr>
        <p:spPr>
          <a:xfrm>
            <a:off x="5603828" y="2672538"/>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4" name="Google Shape;94;p13"/>
          <p:cNvSpPr/>
          <p:nvPr/>
        </p:nvSpPr>
        <p:spPr>
          <a:xfrm rot="10800000" flipH="1">
            <a:off x="223921" y="183653"/>
            <a:ext cx="933300" cy="7197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3"/>
          <p:cNvSpPr/>
          <p:nvPr/>
        </p:nvSpPr>
        <p:spPr>
          <a:xfrm>
            <a:off x="8424000" y="4472250"/>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9"/>
        <p:cNvGrpSpPr/>
        <p:nvPr/>
      </p:nvGrpSpPr>
      <p:grpSpPr>
        <a:xfrm>
          <a:off x="0" y="0"/>
          <a:ext cx="0" cy="0"/>
          <a:chOff x="0" y="0"/>
          <a:chExt cx="0" cy="0"/>
        </a:xfrm>
      </p:grpSpPr>
      <p:pic>
        <p:nvPicPr>
          <p:cNvPr id="110" name="Google Shape;110;p16"/>
          <p:cNvPicPr preferRelativeResize="0"/>
          <p:nvPr/>
        </p:nvPicPr>
        <p:blipFill rotWithShape="1">
          <a:blip r:embed="rId2">
            <a:alphaModFix/>
          </a:blip>
          <a:srcRect t="7798" b="7806"/>
          <a:stretch/>
        </p:blipFill>
        <p:spPr>
          <a:xfrm rot="10800000">
            <a:off x="0" y="1"/>
            <a:ext cx="9144003" cy="5143501"/>
          </a:xfrm>
          <a:prstGeom prst="rect">
            <a:avLst/>
          </a:prstGeom>
          <a:noFill/>
          <a:ln>
            <a:noFill/>
          </a:ln>
        </p:spPr>
      </p:pic>
      <p:sp>
        <p:nvSpPr>
          <p:cNvPr id="111" name="Google Shape;111;p16"/>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6"/>
          <p:cNvSpPr txBox="1">
            <a:spLocks noGrp="1"/>
          </p:cNvSpPr>
          <p:nvPr>
            <p:ph type="subTitle" idx="1"/>
          </p:nvPr>
        </p:nvSpPr>
        <p:spPr>
          <a:xfrm>
            <a:off x="3486900"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3" name="Google Shape;113;p16"/>
          <p:cNvSpPr txBox="1">
            <a:spLocks noGrp="1"/>
          </p:cNvSpPr>
          <p:nvPr>
            <p:ph type="subTitle" idx="2"/>
          </p:nvPr>
        </p:nvSpPr>
        <p:spPr>
          <a:xfrm>
            <a:off x="3486909"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6"/>
          <p:cNvSpPr txBox="1">
            <a:spLocks noGrp="1"/>
          </p:cNvSpPr>
          <p:nvPr>
            <p:ph type="subTitle" idx="3"/>
          </p:nvPr>
        </p:nvSpPr>
        <p:spPr>
          <a:xfrm>
            <a:off x="6253800"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6"/>
          <p:cNvSpPr txBox="1">
            <a:spLocks noGrp="1"/>
          </p:cNvSpPr>
          <p:nvPr>
            <p:ph type="subTitle" idx="4"/>
          </p:nvPr>
        </p:nvSpPr>
        <p:spPr>
          <a:xfrm>
            <a:off x="720000"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5"/>
          </p:nvPr>
        </p:nvSpPr>
        <p:spPr>
          <a:xfrm>
            <a:off x="6253794"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8" name="Google Shape;118;p16"/>
          <p:cNvSpPr txBox="1">
            <a:spLocks noGrp="1"/>
          </p:cNvSpPr>
          <p:nvPr>
            <p:ph type="subTitle" idx="6"/>
          </p:nvPr>
        </p:nvSpPr>
        <p:spPr>
          <a:xfrm>
            <a:off x="719988"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16"/>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1pPr>
            <a:lvl2pPr lvl="1"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2pPr>
            <a:lvl3pPr lvl="2"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3pPr>
            <a:lvl4pPr lvl="3"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4pPr>
            <a:lvl5pPr lvl="4"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5pPr>
            <a:lvl6pPr lvl="5"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6pPr>
            <a:lvl7pPr lvl="6"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7pPr>
            <a:lvl8pPr lvl="7"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8pPr>
            <a:lvl9pPr lvl="8"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59" r:id="rId8"/>
    <p:sldLayoutId id="2147483662" r:id="rId9"/>
    <p:sldLayoutId id="2147483667" r:id="rId10"/>
    <p:sldLayoutId id="214748366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ctrTitle"/>
          </p:nvPr>
        </p:nvSpPr>
        <p:spPr>
          <a:xfrm>
            <a:off x="1311338" y="939398"/>
            <a:ext cx="5180167" cy="14718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University Database System</a:t>
            </a:r>
            <a:endParaRPr dirty="0"/>
          </a:p>
        </p:txBody>
      </p:sp>
      <p:sp>
        <p:nvSpPr>
          <p:cNvPr id="187" name="Google Shape;187;p26"/>
          <p:cNvSpPr/>
          <p:nvPr/>
        </p:nvSpPr>
        <p:spPr>
          <a:xfrm>
            <a:off x="7669300" y="3882548"/>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6"/>
          <p:cNvSpPr/>
          <p:nvPr/>
        </p:nvSpPr>
        <p:spPr>
          <a:xfrm>
            <a:off x="1002525" y="4124350"/>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9" name="Google Shape;189;p26"/>
          <p:cNvPicPr preferRelativeResize="0"/>
          <p:nvPr/>
        </p:nvPicPr>
        <p:blipFill>
          <a:blip r:embed="rId3">
            <a:alphaModFix/>
          </a:blip>
          <a:stretch>
            <a:fillRect/>
          </a:stretch>
        </p:blipFill>
        <p:spPr>
          <a:xfrm>
            <a:off x="5063127" y="4359248"/>
            <a:ext cx="1811758" cy="121193"/>
          </a:xfrm>
          <a:prstGeom prst="rect">
            <a:avLst/>
          </a:prstGeom>
          <a:noFill/>
          <a:ln>
            <a:noFill/>
          </a:ln>
        </p:spPr>
      </p:pic>
      <p:pic>
        <p:nvPicPr>
          <p:cNvPr id="190" name="Google Shape;190;p26"/>
          <p:cNvPicPr preferRelativeResize="0"/>
          <p:nvPr/>
        </p:nvPicPr>
        <p:blipFill>
          <a:blip r:embed="rId4">
            <a:alphaModFix/>
          </a:blip>
          <a:stretch>
            <a:fillRect/>
          </a:stretch>
        </p:blipFill>
        <p:spPr>
          <a:xfrm>
            <a:off x="6739186" y="1429989"/>
            <a:ext cx="1798477" cy="121186"/>
          </a:xfrm>
          <a:prstGeom prst="rect">
            <a:avLst/>
          </a:prstGeom>
          <a:noFill/>
          <a:ln>
            <a:noFill/>
          </a:ln>
        </p:spPr>
      </p:pic>
      <p:pic>
        <p:nvPicPr>
          <p:cNvPr id="191" name="Google Shape;191;p26"/>
          <p:cNvPicPr preferRelativeResize="0"/>
          <p:nvPr/>
        </p:nvPicPr>
        <p:blipFill>
          <a:blip r:embed="rId4">
            <a:alphaModFix/>
          </a:blip>
          <a:stretch>
            <a:fillRect/>
          </a:stretch>
        </p:blipFill>
        <p:spPr>
          <a:xfrm rot="10800000">
            <a:off x="1237425" y="723657"/>
            <a:ext cx="1798477" cy="121186"/>
          </a:xfrm>
          <a:prstGeom prst="rect">
            <a:avLst/>
          </a:prstGeom>
          <a:noFill/>
          <a:ln>
            <a:noFill/>
          </a:ln>
        </p:spPr>
      </p:pic>
      <p:pic>
        <p:nvPicPr>
          <p:cNvPr id="7" name="Picture 6">
            <a:extLst>
              <a:ext uri="{FF2B5EF4-FFF2-40B4-BE49-F238E27FC236}">
                <a16:creationId xmlns:a16="http://schemas.microsoft.com/office/drawing/2014/main" id="{F1AAE057-BAAB-4840-97DA-6D81C5D587F4}"/>
              </a:ext>
            </a:extLst>
          </p:cNvPr>
          <p:cNvPicPr>
            <a:picLocks noChangeAspect="1"/>
          </p:cNvPicPr>
          <p:nvPr/>
        </p:nvPicPr>
        <p:blipFill>
          <a:blip r:embed="rId5"/>
          <a:stretch>
            <a:fillRect/>
          </a:stretch>
        </p:blipFill>
        <p:spPr>
          <a:xfrm>
            <a:off x="5242983" y="1429989"/>
            <a:ext cx="3263803" cy="3263803"/>
          </a:xfrm>
          <a:prstGeom prst="rect">
            <a:avLst/>
          </a:prstGeom>
        </p:spPr>
      </p:pic>
      <p:graphicFrame>
        <p:nvGraphicFramePr>
          <p:cNvPr id="8" name="Table 7">
            <a:extLst>
              <a:ext uri="{FF2B5EF4-FFF2-40B4-BE49-F238E27FC236}">
                <a16:creationId xmlns:a16="http://schemas.microsoft.com/office/drawing/2014/main" id="{BBC79E89-FDF1-440F-A186-BDC0E04FCF16}"/>
              </a:ext>
            </a:extLst>
          </p:cNvPr>
          <p:cNvGraphicFramePr>
            <a:graphicFrameLocks noGrp="1"/>
          </p:cNvGraphicFramePr>
          <p:nvPr>
            <p:extLst>
              <p:ext uri="{D42A27DB-BD31-4B8C-83A1-F6EECF244321}">
                <p14:modId xmlns:p14="http://schemas.microsoft.com/office/powerpoint/2010/main" val="576019946"/>
              </p:ext>
            </p:extLst>
          </p:nvPr>
        </p:nvGraphicFramePr>
        <p:xfrm>
          <a:off x="1311338" y="2716879"/>
          <a:ext cx="3992838" cy="1483360"/>
        </p:xfrm>
        <a:graphic>
          <a:graphicData uri="http://schemas.openxmlformats.org/drawingml/2006/table">
            <a:tbl>
              <a:tblPr firstRow="1" bandRow="1">
                <a:tableStyleId>{59D090AF-5032-4A00-9DC3-9277CC3BDF99}</a:tableStyleId>
              </a:tblPr>
              <a:tblGrid>
                <a:gridCol w="1996419">
                  <a:extLst>
                    <a:ext uri="{9D8B030D-6E8A-4147-A177-3AD203B41FA5}">
                      <a16:colId xmlns:a16="http://schemas.microsoft.com/office/drawing/2014/main" val="3492507806"/>
                    </a:ext>
                  </a:extLst>
                </a:gridCol>
                <a:gridCol w="1996419">
                  <a:extLst>
                    <a:ext uri="{9D8B030D-6E8A-4147-A177-3AD203B41FA5}">
                      <a16:colId xmlns:a16="http://schemas.microsoft.com/office/drawing/2014/main" val="2174374299"/>
                    </a:ext>
                  </a:extLst>
                </a:gridCol>
              </a:tblGrid>
              <a:tr h="370840">
                <a:tc>
                  <a:txBody>
                    <a:bodyPr/>
                    <a:lstStyle/>
                    <a:p>
                      <a:r>
                        <a:rPr lang="en-US" dirty="0">
                          <a:solidFill>
                            <a:schemeClr val="tx1"/>
                          </a:solidFill>
                        </a:rPr>
                        <a:t>Ubaid Bin Waris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52692357"/>
                  </a:ext>
                </a:extLst>
              </a:tr>
              <a:tr h="370840">
                <a:tc>
                  <a:txBody>
                    <a:bodyPr/>
                    <a:lstStyle/>
                    <a:p>
                      <a:r>
                        <a:rPr lang="en-US" dirty="0" err="1">
                          <a:solidFill>
                            <a:schemeClr val="tx1"/>
                          </a:solidFill>
                        </a:rPr>
                        <a:t>Mushaid</a:t>
                      </a:r>
                      <a:r>
                        <a:rPr lang="en-US" dirty="0">
                          <a:solidFill>
                            <a:schemeClr val="tx1"/>
                          </a:solidFill>
                        </a:rPr>
                        <a:t> Hussain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2212408</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12751269"/>
                  </a:ext>
                </a:extLst>
              </a:tr>
              <a:tr h="370840">
                <a:tc>
                  <a:txBody>
                    <a:bodyPr/>
                    <a:lstStyle/>
                    <a:p>
                      <a:r>
                        <a:rPr lang="en-US" dirty="0">
                          <a:solidFill>
                            <a:schemeClr val="tx1"/>
                          </a:solidFill>
                        </a:rPr>
                        <a:t>Muhammad Salman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2212400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37826353"/>
                  </a:ext>
                </a:extLst>
              </a:tr>
              <a:tr h="370840">
                <a:tc>
                  <a:txBody>
                    <a:bodyPr/>
                    <a:lstStyle/>
                    <a:p>
                      <a:r>
                        <a:rPr lang="en-US" dirty="0" err="1" smtClean="0">
                          <a:solidFill>
                            <a:schemeClr val="tx1"/>
                          </a:solidFill>
                        </a:rPr>
                        <a:t>Jehanzeb</a:t>
                      </a:r>
                      <a:r>
                        <a:rPr lang="en-US" dirty="0" smtClean="0">
                          <a:solidFill>
                            <a:schemeClr val="tx1"/>
                          </a:solidFill>
                        </a:rPr>
                        <a:t> </a:t>
                      </a:r>
                      <a:r>
                        <a:rPr lang="en-US" dirty="0">
                          <a:solidFill>
                            <a:schemeClr val="tx1"/>
                          </a:solidFill>
                          <a:latin typeface="+mj-lt"/>
                        </a:rPr>
                        <a:t>Khalid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2212391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9683817"/>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5"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650139" y="722988"/>
            <a:ext cx="7475734" cy="228704"/>
          </a:xfrm>
          <a:prstGeom prst="rect">
            <a:avLst/>
          </a:prstGeom>
          <a:noFill/>
          <a:ln>
            <a:noFill/>
          </a:ln>
        </p:spPr>
      </p:pic>
      <p:sp>
        <p:nvSpPr>
          <p:cNvPr id="7" name="Google Shape;253;p31">
            <a:extLst>
              <a:ext uri="{FF2B5EF4-FFF2-40B4-BE49-F238E27FC236}">
                <a16:creationId xmlns:a16="http://schemas.microsoft.com/office/drawing/2014/main" id="{0B38DB8C-F644-BC1F-FB49-FFD2121BAA81}"/>
              </a:ext>
            </a:extLst>
          </p:cNvPr>
          <p:cNvSpPr txBox="1">
            <a:spLocks/>
          </p:cNvSpPr>
          <p:nvPr/>
        </p:nvSpPr>
        <p:spPr>
          <a:xfrm>
            <a:off x="720000" y="1100254"/>
            <a:ext cx="7475735" cy="3277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latin typeface="Times New Roman" panose="02020603050405020304" pitchFamily="18" charset="0"/>
                <a:cs typeface="Times New Roman" panose="02020603050405020304" pitchFamily="18" charset="0"/>
              </a:rPr>
              <a:t>Classroom Information</a:t>
            </a:r>
          </a:p>
          <a:p>
            <a:endParaRPr lang="en-US" sz="1600" b="1" dirty="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dirty="0"/>
          </a:p>
          <a:p>
            <a:endParaRPr lang="en-US" dirty="0"/>
          </a:p>
        </p:txBody>
      </p:sp>
      <p:sp>
        <p:nvSpPr>
          <p:cNvPr id="8" name="Google Shape;253;p31">
            <a:extLst>
              <a:ext uri="{FF2B5EF4-FFF2-40B4-BE49-F238E27FC236}">
                <a16:creationId xmlns:a16="http://schemas.microsoft.com/office/drawing/2014/main" id="{0B38DB8C-F644-BC1F-FB49-FFD2121BAA81}"/>
              </a:ext>
            </a:extLst>
          </p:cNvPr>
          <p:cNvSpPr txBox="1">
            <a:spLocks/>
          </p:cNvSpPr>
          <p:nvPr/>
        </p:nvSpPr>
        <p:spPr>
          <a:xfrm>
            <a:off x="4527397" y="1100254"/>
            <a:ext cx="3668338" cy="3277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endParaRPr lang="en-US" dirty="0">
              <a:solidFill>
                <a:schemeClr val="tx1"/>
              </a:solidFill>
            </a:endParaRPr>
          </a:p>
        </p:txBody>
      </p:sp>
      <p:pic>
        <p:nvPicPr>
          <p:cNvPr id="9" name="Picture 8" descr="https://raw.githubusercontent.com/UbaidBinWaris/Web-Development/74c90697197b1508b72b52dde950fc0d0f2d9201/db%20lab%20project/using%20express/my-app/03.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106" y="1554496"/>
            <a:ext cx="5204987" cy="2971807"/>
          </a:xfrm>
          <a:prstGeom prst="rect">
            <a:avLst/>
          </a:prstGeom>
          <a:noFill/>
          <a:ln>
            <a:noFill/>
          </a:ln>
        </p:spPr>
      </p:pic>
    </p:spTree>
    <p:extLst>
      <p:ext uri="{BB962C8B-B14F-4D97-AF65-F5344CB8AC3E}">
        <p14:creationId xmlns:p14="http://schemas.microsoft.com/office/powerpoint/2010/main" val="2596637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5"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650139" y="722988"/>
            <a:ext cx="7475734" cy="228704"/>
          </a:xfrm>
          <a:prstGeom prst="rect">
            <a:avLst/>
          </a:prstGeom>
          <a:noFill/>
          <a:ln>
            <a:noFill/>
          </a:ln>
        </p:spPr>
      </p:pic>
      <p:sp>
        <p:nvSpPr>
          <p:cNvPr id="7" name="Google Shape;253;p31">
            <a:extLst>
              <a:ext uri="{FF2B5EF4-FFF2-40B4-BE49-F238E27FC236}">
                <a16:creationId xmlns:a16="http://schemas.microsoft.com/office/drawing/2014/main" id="{0B38DB8C-F644-BC1F-FB49-FFD2121BAA81}"/>
              </a:ext>
            </a:extLst>
          </p:cNvPr>
          <p:cNvSpPr txBox="1">
            <a:spLocks/>
          </p:cNvSpPr>
          <p:nvPr/>
        </p:nvSpPr>
        <p:spPr>
          <a:xfrm>
            <a:off x="720000" y="1100254"/>
            <a:ext cx="7475735" cy="3277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latin typeface="Times New Roman" panose="02020603050405020304" pitchFamily="18" charset="0"/>
                <a:cs typeface="Times New Roman" panose="02020603050405020304" pitchFamily="18" charset="0"/>
              </a:rPr>
              <a:t>Library</a:t>
            </a:r>
          </a:p>
          <a:p>
            <a:endParaRPr lang="en-US" sz="1600" b="1" dirty="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dirty="0"/>
          </a:p>
          <a:p>
            <a:endParaRPr lang="en-US" dirty="0"/>
          </a:p>
        </p:txBody>
      </p:sp>
      <p:sp>
        <p:nvSpPr>
          <p:cNvPr id="8" name="Google Shape;253;p31">
            <a:extLst>
              <a:ext uri="{FF2B5EF4-FFF2-40B4-BE49-F238E27FC236}">
                <a16:creationId xmlns:a16="http://schemas.microsoft.com/office/drawing/2014/main" id="{0B38DB8C-F644-BC1F-FB49-FFD2121BAA81}"/>
              </a:ext>
            </a:extLst>
          </p:cNvPr>
          <p:cNvSpPr txBox="1">
            <a:spLocks/>
          </p:cNvSpPr>
          <p:nvPr/>
        </p:nvSpPr>
        <p:spPr>
          <a:xfrm>
            <a:off x="4527397" y="1100254"/>
            <a:ext cx="3668338" cy="3277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endParaRPr lang="en-US" dirty="0">
              <a:solidFill>
                <a:schemeClr val="tx1"/>
              </a:solidFill>
            </a:endParaRPr>
          </a:p>
        </p:txBody>
      </p:sp>
      <p:pic>
        <p:nvPicPr>
          <p:cNvPr id="6" name="Picture 5" descr="https://raw.githubusercontent.com/UbaidBinWaris/Web-Development/74c90697197b1508b72b52dde950fc0d0f2d9201/db%20lab%20project/using%20express/my-app/05.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0000" y="1509131"/>
            <a:ext cx="6083300" cy="3122341"/>
          </a:xfrm>
          <a:prstGeom prst="rect">
            <a:avLst/>
          </a:prstGeom>
          <a:noFill/>
          <a:ln>
            <a:noFill/>
          </a:ln>
        </p:spPr>
      </p:pic>
    </p:spTree>
    <p:extLst>
      <p:ext uri="{BB962C8B-B14F-4D97-AF65-F5344CB8AC3E}">
        <p14:creationId xmlns:p14="http://schemas.microsoft.com/office/powerpoint/2010/main" val="2313037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5"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650139" y="722988"/>
            <a:ext cx="7475734" cy="228704"/>
          </a:xfrm>
          <a:prstGeom prst="rect">
            <a:avLst/>
          </a:prstGeom>
          <a:noFill/>
          <a:ln>
            <a:noFill/>
          </a:ln>
        </p:spPr>
      </p:pic>
      <p:sp>
        <p:nvSpPr>
          <p:cNvPr id="7" name="Google Shape;253;p31">
            <a:extLst>
              <a:ext uri="{FF2B5EF4-FFF2-40B4-BE49-F238E27FC236}">
                <a16:creationId xmlns:a16="http://schemas.microsoft.com/office/drawing/2014/main" id="{0B38DB8C-F644-BC1F-FB49-FFD2121BAA81}"/>
              </a:ext>
            </a:extLst>
          </p:cNvPr>
          <p:cNvSpPr txBox="1">
            <a:spLocks/>
          </p:cNvSpPr>
          <p:nvPr/>
        </p:nvSpPr>
        <p:spPr>
          <a:xfrm>
            <a:off x="720000" y="1100254"/>
            <a:ext cx="7475735" cy="3277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latin typeface="Times New Roman" panose="02020603050405020304" pitchFamily="18" charset="0"/>
                <a:cs typeface="Times New Roman" panose="02020603050405020304" pitchFamily="18" charset="0"/>
              </a:rPr>
              <a:t>About Us</a:t>
            </a:r>
          </a:p>
          <a:p>
            <a:endParaRPr lang="en-US" sz="1600" b="1" dirty="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smtClean="0">
              <a:latin typeface="Times New Roman" panose="02020603050405020304" pitchFamily="18" charset="0"/>
              <a:cs typeface="Times New Roman" panose="02020603050405020304" pitchFamily="18" charset="0"/>
            </a:endParaRPr>
          </a:p>
          <a:p>
            <a:endParaRPr lang="en-US" dirty="0"/>
          </a:p>
          <a:p>
            <a:endParaRPr lang="en-US" dirty="0"/>
          </a:p>
        </p:txBody>
      </p:sp>
      <p:sp>
        <p:nvSpPr>
          <p:cNvPr id="8" name="Google Shape;253;p31">
            <a:extLst>
              <a:ext uri="{FF2B5EF4-FFF2-40B4-BE49-F238E27FC236}">
                <a16:creationId xmlns:a16="http://schemas.microsoft.com/office/drawing/2014/main" id="{0B38DB8C-F644-BC1F-FB49-FFD2121BAA81}"/>
              </a:ext>
            </a:extLst>
          </p:cNvPr>
          <p:cNvSpPr txBox="1">
            <a:spLocks/>
          </p:cNvSpPr>
          <p:nvPr/>
        </p:nvSpPr>
        <p:spPr>
          <a:xfrm>
            <a:off x="4527397" y="1100254"/>
            <a:ext cx="3668338" cy="3277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endParaRPr lang="en-US" dirty="0">
              <a:solidFill>
                <a:schemeClr val="tx1"/>
              </a:solidFill>
            </a:endParaRPr>
          </a:p>
        </p:txBody>
      </p:sp>
      <p:pic>
        <p:nvPicPr>
          <p:cNvPr id="9" name="Picture 8" descr="https://raw.githubusercontent.com/UbaidBinWaris/Web-Development/74c90697197b1508b72b52dde950fc0d0f2d9201/db%20lab%20project/using%20express/my-app/04.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138" y="1490133"/>
            <a:ext cx="5445861" cy="3120284"/>
          </a:xfrm>
          <a:prstGeom prst="rect">
            <a:avLst/>
          </a:prstGeom>
          <a:noFill/>
          <a:ln>
            <a:noFill/>
          </a:ln>
        </p:spPr>
      </p:pic>
    </p:spTree>
    <p:extLst>
      <p:ext uri="{BB962C8B-B14F-4D97-AF65-F5344CB8AC3E}">
        <p14:creationId xmlns:p14="http://schemas.microsoft.com/office/powerpoint/2010/main" val="2602063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3" name="TextBox 2"/>
          <p:cNvSpPr txBox="1"/>
          <p:nvPr/>
        </p:nvSpPr>
        <p:spPr>
          <a:xfrm>
            <a:off x="6713034" y="475785"/>
            <a:ext cx="1827174" cy="307777"/>
          </a:xfrm>
          <a:prstGeom prst="rect">
            <a:avLst/>
          </a:prstGeom>
          <a:noFill/>
        </p:spPr>
        <p:txBody>
          <a:bodyPr wrap="square" rtlCol="0">
            <a:spAutoFit/>
          </a:bodyPr>
          <a:lstStyle/>
          <a:p>
            <a:r>
              <a:rPr lang="en-US" dirty="0" smtClean="0"/>
              <a:t>ER DIAGRAM</a:t>
            </a:r>
            <a:endParaRPr lang="en-US" dirty="0"/>
          </a:p>
        </p:txBody>
      </p:sp>
      <p:sp>
        <p:nvSpPr>
          <p:cNvPr id="6" name="Rectangle 5"/>
          <p:cNvSpPr/>
          <p:nvPr/>
        </p:nvSpPr>
        <p:spPr>
          <a:xfrm>
            <a:off x="572430" y="557708"/>
            <a:ext cx="6463991" cy="369332"/>
          </a:xfrm>
          <a:prstGeom prst="rect">
            <a:avLst/>
          </a:prstGeom>
        </p:spPr>
        <p:txBody>
          <a:bodyPr wrap="square">
            <a:spAutoFit/>
          </a:bodyPr>
          <a:lstStyle/>
          <a:p>
            <a:pPr lvl="0"/>
            <a:r>
              <a:rPr lang="en-US" sz="1800" b="1" dirty="0" smtClean="0">
                <a:solidFill>
                  <a:schemeClr val="tx1"/>
                </a:solidFill>
              </a:rPr>
              <a:t>ER Diagram</a:t>
            </a:r>
            <a:endParaRPr lang="en-US" sz="1800" dirty="0">
              <a:solidFill>
                <a:schemeClr val="tx1"/>
              </a:solidFill>
            </a:endParaRPr>
          </a:p>
        </p:txBody>
      </p:sp>
      <p:pic>
        <p:nvPicPr>
          <p:cNvPr id="7" name="Picture 6"/>
          <p:cNvPicPr/>
          <p:nvPr/>
        </p:nvPicPr>
        <p:blipFill>
          <a:blip r:embed="rId3"/>
          <a:stretch>
            <a:fillRect/>
          </a:stretch>
        </p:blipFill>
        <p:spPr>
          <a:xfrm>
            <a:off x="445236" y="1008963"/>
            <a:ext cx="7803615" cy="3726666"/>
          </a:xfrm>
          <a:prstGeom prst="rect">
            <a:avLst/>
          </a:prstGeom>
        </p:spPr>
      </p:pic>
    </p:spTree>
    <p:extLst>
      <p:ext uri="{BB962C8B-B14F-4D97-AF65-F5344CB8AC3E}">
        <p14:creationId xmlns:p14="http://schemas.microsoft.com/office/powerpoint/2010/main" val="1258777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C3E3154-BB06-76D1-7BCF-DD5436564A59}"/>
              </a:ext>
            </a:extLst>
          </p:cNvPr>
          <p:cNvSpPr>
            <a:spLocks noGrp="1"/>
          </p:cNvSpPr>
          <p:nvPr>
            <p:ph type="subTitle" idx="3"/>
          </p:nvPr>
        </p:nvSpPr>
        <p:spPr>
          <a:xfrm>
            <a:off x="720000" y="1518474"/>
            <a:ext cx="7430578" cy="2568104"/>
          </a:xfrm>
        </p:spPr>
        <p:txBody>
          <a:bodyPr/>
          <a:lstStyle/>
          <a:p>
            <a:pPr marL="0" lvl="0" indent="0">
              <a:lnSpc>
                <a:spcPct val="115000"/>
              </a:lnSpc>
              <a:spcBef>
                <a:spcPts val="1200"/>
              </a:spcBef>
            </a:pPr>
            <a:r>
              <a:rPr lang="en-US" sz="1400" dirty="0"/>
              <a:t>The University Management System combines a powerful database and a user-friendly Next.js interface to simplify university operations. The database securely stores and organizes information like departments, students, faculty, courses, schedules, fees, and library records, ensuring accuracy and efficiency. The Next.js front-end provides easy-to-use dashboards for students, faculty, and administrators, working smoothly on all devices. Key features include course registration, timetable management, fee tracking, and library management, with real-time updates to support better decisions. This system saves time, reduces manual work, and can grow to meet future needs, making it an all-in-one solution for university management.</a:t>
            </a:r>
          </a:p>
        </p:txBody>
      </p:sp>
      <p:sp>
        <p:nvSpPr>
          <p:cNvPr id="4" name="Title 3">
            <a:extLst>
              <a:ext uri="{FF2B5EF4-FFF2-40B4-BE49-F238E27FC236}">
                <a16:creationId xmlns:a16="http://schemas.microsoft.com/office/drawing/2014/main" id="{70F8030D-564E-45AB-C6EC-96BC1486AD65}"/>
              </a:ext>
            </a:extLst>
          </p:cNvPr>
          <p:cNvSpPr>
            <a:spLocks noGrp="1"/>
          </p:cNvSpPr>
          <p:nvPr>
            <p:ph type="title"/>
          </p:nvPr>
        </p:nvSpPr>
        <p:spPr/>
        <p:txBody>
          <a:bodyPr/>
          <a:lstStyle/>
          <a:p>
            <a:r>
              <a:rPr lang="en-US" dirty="0" smtClean="0"/>
              <a:t>Conclusion</a:t>
            </a:r>
            <a:endParaRPr lang="en-US" dirty="0"/>
          </a:p>
        </p:txBody>
      </p:sp>
      <p:pic>
        <p:nvPicPr>
          <p:cNvPr id="5" name="Google Shape;255;p31">
            <a:extLst>
              <a:ext uri="{FF2B5EF4-FFF2-40B4-BE49-F238E27FC236}">
                <a16:creationId xmlns:a16="http://schemas.microsoft.com/office/drawing/2014/main" id="{8B62D170-E8A1-57B4-E78A-9FA00CC3F7BE}"/>
              </a:ext>
            </a:extLst>
          </p:cNvPr>
          <p:cNvPicPr preferRelativeResize="0"/>
          <p:nvPr/>
        </p:nvPicPr>
        <p:blipFill>
          <a:blip r:embed="rId2">
            <a:alphaModFix/>
          </a:blip>
          <a:stretch>
            <a:fillRect/>
          </a:stretch>
        </p:blipFill>
        <p:spPr>
          <a:xfrm rot="10800000">
            <a:off x="720000" y="1153747"/>
            <a:ext cx="7475734" cy="228704"/>
          </a:xfrm>
          <a:prstGeom prst="rect">
            <a:avLst/>
          </a:prstGeom>
          <a:noFill/>
          <a:ln>
            <a:noFill/>
          </a:ln>
        </p:spPr>
      </p:pic>
    </p:spTree>
    <p:extLst>
      <p:ext uri="{BB962C8B-B14F-4D97-AF65-F5344CB8AC3E}">
        <p14:creationId xmlns:p14="http://schemas.microsoft.com/office/powerpoint/2010/main" val="3351295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4B67-F7A9-BA8F-477B-0653FD68C7B5}"/>
              </a:ext>
            </a:extLst>
          </p:cNvPr>
          <p:cNvSpPr>
            <a:spLocks noGrp="1"/>
          </p:cNvSpPr>
          <p:nvPr>
            <p:ph type="title"/>
          </p:nvPr>
        </p:nvSpPr>
        <p:spPr>
          <a:xfrm>
            <a:off x="2241450" y="1041325"/>
            <a:ext cx="4661100" cy="841800"/>
          </a:xfrm>
        </p:spPr>
        <p:txBody>
          <a:bodyPr/>
          <a:lstStyle/>
          <a:p>
            <a:r>
              <a:rPr lang="en" sz="4800" dirty="0"/>
              <a:t>Thanks!</a:t>
            </a:r>
            <a:endParaRPr lang="en-US" sz="4800" dirty="0"/>
          </a:p>
        </p:txBody>
      </p:sp>
      <p:sp>
        <p:nvSpPr>
          <p:cNvPr id="4" name="Google Shape;512;p45">
            <a:extLst>
              <a:ext uri="{FF2B5EF4-FFF2-40B4-BE49-F238E27FC236}">
                <a16:creationId xmlns:a16="http://schemas.microsoft.com/office/drawing/2014/main" id="{A23CF836-8AE2-9469-1742-C15C0AC3010E}"/>
              </a:ext>
            </a:extLst>
          </p:cNvPr>
          <p:cNvSpPr txBox="1">
            <a:spLocks/>
          </p:cNvSpPr>
          <p:nvPr/>
        </p:nvSpPr>
        <p:spPr>
          <a:xfrm>
            <a:off x="2425050" y="2081988"/>
            <a:ext cx="4293900" cy="106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sz="2000" dirty="0"/>
              <a:t>Do you have any questions</a:t>
            </a:r>
            <a:r>
              <a:rPr lang="en-US" sz="2000" dirty="0" smtClean="0"/>
              <a:t>?</a:t>
            </a:r>
            <a:endParaRPr lang="en-US" sz="2000" dirty="0"/>
          </a:p>
        </p:txBody>
      </p:sp>
      <p:grpSp>
        <p:nvGrpSpPr>
          <p:cNvPr id="34" name="Group 33">
            <a:extLst>
              <a:ext uri="{FF2B5EF4-FFF2-40B4-BE49-F238E27FC236}">
                <a16:creationId xmlns:a16="http://schemas.microsoft.com/office/drawing/2014/main" id="{824C2737-EB30-86A3-7123-5CA97CD24AA6}"/>
              </a:ext>
            </a:extLst>
          </p:cNvPr>
          <p:cNvGrpSpPr/>
          <p:nvPr/>
        </p:nvGrpSpPr>
        <p:grpSpPr>
          <a:xfrm>
            <a:off x="2886787" y="3342288"/>
            <a:ext cx="3370425" cy="647400"/>
            <a:chOff x="2886726" y="2884625"/>
            <a:chExt cx="3370425" cy="647400"/>
          </a:xfrm>
        </p:grpSpPr>
        <p:sp>
          <p:nvSpPr>
            <p:cNvPr id="16" name="Google Shape;514;p45">
              <a:extLst>
                <a:ext uri="{FF2B5EF4-FFF2-40B4-BE49-F238E27FC236}">
                  <a16:creationId xmlns:a16="http://schemas.microsoft.com/office/drawing/2014/main" id="{90AB3C6D-3F4E-0024-97D7-1034033B89E4}"/>
                </a:ext>
              </a:extLst>
            </p:cNvPr>
            <p:cNvSpPr txBox="1"/>
            <p:nvPr/>
          </p:nvSpPr>
          <p:spPr>
            <a:xfrm>
              <a:off x="2886726"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IBM Plex Sans Thai"/>
                <a:ea typeface="IBM Plex Sans Thai"/>
                <a:cs typeface="IBM Plex Sans Thai"/>
                <a:sym typeface="IBM Plex Sans Thai"/>
              </a:endParaRPr>
            </a:p>
          </p:txBody>
        </p:sp>
        <p:sp>
          <p:nvSpPr>
            <p:cNvPr id="17" name="Google Shape;515;p45">
              <a:extLst>
                <a:ext uri="{FF2B5EF4-FFF2-40B4-BE49-F238E27FC236}">
                  <a16:creationId xmlns:a16="http://schemas.microsoft.com/office/drawing/2014/main" id="{AE0C1E85-0FC0-17EB-92F1-EA0FE66DBE86}"/>
                </a:ext>
              </a:extLst>
            </p:cNvPr>
            <p:cNvSpPr txBox="1"/>
            <p:nvPr/>
          </p:nvSpPr>
          <p:spPr>
            <a:xfrm>
              <a:off x="3802101"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IBM Plex Sans Thai"/>
                <a:ea typeface="IBM Plex Sans Thai"/>
                <a:cs typeface="IBM Plex Sans Thai"/>
                <a:sym typeface="IBM Plex Sans Thai"/>
              </a:endParaRPr>
            </a:p>
          </p:txBody>
        </p:sp>
        <p:sp>
          <p:nvSpPr>
            <p:cNvPr id="18" name="Google Shape;516;p45">
              <a:extLst>
                <a:ext uri="{FF2B5EF4-FFF2-40B4-BE49-F238E27FC236}">
                  <a16:creationId xmlns:a16="http://schemas.microsoft.com/office/drawing/2014/main" id="{1CF0771D-4166-D72A-1410-A975E59F59E8}"/>
                </a:ext>
              </a:extLst>
            </p:cNvPr>
            <p:cNvSpPr txBox="1"/>
            <p:nvPr/>
          </p:nvSpPr>
          <p:spPr>
            <a:xfrm>
              <a:off x="4717476"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IBM Plex Sans Thai"/>
                <a:ea typeface="IBM Plex Sans Thai"/>
                <a:cs typeface="IBM Plex Sans Thai"/>
                <a:sym typeface="IBM Plex Sans Thai"/>
              </a:endParaRPr>
            </a:p>
          </p:txBody>
        </p:sp>
        <p:sp>
          <p:nvSpPr>
            <p:cNvPr id="19" name="Google Shape;517;p45">
              <a:extLst>
                <a:ext uri="{FF2B5EF4-FFF2-40B4-BE49-F238E27FC236}">
                  <a16:creationId xmlns:a16="http://schemas.microsoft.com/office/drawing/2014/main" id="{C629B450-D887-D38C-B0A1-E94E8B1F3870}"/>
                </a:ext>
              </a:extLst>
            </p:cNvPr>
            <p:cNvSpPr txBox="1"/>
            <p:nvPr/>
          </p:nvSpPr>
          <p:spPr>
            <a:xfrm>
              <a:off x="5632851"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IBM Plex Sans Thai"/>
                <a:ea typeface="IBM Plex Sans Thai"/>
                <a:cs typeface="IBM Plex Sans Thai"/>
                <a:sym typeface="IBM Plex Sans Thai"/>
              </a:endParaRPr>
            </a:p>
          </p:txBody>
        </p:sp>
        <p:sp>
          <p:nvSpPr>
            <p:cNvPr id="20" name="Google Shape;523;p45">
              <a:extLst>
                <a:ext uri="{FF2B5EF4-FFF2-40B4-BE49-F238E27FC236}">
                  <a16:creationId xmlns:a16="http://schemas.microsoft.com/office/drawing/2014/main" id="{CEC80A6D-7132-A206-B5B1-71EC45BFA202}"/>
                </a:ext>
              </a:extLst>
            </p:cNvPr>
            <p:cNvSpPr/>
            <p:nvPr/>
          </p:nvSpPr>
          <p:spPr>
            <a:xfrm>
              <a:off x="3026408" y="303529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524;p45">
              <a:extLst>
                <a:ext uri="{FF2B5EF4-FFF2-40B4-BE49-F238E27FC236}">
                  <a16:creationId xmlns:a16="http://schemas.microsoft.com/office/drawing/2014/main" id="{C4FBBA1B-B83B-9276-13DF-A644F6FD5E26}"/>
                </a:ext>
              </a:extLst>
            </p:cNvPr>
            <p:cNvGrpSpPr/>
            <p:nvPr/>
          </p:nvGrpSpPr>
          <p:grpSpPr>
            <a:xfrm>
              <a:off x="3941217" y="3035490"/>
              <a:ext cx="346056" cy="345674"/>
              <a:chOff x="3303268" y="3817349"/>
              <a:chExt cx="346056" cy="345674"/>
            </a:xfrm>
          </p:grpSpPr>
          <p:sp>
            <p:nvSpPr>
              <p:cNvPr id="22" name="Google Shape;525;p45">
                <a:extLst>
                  <a:ext uri="{FF2B5EF4-FFF2-40B4-BE49-F238E27FC236}">
                    <a16:creationId xmlns:a16="http://schemas.microsoft.com/office/drawing/2014/main" id="{3658440E-7B29-3CD8-65E2-5FCD03C5315E}"/>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6;p45">
                <a:extLst>
                  <a:ext uri="{FF2B5EF4-FFF2-40B4-BE49-F238E27FC236}">
                    <a16:creationId xmlns:a16="http://schemas.microsoft.com/office/drawing/2014/main" id="{FEAADB74-27C2-DFF3-F1E7-9C412124BC22}"/>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p45">
                <a:extLst>
                  <a:ext uri="{FF2B5EF4-FFF2-40B4-BE49-F238E27FC236}">
                    <a16:creationId xmlns:a16="http://schemas.microsoft.com/office/drawing/2014/main" id="{62D7B5BF-86F7-21D8-4783-4199199A4355}"/>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8;p45">
                <a:extLst>
                  <a:ext uri="{FF2B5EF4-FFF2-40B4-BE49-F238E27FC236}">
                    <a16:creationId xmlns:a16="http://schemas.microsoft.com/office/drawing/2014/main" id="{6E5A9797-39FC-E895-6551-B71853BFD6AA}"/>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29;p45">
              <a:extLst>
                <a:ext uri="{FF2B5EF4-FFF2-40B4-BE49-F238E27FC236}">
                  <a16:creationId xmlns:a16="http://schemas.microsoft.com/office/drawing/2014/main" id="{54DCC615-451C-638F-47F8-CB1DB1B15D4D}"/>
                </a:ext>
              </a:extLst>
            </p:cNvPr>
            <p:cNvGrpSpPr/>
            <p:nvPr/>
          </p:nvGrpSpPr>
          <p:grpSpPr>
            <a:xfrm>
              <a:off x="4856606" y="3035490"/>
              <a:ext cx="346056" cy="345674"/>
              <a:chOff x="3752358" y="3817349"/>
              <a:chExt cx="346056" cy="345674"/>
            </a:xfrm>
          </p:grpSpPr>
          <p:sp>
            <p:nvSpPr>
              <p:cNvPr id="27" name="Google Shape;530;p45">
                <a:extLst>
                  <a:ext uri="{FF2B5EF4-FFF2-40B4-BE49-F238E27FC236}">
                    <a16:creationId xmlns:a16="http://schemas.microsoft.com/office/drawing/2014/main" id="{685DF5D7-4489-324E-C36F-668752BB5CD3}"/>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1;p45">
                <a:extLst>
                  <a:ext uri="{FF2B5EF4-FFF2-40B4-BE49-F238E27FC236}">
                    <a16:creationId xmlns:a16="http://schemas.microsoft.com/office/drawing/2014/main" id="{B93CE224-DB9B-04B9-13C9-9D81C958D359}"/>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2;p45">
                <a:extLst>
                  <a:ext uri="{FF2B5EF4-FFF2-40B4-BE49-F238E27FC236}">
                    <a16:creationId xmlns:a16="http://schemas.microsoft.com/office/drawing/2014/main" id="{DDE5C5F8-7280-EF9F-EBAB-316FAE3E4261}"/>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3;p45">
                <a:extLst>
                  <a:ext uri="{FF2B5EF4-FFF2-40B4-BE49-F238E27FC236}">
                    <a16:creationId xmlns:a16="http://schemas.microsoft.com/office/drawing/2014/main" id="{A72D9430-5F59-1016-3000-A22FC4F3745C}"/>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34;p45">
              <a:extLst>
                <a:ext uri="{FF2B5EF4-FFF2-40B4-BE49-F238E27FC236}">
                  <a16:creationId xmlns:a16="http://schemas.microsoft.com/office/drawing/2014/main" id="{B5991865-2886-BCA2-EF48-78EB44DA8C42}"/>
                </a:ext>
              </a:extLst>
            </p:cNvPr>
            <p:cNvGrpSpPr/>
            <p:nvPr/>
          </p:nvGrpSpPr>
          <p:grpSpPr>
            <a:xfrm>
              <a:off x="5771971" y="3035490"/>
              <a:ext cx="346024" cy="345674"/>
              <a:chOff x="4201447" y="3817349"/>
              <a:chExt cx="346024" cy="345674"/>
            </a:xfrm>
          </p:grpSpPr>
          <p:sp>
            <p:nvSpPr>
              <p:cNvPr id="32" name="Google Shape;535;p45">
                <a:extLst>
                  <a:ext uri="{FF2B5EF4-FFF2-40B4-BE49-F238E27FC236}">
                    <a16:creationId xmlns:a16="http://schemas.microsoft.com/office/drawing/2014/main" id="{2302CE32-C18B-5B56-2BE5-03DFAF19025E}"/>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36;p45">
                <a:extLst>
                  <a:ext uri="{FF2B5EF4-FFF2-40B4-BE49-F238E27FC236}">
                    <a16:creationId xmlns:a16="http://schemas.microsoft.com/office/drawing/2014/main" id="{066558A2-379D-29AA-14FB-C57A759D9248}"/>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roup 34">
            <a:extLst>
              <a:ext uri="{FF2B5EF4-FFF2-40B4-BE49-F238E27FC236}">
                <a16:creationId xmlns:a16="http://schemas.microsoft.com/office/drawing/2014/main" id="{7D8E20B0-8858-AF51-EF13-68F1CF077060}"/>
              </a:ext>
            </a:extLst>
          </p:cNvPr>
          <p:cNvGrpSpPr/>
          <p:nvPr/>
        </p:nvGrpSpPr>
        <p:grpSpPr>
          <a:xfrm>
            <a:off x="797161" y="987526"/>
            <a:ext cx="7265120" cy="1897099"/>
            <a:chOff x="797161" y="987526"/>
            <a:chExt cx="7265120" cy="1897099"/>
          </a:xfrm>
        </p:grpSpPr>
        <p:pic>
          <p:nvPicPr>
            <p:cNvPr id="36" name="Google Shape;519;p45">
              <a:extLst>
                <a:ext uri="{FF2B5EF4-FFF2-40B4-BE49-F238E27FC236}">
                  <a16:creationId xmlns:a16="http://schemas.microsoft.com/office/drawing/2014/main" id="{50B9321D-42D3-BC8C-D7CF-22D1257C8C96}"/>
                </a:ext>
              </a:extLst>
            </p:cNvPr>
            <p:cNvPicPr preferRelativeResize="0"/>
            <p:nvPr/>
          </p:nvPicPr>
          <p:blipFill>
            <a:blip r:embed="rId2">
              <a:alphaModFix/>
            </a:blip>
            <a:stretch>
              <a:fillRect/>
            </a:stretch>
          </p:blipFill>
          <p:spPr>
            <a:xfrm>
              <a:off x="6257161" y="987526"/>
              <a:ext cx="1798477" cy="121186"/>
            </a:xfrm>
            <a:prstGeom prst="rect">
              <a:avLst/>
            </a:prstGeom>
            <a:noFill/>
            <a:ln>
              <a:noFill/>
            </a:ln>
          </p:spPr>
        </p:pic>
        <p:pic>
          <p:nvPicPr>
            <p:cNvPr id="37" name="Google Shape;520;p45">
              <a:extLst>
                <a:ext uri="{FF2B5EF4-FFF2-40B4-BE49-F238E27FC236}">
                  <a16:creationId xmlns:a16="http://schemas.microsoft.com/office/drawing/2014/main" id="{372C6DBC-85FE-A961-1C7A-5E3FBAEE0D41}"/>
                </a:ext>
              </a:extLst>
            </p:cNvPr>
            <p:cNvPicPr preferRelativeResize="0"/>
            <p:nvPr/>
          </p:nvPicPr>
          <p:blipFill>
            <a:blip r:embed="rId2">
              <a:alphaModFix/>
            </a:blip>
            <a:stretch>
              <a:fillRect/>
            </a:stretch>
          </p:blipFill>
          <p:spPr>
            <a:xfrm rot="10800000">
              <a:off x="797161" y="2763439"/>
              <a:ext cx="1798477" cy="121186"/>
            </a:xfrm>
            <a:prstGeom prst="rect">
              <a:avLst/>
            </a:prstGeom>
            <a:noFill/>
            <a:ln>
              <a:noFill/>
            </a:ln>
          </p:spPr>
        </p:pic>
        <p:pic>
          <p:nvPicPr>
            <p:cNvPr id="38" name="Google Shape;521;p45">
              <a:extLst>
                <a:ext uri="{FF2B5EF4-FFF2-40B4-BE49-F238E27FC236}">
                  <a16:creationId xmlns:a16="http://schemas.microsoft.com/office/drawing/2014/main" id="{33FF7C4E-16D7-47A4-263D-D531D6E55C43}"/>
                </a:ext>
              </a:extLst>
            </p:cNvPr>
            <p:cNvPicPr preferRelativeResize="0"/>
            <p:nvPr/>
          </p:nvPicPr>
          <p:blipFill>
            <a:blip r:embed="rId3">
              <a:alphaModFix/>
            </a:blip>
            <a:stretch>
              <a:fillRect/>
            </a:stretch>
          </p:blipFill>
          <p:spPr>
            <a:xfrm>
              <a:off x="6250523" y="2223850"/>
              <a:ext cx="1811758" cy="121193"/>
            </a:xfrm>
            <a:prstGeom prst="rect">
              <a:avLst/>
            </a:prstGeom>
            <a:noFill/>
            <a:ln>
              <a:noFill/>
            </a:ln>
          </p:spPr>
        </p:pic>
      </p:grpSp>
    </p:spTree>
    <p:extLst>
      <p:ext uri="{BB962C8B-B14F-4D97-AF65-F5344CB8AC3E}">
        <p14:creationId xmlns:p14="http://schemas.microsoft.com/office/powerpoint/2010/main" val="23060996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subTitle" idx="1"/>
          </p:nvPr>
        </p:nvSpPr>
        <p:spPr>
          <a:xfrm>
            <a:off x="1543724" y="3419618"/>
            <a:ext cx="2559925" cy="7509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Connectivity to Frontend </a:t>
            </a:r>
            <a:endParaRPr lang="en-US" dirty="0"/>
          </a:p>
        </p:txBody>
      </p:sp>
      <p:sp>
        <p:nvSpPr>
          <p:cNvPr id="207" name="Google Shape;207;p28"/>
          <p:cNvSpPr txBox="1">
            <a:spLocks noGrp="1"/>
          </p:cNvSpPr>
          <p:nvPr>
            <p:ph type="subTitle" idx="5"/>
          </p:nvPr>
        </p:nvSpPr>
        <p:spPr>
          <a:xfrm>
            <a:off x="1543724" y="1673237"/>
            <a:ext cx="3028276"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08" name="Google Shape;208;p28"/>
          <p:cNvSpPr txBox="1">
            <a:spLocks noGrp="1"/>
          </p:cNvSpPr>
          <p:nvPr>
            <p:ph type="subTitle" idx="6"/>
          </p:nvPr>
        </p:nvSpPr>
        <p:spPr>
          <a:xfrm>
            <a:off x="1543724" y="2559073"/>
            <a:ext cx="2782616" cy="5781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Database Schema</a:t>
            </a:r>
            <a:endParaRPr dirty="0"/>
          </a:p>
        </p:txBody>
      </p:sp>
      <p:sp>
        <p:nvSpPr>
          <p:cNvPr id="209" name="Google Shape;209;p28"/>
          <p:cNvSpPr txBox="1">
            <a:spLocks noGrp="1"/>
          </p:cNvSpPr>
          <p:nvPr>
            <p:ph type="title"/>
          </p:nvPr>
        </p:nvSpPr>
        <p:spPr>
          <a:xfrm>
            <a:off x="875274" y="3536200"/>
            <a:ext cx="7404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10" name="Google Shape;210;p28"/>
          <p:cNvSpPr txBox="1">
            <a:spLocks noGrp="1"/>
          </p:cNvSpPr>
          <p:nvPr>
            <p:ph type="title" idx="2"/>
          </p:nvPr>
        </p:nvSpPr>
        <p:spPr>
          <a:xfrm>
            <a:off x="878119" y="1613775"/>
            <a:ext cx="7404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11" name="Google Shape;211;p28"/>
          <p:cNvSpPr txBox="1">
            <a:spLocks noGrp="1"/>
          </p:cNvSpPr>
          <p:nvPr>
            <p:ph type="title" idx="3"/>
          </p:nvPr>
        </p:nvSpPr>
        <p:spPr>
          <a:xfrm>
            <a:off x="875274" y="2613087"/>
            <a:ext cx="740400" cy="5644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12" name="Google Shape;212;p28"/>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13" name="Google Shape;213;p28"/>
          <p:cNvSpPr txBox="1">
            <a:spLocks noGrp="1"/>
          </p:cNvSpPr>
          <p:nvPr>
            <p:ph type="title" idx="7"/>
          </p:nvPr>
        </p:nvSpPr>
        <p:spPr>
          <a:xfrm>
            <a:off x="4938250" y="3536196"/>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14" name="Google Shape;214;p28"/>
          <p:cNvSpPr txBox="1">
            <a:spLocks noGrp="1"/>
          </p:cNvSpPr>
          <p:nvPr>
            <p:ph type="title" idx="8"/>
          </p:nvPr>
        </p:nvSpPr>
        <p:spPr>
          <a:xfrm>
            <a:off x="4941084" y="1613775"/>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15" name="Google Shape;215;p28"/>
          <p:cNvSpPr txBox="1">
            <a:spLocks noGrp="1"/>
          </p:cNvSpPr>
          <p:nvPr>
            <p:ph type="title" idx="9"/>
          </p:nvPr>
        </p:nvSpPr>
        <p:spPr>
          <a:xfrm>
            <a:off x="4938250" y="2613085"/>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16" name="Google Shape;216;p28"/>
          <p:cNvSpPr txBox="1">
            <a:spLocks noGrp="1"/>
          </p:cNvSpPr>
          <p:nvPr>
            <p:ph type="subTitle" idx="13"/>
          </p:nvPr>
        </p:nvSpPr>
        <p:spPr>
          <a:xfrm>
            <a:off x="5592650" y="3595638"/>
            <a:ext cx="26649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t>
            </a:r>
            <a:r>
              <a:rPr lang="en-US" dirty="0" smtClean="0"/>
              <a:t>onclusion</a:t>
            </a:r>
            <a:endParaRPr dirty="0"/>
          </a:p>
        </p:txBody>
      </p:sp>
      <p:sp>
        <p:nvSpPr>
          <p:cNvPr id="217" name="Google Shape;217;p28"/>
          <p:cNvSpPr txBox="1">
            <a:spLocks noGrp="1"/>
          </p:cNvSpPr>
          <p:nvPr>
            <p:ph type="subTitle" idx="14"/>
          </p:nvPr>
        </p:nvSpPr>
        <p:spPr>
          <a:xfrm>
            <a:off x="5603828" y="1661251"/>
            <a:ext cx="26649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Manipulating</a:t>
            </a:r>
          </a:p>
        </p:txBody>
      </p:sp>
      <p:sp>
        <p:nvSpPr>
          <p:cNvPr id="218" name="Google Shape;218;p28"/>
          <p:cNvSpPr txBox="1">
            <a:spLocks noGrp="1"/>
          </p:cNvSpPr>
          <p:nvPr>
            <p:ph type="subTitle" idx="15"/>
          </p:nvPr>
        </p:nvSpPr>
        <p:spPr>
          <a:xfrm>
            <a:off x="5603828" y="2672538"/>
            <a:ext cx="2664900" cy="4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ER Diagram</a:t>
            </a:r>
            <a:endParaRPr dirty="0"/>
          </a:p>
        </p:txBody>
      </p:sp>
      <p:pic>
        <p:nvPicPr>
          <p:cNvPr id="219" name="Google Shape;219;p28"/>
          <p:cNvPicPr preferRelativeResize="0"/>
          <p:nvPr/>
        </p:nvPicPr>
        <p:blipFill>
          <a:blip r:embed="rId3">
            <a:alphaModFix/>
          </a:blip>
          <a:stretch>
            <a:fillRect/>
          </a:stretch>
        </p:blipFill>
        <p:spPr>
          <a:xfrm rot="10800000">
            <a:off x="829823" y="1255150"/>
            <a:ext cx="1811758" cy="121193"/>
          </a:xfrm>
          <a:prstGeom prst="rect">
            <a:avLst/>
          </a:prstGeom>
          <a:noFill/>
          <a:ln>
            <a:noFill/>
          </a:ln>
        </p:spPr>
      </p:pic>
      <p:pic>
        <p:nvPicPr>
          <p:cNvPr id="220" name="Google Shape;220;p28"/>
          <p:cNvPicPr preferRelativeResize="0"/>
          <p:nvPr/>
        </p:nvPicPr>
        <p:blipFill>
          <a:blip r:embed="rId4">
            <a:alphaModFix/>
          </a:blip>
          <a:stretch>
            <a:fillRect/>
          </a:stretch>
        </p:blipFill>
        <p:spPr>
          <a:xfrm>
            <a:off x="6470236" y="4274989"/>
            <a:ext cx="1798477" cy="12118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255;p31">
            <a:extLst>
              <a:ext uri="{FF2B5EF4-FFF2-40B4-BE49-F238E27FC236}">
                <a16:creationId xmlns:a16="http://schemas.microsoft.com/office/drawing/2014/main" id="{63FC3F98-0E7F-EC7F-1223-C49A1EDF410C}"/>
              </a:ext>
            </a:extLst>
          </p:cNvPr>
          <p:cNvPicPr preferRelativeResize="0"/>
          <p:nvPr/>
        </p:nvPicPr>
        <p:blipFill>
          <a:blip r:embed="rId2">
            <a:alphaModFix/>
          </a:blip>
          <a:stretch>
            <a:fillRect/>
          </a:stretch>
        </p:blipFill>
        <p:spPr>
          <a:xfrm rot="10800000">
            <a:off x="719999" y="1082942"/>
            <a:ext cx="7475734" cy="228704"/>
          </a:xfrm>
          <a:prstGeom prst="rect">
            <a:avLst/>
          </a:prstGeom>
          <a:noFill/>
          <a:ln>
            <a:noFill/>
          </a:ln>
        </p:spPr>
      </p:pic>
      <p:sp>
        <p:nvSpPr>
          <p:cNvPr id="15" name="Google Shape;23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Database Schema</a:t>
            </a:r>
            <a:endParaRPr dirty="0"/>
          </a:p>
        </p:txBody>
      </p:sp>
      <p:sp>
        <p:nvSpPr>
          <p:cNvPr id="7" name="Rectangle 6"/>
          <p:cNvSpPr/>
          <p:nvPr/>
        </p:nvSpPr>
        <p:spPr>
          <a:xfrm>
            <a:off x="901700" y="1376863"/>
            <a:ext cx="7670800" cy="3477875"/>
          </a:xfrm>
          <a:prstGeom prst="rect">
            <a:avLst/>
          </a:prstGeom>
        </p:spPr>
        <p:txBody>
          <a:bodyPr wrap="square">
            <a:spAutoFit/>
          </a:bodyPr>
          <a:lstStyle/>
          <a:p>
            <a:r>
              <a:rPr lang="en-US" sz="1600" b="1" dirty="0" smtClean="0">
                <a:solidFill>
                  <a:schemeClr val="tx1"/>
                </a:solidFill>
              </a:rPr>
              <a:t>1.	Departments Table</a:t>
            </a:r>
            <a:r>
              <a:rPr lang="en-US" dirty="0" smtClean="0">
                <a:solidFill>
                  <a:schemeClr val="tx1"/>
                </a:solidFill>
              </a:rPr>
              <a:t> </a:t>
            </a:r>
          </a:p>
          <a:p>
            <a:r>
              <a:rPr lang="en-US" dirty="0">
                <a:solidFill>
                  <a:schemeClr val="tx1"/>
                </a:solidFill>
              </a:rPr>
              <a:t>	</a:t>
            </a:r>
            <a:r>
              <a:rPr lang="en-US" dirty="0" smtClean="0">
                <a:solidFill>
                  <a:schemeClr val="tx1"/>
                </a:solidFill>
              </a:rPr>
              <a:t>Attributes</a:t>
            </a:r>
            <a:r>
              <a:rPr lang="en-US" dirty="0">
                <a:solidFill>
                  <a:schemeClr val="tx1"/>
                </a:solidFill>
              </a:rPr>
              <a:t>: department-id (PK), department-name, </a:t>
            </a:r>
            <a:r>
              <a:rPr lang="en-US" dirty="0" smtClean="0">
                <a:solidFill>
                  <a:schemeClr val="tx1"/>
                </a:solidFill>
              </a:rPr>
              <a:t>head-faculty-id </a:t>
            </a:r>
            <a:r>
              <a:rPr lang="en-US" dirty="0">
                <a:solidFill>
                  <a:schemeClr val="tx1"/>
                </a:solidFill>
              </a:rPr>
              <a:t>(</a:t>
            </a:r>
            <a:r>
              <a:rPr lang="en-US" dirty="0" smtClean="0">
                <a:solidFill>
                  <a:schemeClr val="tx1"/>
                </a:solidFill>
              </a:rPr>
              <a:t>FK).</a:t>
            </a:r>
          </a:p>
          <a:p>
            <a:r>
              <a:rPr lang="en-US" sz="1600" b="1" dirty="0" smtClean="0">
                <a:solidFill>
                  <a:schemeClr val="tx1"/>
                </a:solidFill>
              </a:rPr>
              <a:t>2.	Students Table</a:t>
            </a:r>
          </a:p>
          <a:p>
            <a:pPr lvl="3"/>
            <a:r>
              <a:rPr lang="en-US" dirty="0" smtClean="0">
                <a:solidFill>
                  <a:schemeClr val="tx1"/>
                </a:solidFill>
              </a:rPr>
              <a:t>	Attributes</a:t>
            </a:r>
            <a:r>
              <a:rPr lang="en-US" dirty="0">
                <a:solidFill>
                  <a:schemeClr val="tx1"/>
                </a:solidFill>
              </a:rPr>
              <a:t>: student-id (PK), first-name, last-name, date-of-birth, </a:t>
            </a:r>
            <a:r>
              <a:rPr lang="en-US" dirty="0" smtClean="0">
                <a:solidFill>
                  <a:schemeClr val="tx1"/>
                </a:solidFill>
              </a:rPr>
              <a:t>email (</a:t>
            </a:r>
            <a:r>
              <a:rPr lang="en-US" dirty="0">
                <a:solidFill>
                  <a:schemeClr val="tx1"/>
                </a:solidFill>
              </a:rPr>
              <a:t>Unique), </a:t>
            </a:r>
            <a:r>
              <a:rPr lang="en-US" dirty="0" smtClean="0">
                <a:solidFill>
                  <a:schemeClr val="tx1"/>
                </a:solidFill>
              </a:rPr>
              <a:t>	phone-number</a:t>
            </a:r>
            <a:r>
              <a:rPr lang="en-US" dirty="0">
                <a:solidFill>
                  <a:schemeClr val="tx1"/>
                </a:solidFill>
              </a:rPr>
              <a:t>, enrollment-date, department-id (FK</a:t>
            </a:r>
            <a:r>
              <a:rPr lang="en-US" dirty="0" smtClean="0">
                <a:solidFill>
                  <a:schemeClr val="tx1"/>
                </a:solidFill>
              </a:rPr>
              <a:t>).</a:t>
            </a:r>
          </a:p>
          <a:p>
            <a:pPr lvl="3"/>
            <a:r>
              <a:rPr lang="en-US" sz="1600" b="1" dirty="0" smtClean="0">
                <a:solidFill>
                  <a:schemeClr val="tx1"/>
                </a:solidFill>
              </a:rPr>
              <a:t>3.	Faculty Table</a:t>
            </a:r>
          </a:p>
          <a:p>
            <a:pPr lvl="3"/>
            <a:r>
              <a:rPr lang="en-US" dirty="0" smtClean="0">
                <a:solidFill>
                  <a:schemeClr val="tx1"/>
                </a:solidFill>
              </a:rPr>
              <a:t>	Attributes</a:t>
            </a:r>
            <a:r>
              <a:rPr lang="en-US" dirty="0">
                <a:solidFill>
                  <a:schemeClr val="tx1"/>
                </a:solidFill>
              </a:rPr>
              <a:t>: faculty-id (PK), first-name, last-name, email (Unique), phone-number, </a:t>
            </a:r>
            <a:r>
              <a:rPr lang="en-US" dirty="0" smtClean="0">
                <a:solidFill>
                  <a:schemeClr val="tx1"/>
                </a:solidFill>
              </a:rPr>
              <a:t>	hire-date</a:t>
            </a:r>
            <a:r>
              <a:rPr lang="en-US" dirty="0">
                <a:solidFill>
                  <a:schemeClr val="tx1"/>
                </a:solidFill>
              </a:rPr>
              <a:t>, department-id (FK)Constraints: UNIQUE(department-id, faculty-id</a:t>
            </a:r>
            <a:r>
              <a:rPr lang="en-US" dirty="0" smtClean="0">
                <a:solidFill>
                  <a:schemeClr val="tx1"/>
                </a:solidFill>
              </a:rPr>
              <a:t>).</a:t>
            </a:r>
          </a:p>
          <a:p>
            <a:pPr lvl="3"/>
            <a:r>
              <a:rPr lang="en-US" sz="1600" b="1" dirty="0" smtClean="0">
                <a:solidFill>
                  <a:schemeClr val="tx1"/>
                </a:solidFill>
              </a:rPr>
              <a:t>4.	Courses Table</a:t>
            </a:r>
          </a:p>
          <a:p>
            <a:pPr lvl="3"/>
            <a:r>
              <a:rPr lang="en-US" dirty="0" smtClean="0">
                <a:solidFill>
                  <a:schemeClr val="tx1"/>
                </a:solidFill>
              </a:rPr>
              <a:t>	Attributes</a:t>
            </a:r>
            <a:r>
              <a:rPr lang="en-US" dirty="0">
                <a:solidFill>
                  <a:schemeClr val="tx1"/>
                </a:solidFill>
              </a:rPr>
              <a:t>: course-id (PK), course-name, credits, department-id (FK</a:t>
            </a:r>
            <a:r>
              <a:rPr lang="en-US" dirty="0" smtClean="0">
                <a:solidFill>
                  <a:schemeClr val="tx1"/>
                </a:solidFill>
              </a:rPr>
              <a:t>)</a:t>
            </a:r>
          </a:p>
          <a:p>
            <a:pPr lvl="3"/>
            <a:endParaRPr lang="en-US" dirty="0">
              <a:solidFill>
                <a:schemeClr val="tx1"/>
              </a:solidFill>
            </a:endParaRPr>
          </a:p>
          <a:p>
            <a:pPr lvl="3"/>
            <a:r>
              <a:rPr lang="en-US" sz="1600" b="1" dirty="0" smtClean="0">
                <a:solidFill>
                  <a:schemeClr val="tx1"/>
                </a:solidFill>
              </a:rPr>
              <a:t>5.	Enrollments Table</a:t>
            </a:r>
          </a:p>
          <a:p>
            <a:pPr lvl="3"/>
            <a:r>
              <a:rPr lang="en-US" dirty="0" smtClean="0">
                <a:solidFill>
                  <a:schemeClr val="tx1"/>
                </a:solidFill>
              </a:rPr>
              <a:t>	Attributes</a:t>
            </a:r>
            <a:r>
              <a:rPr lang="en-US" dirty="0">
                <a:solidFill>
                  <a:schemeClr val="tx1"/>
                </a:solidFill>
              </a:rPr>
              <a:t>: enrollment-id (PK), student-id (FK), course-id (FK), enrollment-date, </a:t>
            </a:r>
            <a:r>
              <a:rPr lang="en-US" dirty="0" smtClean="0">
                <a:solidFill>
                  <a:schemeClr val="tx1"/>
                </a:solidFill>
              </a:rPr>
              <a:t>	grade</a:t>
            </a:r>
          </a:p>
          <a:p>
            <a:pPr lvl="3"/>
            <a:r>
              <a:rPr lang="en-US" dirty="0">
                <a:solidFill>
                  <a:schemeClr val="tx1"/>
                </a:solidFill>
              </a:rPr>
              <a:t>	</a:t>
            </a:r>
            <a:r>
              <a:rPr lang="en-US" dirty="0" smtClean="0">
                <a:solidFill>
                  <a:schemeClr val="tx1"/>
                </a:solidFill>
              </a:rPr>
              <a:t>Constraints</a:t>
            </a:r>
            <a:r>
              <a:rPr lang="en-US" dirty="0">
                <a:solidFill>
                  <a:schemeClr val="tx1"/>
                </a:solidFill>
              </a:rPr>
              <a:t>: UNIQUE(student-id, course-id)</a:t>
            </a:r>
            <a:endParaRPr lang="en-US" dirty="0" smtClean="0">
              <a:solidFill>
                <a:schemeClr val="tx1"/>
              </a:solidFill>
            </a:endParaRPr>
          </a:p>
        </p:txBody>
      </p:sp>
    </p:spTree>
    <p:extLst>
      <p:ext uri="{BB962C8B-B14F-4D97-AF65-F5344CB8AC3E}">
        <p14:creationId xmlns:p14="http://schemas.microsoft.com/office/powerpoint/2010/main" val="204665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240" name="Google Shape;240;p30"/>
          <p:cNvSpPr txBox="1">
            <a:spLocks noGrp="1"/>
          </p:cNvSpPr>
          <p:nvPr>
            <p:ph type="body" idx="1"/>
          </p:nvPr>
        </p:nvSpPr>
        <p:spPr>
          <a:xfrm>
            <a:off x="719998" y="1216588"/>
            <a:ext cx="3659603" cy="3029962"/>
          </a:xfrm>
          <a:prstGeom prst="rect">
            <a:avLst/>
          </a:prstGeom>
        </p:spPr>
        <p:txBody>
          <a:bodyPr spcFirstLastPara="1" wrap="square" lIns="91425" tIns="91425" rIns="91425" bIns="91425" anchor="t" anchorCtr="0">
            <a:noAutofit/>
          </a:bodyPr>
          <a:lstStyle/>
          <a:p>
            <a:r>
              <a:rPr lang="en-US" sz="1400" dirty="0">
                <a:latin typeface="Times New Roman" panose="02020603050405020304" pitchFamily="18" charset="0"/>
                <a:cs typeface="Times New Roman" panose="02020603050405020304" pitchFamily="18" charset="0"/>
              </a:rPr>
              <a:t>The University Management System integrates a relational database with a frontend built in Next.js. </a:t>
            </a:r>
            <a:endParaRPr lang="en-US" sz="1400" dirty="0" smtClean="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This system aims to handle various university operations, including managing students, faculty, </a:t>
            </a:r>
            <a:r>
              <a:rPr lang="en-US" sz="1400" dirty="0" smtClean="0">
                <a:latin typeface="Times New Roman" panose="02020603050405020304" pitchFamily="18" charset="0"/>
                <a:cs typeface="Times New Roman" panose="02020603050405020304" pitchFamily="18" charset="0"/>
              </a:rPr>
              <a:t>courses ,Departments</a:t>
            </a:r>
            <a:r>
              <a:rPr lang="en-US" sz="1400" dirty="0">
                <a:latin typeface="Times New Roman" panose="02020603050405020304" pitchFamily="18" charset="0"/>
                <a:cs typeface="Times New Roman" panose="02020603050405020304" pitchFamily="18" charset="0"/>
              </a:rPr>
              <a:t>, enrollments, and schedules. The objective is to streamline administrative tasks and improve </a:t>
            </a:r>
            <a:endParaRPr lang="en-US" sz="1400" dirty="0" smtClean="0">
              <a:latin typeface="Times New Roman" panose="02020603050405020304" pitchFamily="18" charset="0"/>
              <a:cs typeface="Times New Roman" panose="02020603050405020304" pitchFamily="18" charset="0"/>
            </a:endParaRPr>
          </a:p>
          <a:p>
            <a:pPr marL="152400" indent="0">
              <a:buNone/>
            </a:pP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Data </a:t>
            </a:r>
            <a:r>
              <a:rPr lang="en-US" sz="1400" dirty="0">
                <a:latin typeface="Times New Roman" panose="02020603050405020304" pitchFamily="18" charset="0"/>
                <a:cs typeface="Times New Roman" panose="02020603050405020304" pitchFamily="18" charset="0"/>
              </a:rPr>
              <a:t>accessibility for students, faculty, and administrators</a:t>
            </a:r>
          </a:p>
          <a:p>
            <a:pPr marL="0" lvl="0" indent="0">
              <a:buNone/>
            </a:pPr>
            <a:endParaRPr dirty="0">
              <a:solidFill>
                <a:schemeClr val="dk1"/>
              </a:solidFill>
            </a:endParaRPr>
          </a:p>
        </p:txBody>
      </p:sp>
      <p:sp>
        <p:nvSpPr>
          <p:cNvPr id="242" name="Google Shape;242;p30"/>
          <p:cNvSpPr/>
          <p:nvPr/>
        </p:nvSpPr>
        <p:spPr>
          <a:xfrm>
            <a:off x="7879500" y="782825"/>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43" name="Google Shape;243;p30"/>
          <p:cNvPicPr preferRelativeResize="0"/>
          <p:nvPr/>
        </p:nvPicPr>
        <p:blipFill>
          <a:blip r:embed="rId3">
            <a:alphaModFix/>
          </a:blip>
          <a:stretch>
            <a:fillRect/>
          </a:stretch>
        </p:blipFill>
        <p:spPr>
          <a:xfrm>
            <a:off x="4764398" y="1216588"/>
            <a:ext cx="1811758" cy="121193"/>
          </a:xfrm>
          <a:prstGeom prst="rect">
            <a:avLst/>
          </a:prstGeom>
          <a:noFill/>
          <a:ln>
            <a:noFill/>
          </a:ln>
        </p:spPr>
      </p:pic>
      <p:pic>
        <p:nvPicPr>
          <p:cNvPr id="244" name="Google Shape;244;p30"/>
          <p:cNvPicPr preferRelativeResize="0"/>
          <p:nvPr/>
        </p:nvPicPr>
        <p:blipFill>
          <a:blip r:embed="rId4">
            <a:alphaModFix/>
          </a:blip>
          <a:stretch>
            <a:fillRect/>
          </a:stretch>
        </p:blipFill>
        <p:spPr>
          <a:xfrm rot="10800000">
            <a:off x="719999" y="4431715"/>
            <a:ext cx="3795001" cy="191189"/>
          </a:xfrm>
          <a:prstGeom prst="rect">
            <a:avLst/>
          </a:prstGeom>
          <a:noFill/>
          <a:ln>
            <a:noFill/>
          </a:ln>
        </p:spPr>
      </p:pic>
      <p:pic>
        <p:nvPicPr>
          <p:cNvPr id="7" name="Picture Placeholder 6"/>
          <p:cNvPicPr>
            <a:picLocks noGrp="1" noChangeAspect="1"/>
          </p:cNvPicPr>
          <p:nvPr>
            <p:ph type="pic" idx="2"/>
          </p:nvPr>
        </p:nvPicPr>
        <p:blipFill rotWithShape="1">
          <a:blip r:embed="rId5">
            <a:extLst>
              <a:ext uri="{28A0092B-C50C-407E-A947-70E740481C1C}">
                <a14:useLocalDpi xmlns:a14="http://schemas.microsoft.com/office/drawing/2010/main" val="0"/>
              </a:ext>
            </a:extLst>
          </a:blip>
          <a:srcRect t="28792" b="-201"/>
          <a:stretch/>
        </p:blip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255;p31">
            <a:extLst>
              <a:ext uri="{FF2B5EF4-FFF2-40B4-BE49-F238E27FC236}">
                <a16:creationId xmlns:a16="http://schemas.microsoft.com/office/drawing/2014/main" id="{63FC3F98-0E7F-EC7F-1223-C49A1EDF410C}"/>
              </a:ext>
            </a:extLst>
          </p:cNvPr>
          <p:cNvPicPr preferRelativeResize="0"/>
          <p:nvPr/>
        </p:nvPicPr>
        <p:blipFill>
          <a:blip r:embed="rId2">
            <a:alphaModFix/>
          </a:blip>
          <a:stretch>
            <a:fillRect/>
          </a:stretch>
        </p:blipFill>
        <p:spPr>
          <a:xfrm rot="10800000">
            <a:off x="719999" y="1082942"/>
            <a:ext cx="7475734" cy="228704"/>
          </a:xfrm>
          <a:prstGeom prst="rect">
            <a:avLst/>
          </a:prstGeom>
          <a:noFill/>
          <a:ln>
            <a:noFill/>
          </a:ln>
        </p:spPr>
      </p:pic>
      <p:sp>
        <p:nvSpPr>
          <p:cNvPr id="15" name="Google Shape;23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Database Schema</a:t>
            </a:r>
            <a:endParaRPr dirty="0"/>
          </a:p>
        </p:txBody>
      </p:sp>
      <p:sp>
        <p:nvSpPr>
          <p:cNvPr id="7" name="Rectangle 6"/>
          <p:cNvSpPr/>
          <p:nvPr/>
        </p:nvSpPr>
        <p:spPr>
          <a:xfrm>
            <a:off x="901700" y="1376863"/>
            <a:ext cx="7670800" cy="2800767"/>
          </a:xfrm>
          <a:prstGeom prst="rect">
            <a:avLst/>
          </a:prstGeom>
        </p:spPr>
        <p:txBody>
          <a:bodyPr wrap="square">
            <a:spAutoFit/>
          </a:bodyPr>
          <a:lstStyle/>
          <a:p>
            <a:r>
              <a:rPr lang="en-US" sz="1600" b="1" dirty="0">
                <a:solidFill>
                  <a:schemeClr val="tx1"/>
                </a:solidFill>
              </a:rPr>
              <a:t>6</a:t>
            </a:r>
            <a:r>
              <a:rPr lang="en-US" sz="1600" b="1" dirty="0" smtClean="0">
                <a:solidFill>
                  <a:schemeClr val="tx1"/>
                </a:solidFill>
              </a:rPr>
              <a:t>.	Classroom Table</a:t>
            </a:r>
            <a:r>
              <a:rPr lang="en-US" dirty="0" smtClean="0">
                <a:solidFill>
                  <a:schemeClr val="tx1"/>
                </a:solidFill>
              </a:rPr>
              <a:t> </a:t>
            </a:r>
          </a:p>
          <a:p>
            <a:r>
              <a:rPr lang="en-US" dirty="0">
                <a:solidFill>
                  <a:schemeClr val="tx1"/>
                </a:solidFill>
              </a:rPr>
              <a:t>	</a:t>
            </a:r>
            <a:r>
              <a:rPr lang="en-US" dirty="0" smtClean="0">
                <a:solidFill>
                  <a:schemeClr val="tx1"/>
                </a:solidFill>
              </a:rPr>
              <a:t>Attributes</a:t>
            </a:r>
            <a:r>
              <a:rPr lang="en-US" dirty="0">
                <a:solidFill>
                  <a:schemeClr val="tx1"/>
                </a:solidFill>
              </a:rPr>
              <a:t>: </a:t>
            </a:r>
            <a:r>
              <a:rPr lang="en-US" dirty="0" err="1">
                <a:solidFill>
                  <a:schemeClr val="tx1"/>
                </a:solidFill>
              </a:rPr>
              <a:t>room_id</a:t>
            </a:r>
            <a:r>
              <a:rPr lang="en-US" dirty="0">
                <a:solidFill>
                  <a:schemeClr val="tx1"/>
                </a:solidFill>
              </a:rPr>
              <a:t> (PK), room-number (Unique), building, </a:t>
            </a:r>
            <a:r>
              <a:rPr lang="en-US" dirty="0" smtClean="0">
                <a:solidFill>
                  <a:schemeClr val="tx1"/>
                </a:solidFill>
              </a:rPr>
              <a:t>capacity</a:t>
            </a:r>
          </a:p>
          <a:p>
            <a:r>
              <a:rPr lang="en-US" sz="1600" b="1" dirty="0">
                <a:solidFill>
                  <a:schemeClr val="tx1"/>
                </a:solidFill>
              </a:rPr>
              <a:t>7</a:t>
            </a:r>
            <a:r>
              <a:rPr lang="en-US" sz="1600" b="1" dirty="0" smtClean="0">
                <a:solidFill>
                  <a:schemeClr val="tx1"/>
                </a:solidFill>
              </a:rPr>
              <a:t>.	Schedule Table</a:t>
            </a:r>
          </a:p>
          <a:p>
            <a:pPr lvl="3"/>
            <a:r>
              <a:rPr lang="en-US" dirty="0">
                <a:solidFill>
                  <a:schemeClr val="tx1"/>
                </a:solidFill>
              </a:rPr>
              <a:t>	Attributes: schedule-id (PK), course-id (FK), room-id (FK), faculty-id (FK), day </a:t>
            </a:r>
            <a:r>
              <a:rPr lang="en-US" dirty="0" smtClean="0">
                <a:solidFill>
                  <a:schemeClr val="tx1"/>
                </a:solidFill>
              </a:rPr>
              <a:t>	(</a:t>
            </a:r>
            <a:r>
              <a:rPr lang="en-US" dirty="0">
                <a:solidFill>
                  <a:schemeClr val="tx1"/>
                </a:solidFill>
              </a:rPr>
              <a:t>ENUM), </a:t>
            </a:r>
            <a:r>
              <a:rPr lang="en-US" dirty="0" smtClean="0">
                <a:solidFill>
                  <a:schemeClr val="tx1"/>
                </a:solidFill>
              </a:rPr>
              <a:t>time-slot</a:t>
            </a:r>
          </a:p>
          <a:p>
            <a:pPr lvl="3"/>
            <a:r>
              <a:rPr lang="en-US" dirty="0" smtClean="0">
                <a:solidFill>
                  <a:schemeClr val="tx1"/>
                </a:solidFill>
              </a:rPr>
              <a:t>	Constraints</a:t>
            </a:r>
            <a:r>
              <a:rPr lang="en-US" dirty="0">
                <a:solidFill>
                  <a:schemeClr val="tx1"/>
                </a:solidFill>
              </a:rPr>
              <a:t>: UNIQUE(course-id, room-id, day, time-slot)</a:t>
            </a:r>
            <a:endParaRPr lang="en-US" dirty="0" smtClean="0">
              <a:solidFill>
                <a:schemeClr val="tx1"/>
              </a:solidFill>
            </a:endParaRPr>
          </a:p>
          <a:p>
            <a:pPr lvl="3"/>
            <a:r>
              <a:rPr lang="en-US" sz="1600" b="1" dirty="0">
                <a:solidFill>
                  <a:schemeClr val="tx1"/>
                </a:solidFill>
              </a:rPr>
              <a:t>8</a:t>
            </a:r>
            <a:r>
              <a:rPr lang="en-US" sz="1600" b="1" dirty="0" smtClean="0">
                <a:solidFill>
                  <a:schemeClr val="tx1"/>
                </a:solidFill>
              </a:rPr>
              <a:t>.	Fee Table</a:t>
            </a:r>
          </a:p>
          <a:p>
            <a:pPr lvl="3"/>
            <a:r>
              <a:rPr lang="en-US" dirty="0">
                <a:solidFill>
                  <a:schemeClr val="tx1"/>
                </a:solidFill>
              </a:rPr>
              <a:t>	Attributes: fee-id (PK), student-id (FK), amount (DECIMAL), due-date, status </a:t>
            </a:r>
            <a:r>
              <a:rPr lang="en-US" dirty="0" smtClean="0">
                <a:solidFill>
                  <a:schemeClr val="tx1"/>
                </a:solidFill>
              </a:rPr>
              <a:t>	(</a:t>
            </a:r>
            <a:r>
              <a:rPr lang="en-US" dirty="0">
                <a:solidFill>
                  <a:schemeClr val="tx1"/>
                </a:solidFill>
              </a:rPr>
              <a:t>ENUM)</a:t>
            </a:r>
            <a:endParaRPr lang="en-US" dirty="0" smtClean="0">
              <a:solidFill>
                <a:schemeClr val="tx1"/>
              </a:solidFill>
            </a:endParaRPr>
          </a:p>
          <a:p>
            <a:pPr lvl="3"/>
            <a:r>
              <a:rPr lang="en-US" sz="1600" b="1" dirty="0">
                <a:solidFill>
                  <a:schemeClr val="tx1"/>
                </a:solidFill>
              </a:rPr>
              <a:t>9</a:t>
            </a:r>
            <a:r>
              <a:rPr lang="en-US" sz="1600" b="1" dirty="0" smtClean="0">
                <a:solidFill>
                  <a:schemeClr val="tx1"/>
                </a:solidFill>
              </a:rPr>
              <a:t>.	Library Table</a:t>
            </a:r>
          </a:p>
          <a:p>
            <a:pPr lvl="3"/>
            <a:r>
              <a:rPr lang="en-US" dirty="0">
                <a:solidFill>
                  <a:schemeClr val="tx1"/>
                </a:solidFill>
              </a:rPr>
              <a:t>	Attributes: book-id (PK), title, author, status (ENUM), </a:t>
            </a:r>
            <a:r>
              <a:rPr lang="en-US" dirty="0" err="1">
                <a:solidFill>
                  <a:schemeClr val="tx1"/>
                </a:solidFill>
              </a:rPr>
              <a:t>isbn</a:t>
            </a:r>
            <a:r>
              <a:rPr lang="en-US" dirty="0">
                <a:solidFill>
                  <a:schemeClr val="tx1"/>
                </a:solidFill>
              </a:rPr>
              <a:t> (Unique), </a:t>
            </a:r>
            <a:r>
              <a:rPr lang="en-US" dirty="0" smtClean="0">
                <a:solidFill>
                  <a:schemeClr val="tx1"/>
                </a:solidFill>
              </a:rPr>
              <a:t>loaned-to-	student-id </a:t>
            </a:r>
            <a:r>
              <a:rPr lang="en-US" dirty="0">
                <a:solidFill>
                  <a:schemeClr val="tx1"/>
                </a:solidFill>
              </a:rPr>
              <a:t>(FK</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906727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9" name="Rectangle 8"/>
          <p:cNvSpPr/>
          <p:nvPr/>
        </p:nvSpPr>
        <p:spPr>
          <a:xfrm>
            <a:off x="524107" y="734022"/>
            <a:ext cx="6463991" cy="369332"/>
          </a:xfrm>
          <a:prstGeom prst="rect">
            <a:avLst/>
          </a:prstGeom>
        </p:spPr>
        <p:txBody>
          <a:bodyPr wrap="square">
            <a:spAutoFit/>
          </a:bodyPr>
          <a:lstStyle/>
          <a:p>
            <a:pPr lvl="0"/>
            <a:r>
              <a:rPr lang="en-US" sz="1800" b="1" dirty="0">
                <a:solidFill>
                  <a:schemeClr val="tx1"/>
                </a:solidFill>
              </a:rPr>
              <a:t>Schema Relationships and Constraints </a:t>
            </a:r>
            <a:endParaRPr lang="en-US" sz="1800" dirty="0">
              <a:solidFill>
                <a:schemeClr val="tx1"/>
              </a:solidFill>
            </a:endParaRPr>
          </a:p>
        </p:txBody>
      </p:sp>
      <p:sp>
        <p:nvSpPr>
          <p:cNvPr id="2" name="Rectangle 1"/>
          <p:cNvSpPr/>
          <p:nvPr/>
        </p:nvSpPr>
        <p:spPr>
          <a:xfrm>
            <a:off x="1022196" y="1288220"/>
            <a:ext cx="6701882" cy="2711512"/>
          </a:xfrm>
          <a:prstGeom prst="rect">
            <a:avLst/>
          </a:prstGeom>
        </p:spPr>
        <p:txBody>
          <a:bodyPr wrap="square">
            <a:spAutoFit/>
          </a:bodyPr>
          <a:lstStyle/>
          <a:p>
            <a:pPr marL="285750" lvl="0" indent="-285750" algn="just">
              <a:lnSpc>
                <a:spcPct val="115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ea typeface="Arial MT"/>
                <a:cs typeface="Arial MT"/>
              </a:rPr>
              <a:t>Primary Keys</a:t>
            </a:r>
            <a:r>
              <a:rPr lang="en-US" dirty="0">
                <a:solidFill>
                  <a:schemeClr val="tx1"/>
                </a:solidFill>
                <a:latin typeface="Times New Roman" panose="02020603050405020304" pitchFamily="18" charset="0"/>
                <a:ea typeface="Arial MT"/>
                <a:cs typeface="Arial MT"/>
              </a:rPr>
              <a:t> Each table has a primary key (</a:t>
            </a:r>
            <a:r>
              <a:rPr lang="en-US" dirty="0" err="1">
                <a:solidFill>
                  <a:schemeClr val="tx1"/>
                </a:solidFill>
                <a:latin typeface="Times New Roman" panose="02020603050405020304" pitchFamily="18" charset="0"/>
                <a:ea typeface="Arial MT"/>
                <a:cs typeface="Arial MT"/>
              </a:rPr>
              <a:t>department_id</a:t>
            </a:r>
            <a:r>
              <a:rPr lang="en-US" dirty="0">
                <a:solidFill>
                  <a:schemeClr val="tx1"/>
                </a:solidFill>
                <a:latin typeface="Times New Roman" panose="02020603050405020304" pitchFamily="18" charset="0"/>
                <a:ea typeface="Arial MT"/>
                <a:cs typeface="Arial MT"/>
              </a:rPr>
              <a:t>, </a:t>
            </a:r>
            <a:r>
              <a:rPr lang="en-US" dirty="0" err="1">
                <a:solidFill>
                  <a:schemeClr val="tx1"/>
                </a:solidFill>
                <a:latin typeface="Times New Roman" panose="02020603050405020304" pitchFamily="18" charset="0"/>
                <a:ea typeface="Arial MT"/>
                <a:cs typeface="Arial MT"/>
              </a:rPr>
              <a:t>student_id</a:t>
            </a:r>
            <a:r>
              <a:rPr lang="en-US" dirty="0">
                <a:solidFill>
                  <a:schemeClr val="tx1"/>
                </a:solidFill>
                <a:latin typeface="Times New Roman" panose="02020603050405020304" pitchFamily="18" charset="0"/>
                <a:ea typeface="Arial MT"/>
                <a:cs typeface="Arial MT"/>
              </a:rPr>
              <a:t>, </a:t>
            </a:r>
            <a:r>
              <a:rPr lang="en-US" dirty="0" err="1">
                <a:solidFill>
                  <a:schemeClr val="tx1"/>
                </a:solidFill>
                <a:latin typeface="Times New Roman" panose="02020603050405020304" pitchFamily="18" charset="0"/>
                <a:ea typeface="Arial MT"/>
                <a:cs typeface="Arial MT"/>
              </a:rPr>
              <a:t>faculty_id</a:t>
            </a:r>
            <a:r>
              <a:rPr lang="en-US" dirty="0">
                <a:solidFill>
                  <a:schemeClr val="tx1"/>
                </a:solidFill>
                <a:latin typeface="Times New Roman" panose="02020603050405020304" pitchFamily="18" charset="0"/>
                <a:ea typeface="Arial MT"/>
                <a:cs typeface="Arial MT"/>
              </a:rPr>
              <a:t>, </a:t>
            </a:r>
            <a:r>
              <a:rPr lang="en-US" dirty="0" err="1">
                <a:solidFill>
                  <a:schemeClr val="tx1"/>
                </a:solidFill>
                <a:latin typeface="Times New Roman" panose="02020603050405020304" pitchFamily="18" charset="0"/>
                <a:ea typeface="Arial MT"/>
                <a:cs typeface="Arial MT"/>
              </a:rPr>
              <a:t>course_id</a:t>
            </a:r>
            <a:r>
              <a:rPr lang="en-US" dirty="0">
                <a:solidFill>
                  <a:schemeClr val="tx1"/>
                </a:solidFill>
                <a:latin typeface="Times New Roman" panose="02020603050405020304" pitchFamily="18" charset="0"/>
                <a:ea typeface="Arial MT"/>
                <a:cs typeface="Arial MT"/>
              </a:rPr>
              <a:t>, etc.) to uniquely identify records</a:t>
            </a:r>
            <a:r>
              <a:rPr lang="en-US" dirty="0" smtClean="0">
                <a:solidFill>
                  <a:schemeClr val="tx1"/>
                </a:solidFill>
                <a:latin typeface="Times New Roman" panose="02020603050405020304" pitchFamily="18" charset="0"/>
                <a:ea typeface="Arial MT"/>
                <a:cs typeface="Arial MT"/>
              </a:rPr>
              <a:t>.</a:t>
            </a:r>
          </a:p>
          <a:p>
            <a:pPr lvl="0" algn="just">
              <a:lnSpc>
                <a:spcPct val="115000"/>
              </a:lnSpc>
              <a:buClr>
                <a:schemeClr val="tx1"/>
              </a:buClr>
            </a:pPr>
            <a:endParaRPr lang="en-US" sz="1200" dirty="0">
              <a:solidFill>
                <a:schemeClr val="tx1"/>
              </a:solidFill>
              <a:latin typeface="Arial MT"/>
              <a:ea typeface="Arial MT"/>
              <a:cs typeface="Arial MT"/>
            </a:endParaRPr>
          </a:p>
          <a:p>
            <a:pPr marL="285750" lvl="0" indent="-285750" algn="just">
              <a:lnSpc>
                <a:spcPct val="115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ea typeface="Arial MT"/>
                <a:cs typeface="Arial MT"/>
              </a:rPr>
              <a:t>Foreign Keys</a:t>
            </a:r>
            <a:r>
              <a:rPr lang="en-US" dirty="0">
                <a:solidFill>
                  <a:schemeClr val="tx1"/>
                </a:solidFill>
                <a:latin typeface="Times New Roman" panose="02020603050405020304" pitchFamily="18" charset="0"/>
                <a:ea typeface="Arial MT"/>
                <a:cs typeface="Arial MT"/>
              </a:rPr>
              <a:t> Foreign key constraints ensure that relationships between tables (like </a:t>
            </a:r>
            <a:r>
              <a:rPr lang="en-US" dirty="0" err="1">
                <a:solidFill>
                  <a:schemeClr val="tx1"/>
                </a:solidFill>
                <a:latin typeface="Times New Roman" panose="02020603050405020304" pitchFamily="18" charset="0"/>
                <a:ea typeface="Arial MT"/>
                <a:cs typeface="Arial MT"/>
              </a:rPr>
              <a:t>department_id</a:t>
            </a:r>
            <a:r>
              <a:rPr lang="en-US" dirty="0">
                <a:solidFill>
                  <a:schemeClr val="tx1"/>
                </a:solidFill>
                <a:latin typeface="Times New Roman" panose="02020603050405020304" pitchFamily="18" charset="0"/>
                <a:ea typeface="Arial MT"/>
                <a:cs typeface="Arial MT"/>
              </a:rPr>
              <a:t> in Faculty and Students) maintain data integrity</a:t>
            </a:r>
            <a:r>
              <a:rPr lang="en-US" dirty="0" smtClean="0">
                <a:solidFill>
                  <a:schemeClr val="tx1"/>
                </a:solidFill>
                <a:latin typeface="Times New Roman" panose="02020603050405020304" pitchFamily="18" charset="0"/>
                <a:ea typeface="Arial MT"/>
                <a:cs typeface="Arial MT"/>
              </a:rPr>
              <a:t>.</a:t>
            </a:r>
          </a:p>
          <a:p>
            <a:pPr lvl="0" algn="just">
              <a:lnSpc>
                <a:spcPct val="115000"/>
              </a:lnSpc>
              <a:buClr>
                <a:schemeClr val="tx1"/>
              </a:buClr>
            </a:pPr>
            <a:endParaRPr lang="en-US" sz="1200" dirty="0">
              <a:solidFill>
                <a:schemeClr val="tx1"/>
              </a:solidFill>
              <a:latin typeface="Arial MT"/>
              <a:ea typeface="Arial MT"/>
              <a:cs typeface="Arial MT"/>
            </a:endParaRPr>
          </a:p>
          <a:p>
            <a:pPr marL="285750" lvl="0" indent="-285750" algn="just">
              <a:lnSpc>
                <a:spcPct val="115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ea typeface="Arial MT"/>
                <a:cs typeface="Arial MT"/>
              </a:rPr>
              <a:t>Unique Constraints</a:t>
            </a:r>
            <a:r>
              <a:rPr lang="en-US" dirty="0">
                <a:solidFill>
                  <a:schemeClr val="tx1"/>
                </a:solidFill>
                <a:latin typeface="Times New Roman" panose="02020603050405020304" pitchFamily="18" charset="0"/>
                <a:ea typeface="Arial MT"/>
                <a:cs typeface="Arial MT"/>
              </a:rPr>
              <a:t> Unique constraints, such as on email in Students and Faculty, ensure that certain attributes remain distinct across </a:t>
            </a:r>
            <a:r>
              <a:rPr lang="en-US" dirty="0" smtClean="0">
                <a:solidFill>
                  <a:schemeClr val="tx1"/>
                </a:solidFill>
                <a:latin typeface="Times New Roman" panose="02020603050405020304" pitchFamily="18" charset="0"/>
                <a:ea typeface="Arial MT"/>
                <a:cs typeface="Arial MT"/>
              </a:rPr>
              <a:t>records.</a:t>
            </a:r>
          </a:p>
          <a:p>
            <a:pPr lvl="0" algn="just">
              <a:lnSpc>
                <a:spcPct val="115000"/>
              </a:lnSpc>
              <a:buClr>
                <a:schemeClr val="tx1"/>
              </a:buClr>
            </a:pPr>
            <a:endParaRPr lang="en-US" sz="1200" dirty="0" smtClean="0">
              <a:solidFill>
                <a:schemeClr val="tx1"/>
              </a:solidFill>
              <a:latin typeface="Arial MT"/>
              <a:ea typeface="Arial MT"/>
              <a:cs typeface="Arial MT"/>
            </a:endParaRPr>
          </a:p>
          <a:p>
            <a:pPr marL="285750" lvl="0" indent="-285750" algn="just">
              <a:lnSpc>
                <a:spcPct val="115000"/>
              </a:lnSpc>
              <a:buClr>
                <a:schemeClr val="tx1"/>
              </a:buClr>
              <a:buFont typeface="Arial" panose="020B0604020202020204" pitchFamily="34" charset="0"/>
              <a:buChar char="•"/>
            </a:pPr>
            <a:r>
              <a:rPr lang="en-US" b="1" dirty="0" smtClean="0">
                <a:solidFill>
                  <a:schemeClr val="tx1"/>
                </a:solidFill>
                <a:latin typeface="Times New Roman" panose="02020603050405020304" pitchFamily="18" charset="0"/>
                <a:ea typeface="Times New Roman" panose="02020603050405020304" pitchFamily="18" charset="0"/>
              </a:rPr>
              <a:t>Enumerated </a:t>
            </a:r>
            <a:r>
              <a:rPr lang="en-US" b="1" dirty="0">
                <a:solidFill>
                  <a:schemeClr val="tx1"/>
                </a:solidFill>
                <a:latin typeface="Times New Roman" panose="02020603050405020304" pitchFamily="18" charset="0"/>
                <a:ea typeface="Times New Roman" panose="02020603050405020304" pitchFamily="18" charset="0"/>
              </a:rPr>
              <a:t>Data Types</a:t>
            </a:r>
            <a:r>
              <a:rPr lang="en-US" dirty="0">
                <a:solidFill>
                  <a:schemeClr val="tx1"/>
                </a:solidFill>
                <a:latin typeface="Times New Roman" panose="02020603050405020304" pitchFamily="18" charset="0"/>
                <a:ea typeface="Times New Roman" panose="02020603050405020304" pitchFamily="18" charset="0"/>
              </a:rPr>
              <a:t>: For attributes with limited values (e.g., status in Library and Fees tables), ENUM data types improve data accuracy and constraints.</a:t>
            </a:r>
            <a:endParaRPr lang="en-US" dirty="0">
              <a:solidFill>
                <a:schemeClr val="tx1"/>
              </a:solidFill>
            </a:endParaRPr>
          </a:p>
        </p:txBody>
      </p:sp>
      <p:pic>
        <p:nvPicPr>
          <p:cNvPr id="5" name="Google Shape;255;p31"/>
          <p:cNvPicPr preferRelativeResize="0"/>
          <p:nvPr/>
        </p:nvPicPr>
        <p:blipFill>
          <a:blip r:embed="rId3">
            <a:alphaModFix/>
          </a:blip>
          <a:stretch>
            <a:fillRect/>
          </a:stretch>
        </p:blipFill>
        <p:spPr>
          <a:xfrm rot="10800000">
            <a:off x="5534722" y="4377741"/>
            <a:ext cx="1811758" cy="121193"/>
          </a:xfrm>
          <a:prstGeom prst="rect">
            <a:avLst/>
          </a:prstGeom>
          <a:noFill/>
          <a:ln>
            <a:noFill/>
          </a:ln>
        </p:spPr>
      </p:pic>
      <p:pic>
        <p:nvPicPr>
          <p:cNvPr id="6"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635270" y="505318"/>
            <a:ext cx="7475734" cy="228704"/>
          </a:xfrm>
          <a:prstGeom prst="rect">
            <a:avLst/>
          </a:prstGeom>
          <a:noFill/>
          <a:ln>
            <a:noFill/>
          </a:ln>
        </p:spPr>
      </p:pic>
    </p:spTree>
    <p:extLst>
      <p:ext uri="{BB962C8B-B14F-4D97-AF65-F5344CB8AC3E}">
        <p14:creationId xmlns:p14="http://schemas.microsoft.com/office/powerpoint/2010/main" val="3982745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3224b5cad60_0_0"/>
          <p:cNvSpPr txBox="1">
            <a:spLocks noGrp="1"/>
          </p:cNvSpPr>
          <p:nvPr>
            <p:ph type="subTitle" idx="4"/>
          </p:nvPr>
        </p:nvSpPr>
        <p:spPr>
          <a:xfrm>
            <a:off x="407500" y="1017725"/>
            <a:ext cx="7530300" cy="3127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sz="1100" b="1" dirty="0">
                <a:solidFill>
                  <a:schemeClr val="accent4"/>
                </a:solidFill>
                <a:latin typeface="Arial"/>
                <a:ea typeface="Arial"/>
                <a:cs typeface="Arial"/>
                <a:sym typeface="Arial"/>
              </a:rPr>
              <a:t>1- Setting Up API Routes in Next.js</a:t>
            </a:r>
            <a:endParaRPr sz="1100" b="1" dirty="0">
              <a:solidFill>
                <a:schemeClr val="accent4"/>
              </a:solidFill>
              <a:latin typeface="Arial"/>
              <a:ea typeface="Arial"/>
              <a:cs typeface="Arial"/>
              <a:sym typeface="Arial"/>
            </a:endParaRPr>
          </a:p>
          <a:p>
            <a:pPr marL="457200" lvl="0" indent="-285750" algn="l" rtl="0">
              <a:lnSpc>
                <a:spcPct val="115000"/>
              </a:lnSpc>
              <a:spcBef>
                <a:spcPts val="1200"/>
              </a:spcBef>
              <a:spcAft>
                <a:spcPts val="0"/>
              </a:spcAft>
              <a:buClr>
                <a:schemeClr val="accent4"/>
              </a:buClr>
              <a:buSzPts val="900"/>
              <a:buChar char="●"/>
            </a:pPr>
            <a:r>
              <a:rPr lang="en-US" sz="900" dirty="0">
                <a:solidFill>
                  <a:schemeClr val="accent4"/>
                </a:solidFill>
                <a:latin typeface="Arial"/>
                <a:ea typeface="Arial"/>
                <a:cs typeface="Arial"/>
                <a:sym typeface="Arial"/>
              </a:rPr>
              <a:t>Create API routes in the </a:t>
            </a:r>
            <a:r>
              <a:rPr lang="en-US" sz="900" dirty="0">
                <a:solidFill>
                  <a:schemeClr val="accent4"/>
                </a:solidFill>
                <a:latin typeface="Roboto Mono"/>
                <a:ea typeface="Roboto Mono"/>
                <a:cs typeface="Roboto Mono"/>
                <a:sym typeface="Roboto Mono"/>
              </a:rPr>
              <a:t>pages/</a:t>
            </a:r>
            <a:r>
              <a:rPr lang="en-US" sz="900" dirty="0" err="1">
                <a:solidFill>
                  <a:schemeClr val="accent4"/>
                </a:solidFill>
                <a:latin typeface="Roboto Mono"/>
                <a:ea typeface="Roboto Mono"/>
                <a:cs typeface="Roboto Mono"/>
                <a:sym typeface="Roboto Mono"/>
              </a:rPr>
              <a:t>api</a:t>
            </a:r>
            <a:r>
              <a:rPr lang="en-US" sz="900" dirty="0">
                <a:solidFill>
                  <a:schemeClr val="accent4"/>
                </a:solidFill>
                <a:latin typeface="Arial"/>
                <a:ea typeface="Arial"/>
                <a:cs typeface="Arial"/>
                <a:sym typeface="Arial"/>
              </a:rPr>
              <a:t> directory to handle HTTP requests and interact with the database.</a:t>
            </a:r>
            <a:endParaRPr sz="900" dirty="0">
              <a:solidFill>
                <a:schemeClr val="accent4"/>
              </a:solidFill>
              <a:latin typeface="Arial"/>
              <a:ea typeface="Arial"/>
              <a:cs typeface="Arial"/>
              <a:sym typeface="Arial"/>
            </a:endParaRPr>
          </a:p>
          <a:p>
            <a:pPr marL="0" lvl="0" indent="0" algn="l" rtl="0">
              <a:lnSpc>
                <a:spcPct val="115000"/>
              </a:lnSpc>
              <a:spcBef>
                <a:spcPts val="1200"/>
              </a:spcBef>
              <a:spcAft>
                <a:spcPts val="0"/>
              </a:spcAft>
              <a:buNone/>
            </a:pPr>
            <a:r>
              <a:rPr lang="en-US" sz="1100" b="1" dirty="0">
                <a:solidFill>
                  <a:schemeClr val="accent4"/>
                </a:solidFill>
                <a:latin typeface="Arial"/>
                <a:ea typeface="Arial"/>
                <a:cs typeface="Arial"/>
                <a:sym typeface="Arial"/>
              </a:rPr>
              <a:t>2- Database Connection</a:t>
            </a:r>
            <a:endParaRPr sz="1100" b="1" dirty="0">
              <a:solidFill>
                <a:schemeClr val="accent4"/>
              </a:solidFill>
              <a:latin typeface="Arial"/>
              <a:ea typeface="Arial"/>
              <a:cs typeface="Arial"/>
              <a:sym typeface="Arial"/>
            </a:endParaRPr>
          </a:p>
          <a:p>
            <a:pPr marL="457200" lvl="0" indent="-285750" algn="l" rtl="0">
              <a:lnSpc>
                <a:spcPct val="115000"/>
              </a:lnSpc>
              <a:spcBef>
                <a:spcPts val="1200"/>
              </a:spcBef>
              <a:spcAft>
                <a:spcPts val="0"/>
              </a:spcAft>
              <a:buClr>
                <a:schemeClr val="accent4"/>
              </a:buClr>
              <a:buSzPts val="900"/>
              <a:buFont typeface="Arial"/>
              <a:buChar char="●"/>
            </a:pPr>
            <a:r>
              <a:rPr lang="en-US" sz="900" dirty="0">
                <a:solidFill>
                  <a:schemeClr val="accent4"/>
                </a:solidFill>
                <a:latin typeface="Arial"/>
                <a:ea typeface="Arial"/>
                <a:cs typeface="Arial"/>
                <a:sym typeface="Arial"/>
              </a:rPr>
              <a:t>Use a connection utility to connect API routes to your database (SQL or NoSQL).</a:t>
            </a:r>
            <a:endParaRPr sz="900" dirty="0">
              <a:solidFill>
                <a:schemeClr val="accent4"/>
              </a:solidFill>
              <a:latin typeface="Arial"/>
              <a:ea typeface="Arial"/>
              <a:cs typeface="Arial"/>
              <a:sym typeface="Arial"/>
            </a:endParaRPr>
          </a:p>
          <a:p>
            <a:pPr marL="0" lvl="0" indent="0" algn="l" rtl="0">
              <a:lnSpc>
                <a:spcPct val="115000"/>
              </a:lnSpc>
              <a:spcBef>
                <a:spcPts val="1200"/>
              </a:spcBef>
              <a:spcAft>
                <a:spcPts val="0"/>
              </a:spcAft>
              <a:buNone/>
            </a:pPr>
            <a:r>
              <a:rPr lang="en-US" sz="1100" b="1" dirty="0">
                <a:solidFill>
                  <a:schemeClr val="accent4"/>
                </a:solidFill>
                <a:latin typeface="Arial"/>
                <a:ea typeface="Arial"/>
                <a:cs typeface="Arial"/>
                <a:sym typeface="Arial"/>
              </a:rPr>
              <a:t>3- Fetching Data in Next.js Pages</a:t>
            </a:r>
            <a:endParaRPr sz="1100" b="1" dirty="0">
              <a:solidFill>
                <a:schemeClr val="accent4"/>
              </a:solidFill>
              <a:latin typeface="Arial"/>
              <a:ea typeface="Arial"/>
              <a:cs typeface="Arial"/>
              <a:sym typeface="Arial"/>
            </a:endParaRPr>
          </a:p>
          <a:p>
            <a:pPr marL="457200" lvl="0" indent="-285750" algn="l" rtl="0">
              <a:lnSpc>
                <a:spcPct val="115000"/>
              </a:lnSpc>
              <a:spcBef>
                <a:spcPts val="1200"/>
              </a:spcBef>
              <a:spcAft>
                <a:spcPts val="0"/>
              </a:spcAft>
              <a:buClr>
                <a:schemeClr val="accent4"/>
              </a:buClr>
              <a:buSzPts val="900"/>
              <a:buFont typeface="Arial"/>
              <a:buChar char="●"/>
            </a:pPr>
            <a:r>
              <a:rPr lang="en-US" sz="900" b="1" dirty="0">
                <a:solidFill>
                  <a:schemeClr val="accent4"/>
                </a:solidFill>
                <a:latin typeface="Arial"/>
                <a:ea typeface="Arial"/>
                <a:cs typeface="Arial"/>
                <a:sym typeface="Arial"/>
              </a:rPr>
              <a:t>SSR (Server-Side Rendering):</a:t>
            </a:r>
            <a:r>
              <a:rPr lang="en-US" sz="900" dirty="0">
                <a:solidFill>
                  <a:schemeClr val="accent4"/>
                </a:solidFill>
                <a:latin typeface="Arial"/>
                <a:ea typeface="Arial"/>
                <a:cs typeface="Arial"/>
                <a:sym typeface="Arial"/>
              </a:rPr>
              <a:t> Use </a:t>
            </a:r>
            <a:r>
              <a:rPr lang="en-US" sz="900" dirty="0" err="1">
                <a:solidFill>
                  <a:schemeClr val="accent4"/>
                </a:solidFill>
                <a:latin typeface="Roboto Mono"/>
                <a:ea typeface="Roboto Mono"/>
                <a:cs typeface="Roboto Mono"/>
                <a:sym typeface="Roboto Mono"/>
              </a:rPr>
              <a:t>getServerSideProps</a:t>
            </a:r>
            <a:r>
              <a:rPr lang="en-US" sz="900" dirty="0">
                <a:solidFill>
                  <a:schemeClr val="accent4"/>
                </a:solidFill>
                <a:latin typeface="Arial"/>
                <a:ea typeface="Arial"/>
                <a:cs typeface="Arial"/>
                <a:sym typeface="Arial"/>
              </a:rPr>
              <a:t> to fetch data on the server for pre-rendered pages.</a:t>
            </a:r>
            <a:endParaRPr sz="900" dirty="0">
              <a:solidFill>
                <a:schemeClr val="accent4"/>
              </a:solidFill>
              <a:latin typeface="Arial"/>
              <a:ea typeface="Arial"/>
              <a:cs typeface="Arial"/>
              <a:sym typeface="Arial"/>
            </a:endParaRPr>
          </a:p>
          <a:p>
            <a:pPr marL="457200" lvl="0" indent="-285750" algn="l" rtl="0">
              <a:lnSpc>
                <a:spcPct val="115000"/>
              </a:lnSpc>
              <a:spcBef>
                <a:spcPts val="0"/>
              </a:spcBef>
              <a:spcAft>
                <a:spcPts val="0"/>
              </a:spcAft>
              <a:buClr>
                <a:schemeClr val="accent4"/>
              </a:buClr>
              <a:buSzPts val="900"/>
              <a:buFont typeface="Arial"/>
              <a:buChar char="●"/>
            </a:pPr>
            <a:r>
              <a:rPr lang="en-US" sz="900" b="1" dirty="0">
                <a:solidFill>
                  <a:schemeClr val="accent4"/>
                </a:solidFill>
                <a:latin typeface="Arial"/>
                <a:ea typeface="Arial"/>
                <a:cs typeface="Arial"/>
                <a:sym typeface="Arial"/>
              </a:rPr>
              <a:t>CSR (Client-Side Rendering):</a:t>
            </a:r>
            <a:r>
              <a:rPr lang="en-US" sz="900" dirty="0">
                <a:solidFill>
                  <a:schemeClr val="accent4"/>
                </a:solidFill>
                <a:latin typeface="Arial"/>
                <a:ea typeface="Arial"/>
                <a:cs typeface="Arial"/>
                <a:sym typeface="Arial"/>
              </a:rPr>
              <a:t> Use </a:t>
            </a:r>
            <a:r>
              <a:rPr lang="en-US" sz="900" dirty="0" err="1">
                <a:solidFill>
                  <a:schemeClr val="accent4"/>
                </a:solidFill>
                <a:latin typeface="Roboto Mono"/>
                <a:ea typeface="Roboto Mono"/>
                <a:cs typeface="Roboto Mono"/>
                <a:sym typeface="Roboto Mono"/>
              </a:rPr>
              <a:t>useEffect</a:t>
            </a:r>
            <a:r>
              <a:rPr lang="en-US" sz="900" dirty="0">
                <a:solidFill>
                  <a:schemeClr val="accent4"/>
                </a:solidFill>
                <a:latin typeface="Arial"/>
                <a:ea typeface="Arial"/>
                <a:cs typeface="Arial"/>
                <a:sym typeface="Arial"/>
              </a:rPr>
              <a:t> and </a:t>
            </a:r>
            <a:r>
              <a:rPr lang="en-US" sz="900" dirty="0">
                <a:solidFill>
                  <a:schemeClr val="accent4"/>
                </a:solidFill>
                <a:latin typeface="Roboto Mono"/>
                <a:ea typeface="Roboto Mono"/>
                <a:cs typeface="Roboto Mono"/>
                <a:sym typeface="Roboto Mono"/>
              </a:rPr>
              <a:t>fetch</a:t>
            </a:r>
            <a:r>
              <a:rPr lang="en-US" sz="900" dirty="0">
                <a:solidFill>
                  <a:schemeClr val="accent4"/>
                </a:solidFill>
                <a:latin typeface="Arial"/>
                <a:ea typeface="Arial"/>
                <a:cs typeface="Arial"/>
                <a:sym typeface="Arial"/>
              </a:rPr>
              <a:t> to load data dynamically on the client.</a:t>
            </a:r>
            <a:endParaRPr sz="900" dirty="0">
              <a:solidFill>
                <a:schemeClr val="accent4"/>
              </a:solidFill>
              <a:latin typeface="Arial"/>
              <a:ea typeface="Arial"/>
              <a:cs typeface="Arial"/>
              <a:sym typeface="Arial"/>
            </a:endParaRPr>
          </a:p>
          <a:p>
            <a:pPr marL="0" lvl="0" indent="0" algn="l" rtl="0">
              <a:lnSpc>
                <a:spcPct val="115000"/>
              </a:lnSpc>
              <a:spcBef>
                <a:spcPts val="1200"/>
              </a:spcBef>
              <a:spcAft>
                <a:spcPts val="0"/>
              </a:spcAft>
              <a:buNone/>
            </a:pPr>
            <a:r>
              <a:rPr lang="en-US" sz="1100" b="1" dirty="0">
                <a:solidFill>
                  <a:schemeClr val="accent4"/>
                </a:solidFill>
                <a:latin typeface="Arial"/>
                <a:ea typeface="Arial"/>
                <a:cs typeface="Arial"/>
                <a:sym typeface="Arial"/>
              </a:rPr>
              <a:t>4- Relational vs. NoSQL Database Integration</a:t>
            </a:r>
            <a:endParaRPr sz="1100" b="1" dirty="0">
              <a:solidFill>
                <a:schemeClr val="accent4"/>
              </a:solidFill>
              <a:latin typeface="Arial"/>
              <a:ea typeface="Arial"/>
              <a:cs typeface="Arial"/>
              <a:sym typeface="Arial"/>
            </a:endParaRPr>
          </a:p>
          <a:p>
            <a:pPr marL="457200" lvl="0" indent="-285750" algn="l" rtl="0">
              <a:lnSpc>
                <a:spcPct val="115000"/>
              </a:lnSpc>
              <a:spcBef>
                <a:spcPts val="1200"/>
              </a:spcBef>
              <a:spcAft>
                <a:spcPts val="0"/>
              </a:spcAft>
              <a:buClr>
                <a:schemeClr val="accent4"/>
              </a:buClr>
              <a:buSzPts val="900"/>
              <a:buFont typeface="Arial"/>
              <a:buChar char="●"/>
            </a:pPr>
            <a:r>
              <a:rPr lang="en-US" sz="900" b="1" dirty="0">
                <a:solidFill>
                  <a:schemeClr val="accent4"/>
                </a:solidFill>
                <a:latin typeface="Arial"/>
                <a:ea typeface="Arial"/>
                <a:cs typeface="Arial"/>
                <a:sym typeface="Arial"/>
              </a:rPr>
              <a:t>Relational (SQL):</a:t>
            </a:r>
            <a:r>
              <a:rPr lang="en-US" sz="900" dirty="0">
                <a:solidFill>
                  <a:schemeClr val="accent4"/>
                </a:solidFill>
                <a:latin typeface="Arial"/>
                <a:ea typeface="Arial"/>
                <a:cs typeface="Arial"/>
                <a:sym typeface="Arial"/>
              </a:rPr>
              <a:t> Use libraries like </a:t>
            </a:r>
            <a:r>
              <a:rPr lang="en-US" sz="900" dirty="0" err="1">
                <a:solidFill>
                  <a:schemeClr val="accent4"/>
                </a:solidFill>
                <a:latin typeface="Arial"/>
                <a:ea typeface="Arial"/>
                <a:cs typeface="Arial"/>
                <a:sym typeface="Arial"/>
              </a:rPr>
              <a:t>Sequelize</a:t>
            </a:r>
            <a:r>
              <a:rPr lang="en-US" sz="900" dirty="0">
                <a:solidFill>
                  <a:schemeClr val="accent4"/>
                </a:solidFill>
                <a:latin typeface="Arial"/>
                <a:ea typeface="Arial"/>
                <a:cs typeface="Arial"/>
                <a:sym typeface="Arial"/>
              </a:rPr>
              <a:t> for MySQL or PostgreSQL.</a:t>
            </a:r>
            <a:endParaRPr sz="900" dirty="0">
              <a:solidFill>
                <a:schemeClr val="accent4"/>
              </a:solidFill>
              <a:latin typeface="Arial"/>
              <a:ea typeface="Arial"/>
              <a:cs typeface="Arial"/>
              <a:sym typeface="Arial"/>
            </a:endParaRPr>
          </a:p>
          <a:p>
            <a:pPr marL="457200" lvl="0" indent="-285750" algn="l" rtl="0">
              <a:lnSpc>
                <a:spcPct val="115000"/>
              </a:lnSpc>
              <a:spcBef>
                <a:spcPts val="0"/>
              </a:spcBef>
              <a:spcAft>
                <a:spcPts val="0"/>
              </a:spcAft>
              <a:buClr>
                <a:schemeClr val="accent4"/>
              </a:buClr>
              <a:buSzPts val="900"/>
              <a:buFont typeface="Arial"/>
              <a:buChar char="●"/>
            </a:pPr>
            <a:r>
              <a:rPr lang="en-US" sz="900" b="1" dirty="0">
                <a:solidFill>
                  <a:schemeClr val="accent4"/>
                </a:solidFill>
                <a:latin typeface="Arial"/>
                <a:ea typeface="Arial"/>
                <a:cs typeface="Arial"/>
                <a:sym typeface="Arial"/>
              </a:rPr>
              <a:t>NoSQL (MongoDB):</a:t>
            </a:r>
            <a:r>
              <a:rPr lang="en-US" sz="900" dirty="0">
                <a:solidFill>
                  <a:schemeClr val="accent4"/>
                </a:solidFill>
                <a:latin typeface="Arial"/>
                <a:ea typeface="Arial"/>
                <a:cs typeface="Arial"/>
                <a:sym typeface="Arial"/>
              </a:rPr>
              <a:t> Use MongoDB’s native driver for connection and queries.</a:t>
            </a:r>
            <a:endParaRPr sz="900" dirty="0">
              <a:solidFill>
                <a:schemeClr val="accent4"/>
              </a:solidFill>
              <a:latin typeface="Arial"/>
              <a:ea typeface="Arial"/>
              <a:cs typeface="Arial"/>
              <a:sym typeface="Arial"/>
            </a:endParaRPr>
          </a:p>
          <a:p>
            <a:pPr marL="0" lvl="0" indent="0" algn="l" rtl="0">
              <a:lnSpc>
                <a:spcPct val="115000"/>
              </a:lnSpc>
              <a:spcBef>
                <a:spcPts val="1200"/>
              </a:spcBef>
              <a:spcAft>
                <a:spcPts val="0"/>
              </a:spcAft>
              <a:buNone/>
            </a:pPr>
            <a:r>
              <a:rPr lang="en-US" sz="1100" b="1" dirty="0">
                <a:solidFill>
                  <a:schemeClr val="accent4"/>
                </a:solidFill>
                <a:latin typeface="Arial"/>
                <a:ea typeface="Arial"/>
                <a:cs typeface="Arial"/>
                <a:sym typeface="Arial"/>
              </a:rPr>
              <a:t>5- Data Flow and User Interaction</a:t>
            </a:r>
            <a:endParaRPr sz="1100" b="1" dirty="0">
              <a:solidFill>
                <a:schemeClr val="accent4"/>
              </a:solidFill>
              <a:latin typeface="Arial"/>
              <a:ea typeface="Arial"/>
              <a:cs typeface="Arial"/>
              <a:sym typeface="Arial"/>
            </a:endParaRPr>
          </a:p>
          <a:p>
            <a:pPr marL="457200" lvl="0" indent="-285750" algn="l" rtl="0">
              <a:lnSpc>
                <a:spcPct val="115000"/>
              </a:lnSpc>
              <a:spcBef>
                <a:spcPts val="1200"/>
              </a:spcBef>
              <a:spcAft>
                <a:spcPts val="0"/>
              </a:spcAft>
              <a:buClr>
                <a:schemeClr val="accent4"/>
              </a:buClr>
              <a:buSzPts val="900"/>
              <a:buFont typeface="Arial"/>
              <a:buChar char="●"/>
            </a:pPr>
            <a:r>
              <a:rPr lang="en-US" sz="900" dirty="0">
                <a:solidFill>
                  <a:schemeClr val="accent4"/>
                </a:solidFill>
                <a:latin typeface="Arial"/>
                <a:ea typeface="Arial"/>
                <a:cs typeface="Arial"/>
                <a:sym typeface="Arial"/>
              </a:rPr>
              <a:t>The front-end requests data from API routes, which query the database and return results for user interactions.</a:t>
            </a:r>
            <a:endParaRPr sz="900" dirty="0">
              <a:solidFill>
                <a:schemeClr val="accent4"/>
              </a:solidFill>
              <a:latin typeface="Arial"/>
              <a:ea typeface="Arial"/>
              <a:cs typeface="Arial"/>
              <a:sym typeface="Arial"/>
            </a:endParaRPr>
          </a:p>
          <a:p>
            <a:pPr marL="0" lvl="0" indent="0" algn="l" rtl="0">
              <a:spcBef>
                <a:spcPts val="1200"/>
              </a:spcBef>
              <a:spcAft>
                <a:spcPts val="0"/>
              </a:spcAft>
              <a:buNone/>
            </a:pPr>
            <a:endParaRPr sz="800" dirty="0">
              <a:solidFill>
                <a:schemeClr val="accent4"/>
              </a:solidFill>
            </a:endParaRPr>
          </a:p>
        </p:txBody>
      </p:sp>
      <p:sp>
        <p:nvSpPr>
          <p:cNvPr id="163" name="Google Shape;163;g3224b5cad60_0_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None/>
            </a:pPr>
            <a:r>
              <a:rPr lang="en-US" sz="2500" b="1">
                <a:latin typeface="Arial"/>
                <a:ea typeface="Arial"/>
                <a:cs typeface="Arial"/>
                <a:sym typeface="Arial"/>
              </a:rPr>
              <a:t>Database Connectivity with Frontend (Next.js)</a:t>
            </a:r>
            <a:endParaRPr sz="2500"/>
          </a:p>
        </p:txBody>
      </p:sp>
    </p:spTree>
    <p:extLst>
      <p:ext uri="{BB962C8B-B14F-4D97-AF65-F5344CB8AC3E}">
        <p14:creationId xmlns:p14="http://schemas.microsoft.com/office/powerpoint/2010/main" val="413299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5"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642704" y="1124999"/>
            <a:ext cx="7475734" cy="228704"/>
          </a:xfrm>
          <a:prstGeom prst="rect">
            <a:avLst/>
          </a:prstGeom>
          <a:noFill/>
          <a:ln>
            <a:noFill/>
          </a:ln>
        </p:spPr>
      </p:pic>
      <p:sp>
        <p:nvSpPr>
          <p:cNvPr id="6" name="Google Shape;24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Manipulating</a:t>
            </a:r>
            <a:endParaRPr dirty="0"/>
          </a:p>
        </p:txBody>
      </p:sp>
      <p:sp>
        <p:nvSpPr>
          <p:cNvPr id="7" name="Google Shape;253;p31">
            <a:extLst>
              <a:ext uri="{FF2B5EF4-FFF2-40B4-BE49-F238E27FC236}">
                <a16:creationId xmlns:a16="http://schemas.microsoft.com/office/drawing/2014/main" id="{0B38DB8C-F644-BC1F-FB49-FFD2121BAA81}"/>
              </a:ext>
            </a:extLst>
          </p:cNvPr>
          <p:cNvSpPr txBox="1">
            <a:spLocks/>
          </p:cNvSpPr>
          <p:nvPr/>
        </p:nvSpPr>
        <p:spPr>
          <a:xfrm>
            <a:off x="1128878" y="1353704"/>
            <a:ext cx="3576937" cy="29167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err="1" smtClean="0">
                <a:latin typeface="Times New Roman" panose="02020603050405020304" pitchFamily="18" charset="0"/>
                <a:cs typeface="Times New Roman" panose="02020603050405020304" pitchFamily="18" charset="0"/>
              </a:rPr>
              <a:t>DashBoard</a:t>
            </a:r>
            <a:endParaRPr lang="en-US" sz="1600" b="1" dirty="0" smtClean="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pic>
        <p:nvPicPr>
          <p:cNvPr id="9" name="Picture 8" descr="https://raw.githubusercontent.com/UbaidBinWaris/Web-Development/74c90697197b1508b72b52dde950fc0d0f2d9201/db%20lab%20project/using%20express/my-app/01.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2262" y="1865970"/>
            <a:ext cx="4758938" cy="2772937"/>
          </a:xfrm>
          <a:prstGeom prst="rect">
            <a:avLst/>
          </a:prstGeom>
          <a:noFill/>
          <a:ln>
            <a:noFill/>
          </a:ln>
        </p:spPr>
      </p:pic>
    </p:spTree>
    <p:extLst>
      <p:ext uri="{BB962C8B-B14F-4D97-AF65-F5344CB8AC3E}">
        <p14:creationId xmlns:p14="http://schemas.microsoft.com/office/powerpoint/2010/main" val="1936956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5"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650139" y="722988"/>
            <a:ext cx="7475734" cy="228704"/>
          </a:xfrm>
          <a:prstGeom prst="rect">
            <a:avLst/>
          </a:prstGeom>
          <a:noFill/>
          <a:ln>
            <a:noFill/>
          </a:ln>
        </p:spPr>
      </p:pic>
      <p:sp>
        <p:nvSpPr>
          <p:cNvPr id="7" name="Google Shape;253;p31">
            <a:extLst>
              <a:ext uri="{FF2B5EF4-FFF2-40B4-BE49-F238E27FC236}">
                <a16:creationId xmlns:a16="http://schemas.microsoft.com/office/drawing/2014/main" id="{0B38DB8C-F644-BC1F-FB49-FFD2121BAA81}"/>
              </a:ext>
            </a:extLst>
          </p:cNvPr>
          <p:cNvSpPr txBox="1">
            <a:spLocks/>
          </p:cNvSpPr>
          <p:nvPr/>
        </p:nvSpPr>
        <p:spPr>
          <a:xfrm>
            <a:off x="650139" y="1040781"/>
            <a:ext cx="7475735" cy="3277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r>
              <a:rPr lang="en-US" sz="1600" b="1" dirty="0" smtClean="0">
                <a:latin typeface="Times New Roman" panose="02020603050405020304" pitchFamily="18" charset="0"/>
                <a:cs typeface="Times New Roman" panose="02020603050405020304" pitchFamily="18" charset="0"/>
              </a:rPr>
              <a:t>Student Record</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pic>
        <p:nvPicPr>
          <p:cNvPr id="6" name="Picture 5" descr="https://raw.githubusercontent.com/UbaidBinWaris/Web-Development/74c90697197b1508b72b52dde950fc0d0f2d9201/db%20lab%20project/using%20express/my-app/02.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764" y="1524125"/>
            <a:ext cx="5026567" cy="2883232"/>
          </a:xfrm>
          <a:prstGeom prst="rect">
            <a:avLst/>
          </a:prstGeom>
          <a:noFill/>
          <a:ln>
            <a:noFill/>
          </a:ln>
        </p:spPr>
      </p:pic>
    </p:spTree>
    <p:extLst>
      <p:ext uri="{BB962C8B-B14F-4D97-AF65-F5344CB8AC3E}">
        <p14:creationId xmlns:p14="http://schemas.microsoft.com/office/powerpoint/2010/main" val="3236006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inuous Improvement Software Business Plan by Slidesgo">
  <a:themeElements>
    <a:clrScheme name="Simple Light">
      <a:dk1>
        <a:srgbClr val="FFFFFF"/>
      </a:dk1>
      <a:lt1>
        <a:srgbClr val="0B1435"/>
      </a:lt1>
      <a:dk2>
        <a:srgbClr val="331247"/>
      </a:dk2>
      <a:lt2>
        <a:srgbClr val="C308B7"/>
      </a:lt2>
      <a:accent1>
        <a:srgbClr val="38F1F3"/>
      </a:accent1>
      <a:accent2>
        <a:srgbClr val="38687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737</Words>
  <Application>Microsoft Office PowerPoint</Application>
  <PresentationFormat>On-screen Show (16:9)</PresentationFormat>
  <Paragraphs>94</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Roboto Mono</vt:lpstr>
      <vt:lpstr>IBM Plex Sans Thai</vt:lpstr>
      <vt:lpstr>Bebas Neue</vt:lpstr>
      <vt:lpstr>Open Sans</vt:lpstr>
      <vt:lpstr>Arial</vt:lpstr>
      <vt:lpstr>Times New Roman</vt:lpstr>
      <vt:lpstr>Arial MT</vt:lpstr>
      <vt:lpstr>Continuous Improvement Software Business Plan by Slidesgo</vt:lpstr>
      <vt:lpstr>University Database System</vt:lpstr>
      <vt:lpstr>03</vt:lpstr>
      <vt:lpstr>Database Schema</vt:lpstr>
      <vt:lpstr>Introduction</vt:lpstr>
      <vt:lpstr>Database Schema</vt:lpstr>
      <vt:lpstr>PowerPoint Presentation</vt:lpstr>
      <vt:lpstr>Database Connectivity with Frontend (Next.js)</vt:lpstr>
      <vt:lpstr>Data Manipulating</vt:lpstr>
      <vt:lpstr>PowerPoint Presentation</vt:lpstr>
      <vt:lpstr>PowerPoint Presentation</vt:lpstr>
      <vt:lpstr>PowerPoint Presentation</vt:lpstr>
      <vt:lpstr>PowerPoint Presentation</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UBZEB Creation</dc:title>
  <dc:creator>Lenovo</dc:creator>
  <cp:lastModifiedBy>Lenovo</cp:lastModifiedBy>
  <cp:revision>77</cp:revision>
  <dcterms:modified xsi:type="dcterms:W3CDTF">2024-12-30T10:35:17Z</dcterms:modified>
</cp:coreProperties>
</file>