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8"/>
  </p:notesMasterIdLst>
  <p:sldIdLst>
    <p:sldId id="256" r:id="rId2"/>
    <p:sldId id="258" r:id="rId3"/>
    <p:sldId id="260" r:id="rId4"/>
    <p:sldId id="297" r:id="rId5"/>
    <p:sldId id="298" r:id="rId6"/>
    <p:sldId id="261" r:id="rId7"/>
    <p:sldId id="262" r:id="rId8"/>
    <p:sldId id="300" r:id="rId9"/>
    <p:sldId id="301" r:id="rId10"/>
    <p:sldId id="302" r:id="rId11"/>
    <p:sldId id="264" r:id="rId12"/>
    <p:sldId id="265" r:id="rId13"/>
    <p:sldId id="266" r:id="rId14"/>
    <p:sldId id="269" r:id="rId15"/>
    <p:sldId id="304" r:id="rId16"/>
    <p:sldId id="303" r:id="rId17"/>
  </p:sldIdLst>
  <p:sldSz cx="9144000" cy="5143500" type="screen16x9"/>
  <p:notesSz cx="6858000" cy="9144000"/>
  <p:embeddedFontLst>
    <p:embeddedFont>
      <p:font typeface="Bebas Neue" panose="020B0606020202050201" pitchFamily="34" charset="0"/>
      <p:regular r:id="rId19"/>
    </p:embeddedFont>
    <p:embeddedFont>
      <p:font typeface="IBM Plex Sans Thai" panose="020B0604020202020204" charset="-34"/>
      <p:regular r:id="rId20"/>
      <p:bold r:id="rId21"/>
    </p:embeddedFont>
    <p:embeddedFont>
      <p:font typeface="Open Sans" panose="020B06060305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D090AF-5032-4A00-9DC3-9277CC3BDF99}">
  <a:tblStyle styleId="{59D090AF-5032-4A00-9DC3-9277CC3BDF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231DCA-5C49-4DCD-BD5F-4FF55635C37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e842d85b7e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e842d85b7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e850b84b5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e850b84b5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849b013f1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849b013f1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849b013f1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849b013f1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e842d85b7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e842d85b7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e842d85b7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e842d85b7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421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e842d85b7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e842d85b7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e842d85b7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e842d85b7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0633" b="4970"/>
          <a:stretch/>
        </p:blipFill>
        <p:spPr>
          <a:xfrm>
            <a:off x="0" y="0"/>
            <a:ext cx="9144003" cy="5143501"/>
          </a:xfrm>
          <a:prstGeom prst="rect">
            <a:avLst/>
          </a:prstGeom>
          <a:noFill/>
          <a:ln>
            <a:noFill/>
          </a:ln>
        </p:spPr>
      </p:pic>
      <p:sp>
        <p:nvSpPr>
          <p:cNvPr id="10" name="Google Shape;10;p2"/>
          <p:cNvSpPr/>
          <p:nvPr/>
        </p:nvSpPr>
        <p:spPr>
          <a:xfrm>
            <a:off x="727250" y="535050"/>
            <a:ext cx="7689300" cy="40734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11;p2"/>
          <p:cNvSpPr/>
          <p:nvPr/>
        </p:nvSpPr>
        <p:spPr>
          <a:xfrm>
            <a:off x="209125" y="3917738"/>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2;p2"/>
          <p:cNvSpPr/>
          <p:nvPr/>
        </p:nvSpPr>
        <p:spPr>
          <a:xfrm rot="10800000">
            <a:off x="7566500" y="183563"/>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13;p2"/>
          <p:cNvSpPr txBox="1">
            <a:spLocks noGrp="1"/>
          </p:cNvSpPr>
          <p:nvPr>
            <p:ph type="ctrTitle"/>
          </p:nvPr>
        </p:nvSpPr>
        <p:spPr>
          <a:xfrm>
            <a:off x="1311375" y="1196388"/>
            <a:ext cx="6521100" cy="20763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800">
                <a:latin typeface="IBM Plex Sans Thai"/>
                <a:ea typeface="IBM Plex Sans Thai"/>
                <a:cs typeface="IBM Plex Sans Thai"/>
                <a:sym typeface="IBM Plex Sans Tha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311338" y="3535550"/>
            <a:ext cx="65211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atin typeface="Open Sans"/>
                <a:ea typeface="Open Sans"/>
                <a:cs typeface="Open Sans"/>
                <a:sym typeface="Ope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p:nvPr/>
        </p:nvSpPr>
        <p:spPr>
          <a:xfrm>
            <a:off x="499675" y="308125"/>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8"/>
        <p:cNvGrpSpPr/>
        <p:nvPr/>
      </p:nvGrpSpPr>
      <p:grpSpPr>
        <a:xfrm>
          <a:off x="0" y="0"/>
          <a:ext cx="0" cy="0"/>
          <a:chOff x="0" y="0"/>
          <a:chExt cx="0" cy="0"/>
        </a:xfrm>
      </p:grpSpPr>
      <p:pic>
        <p:nvPicPr>
          <p:cNvPr id="79" name="Google Shape;79;p13"/>
          <p:cNvPicPr preferRelativeResize="0"/>
          <p:nvPr/>
        </p:nvPicPr>
        <p:blipFill rotWithShape="1">
          <a:blip r:embed="rId2">
            <a:alphaModFix/>
          </a:blip>
          <a:srcRect t="7798" b="7806"/>
          <a:stretch/>
        </p:blipFill>
        <p:spPr>
          <a:xfrm>
            <a:off x="0" y="1"/>
            <a:ext cx="9144003" cy="5143501"/>
          </a:xfrm>
          <a:prstGeom prst="rect">
            <a:avLst/>
          </a:prstGeom>
          <a:noFill/>
          <a:ln>
            <a:noFill/>
          </a:ln>
        </p:spPr>
      </p:pic>
      <p:sp>
        <p:nvSpPr>
          <p:cNvPr id="80" name="Google Shape;80;p13"/>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 name="Google Shape;81;p13"/>
          <p:cNvSpPr txBox="1">
            <a:spLocks noGrp="1"/>
          </p:cNvSpPr>
          <p:nvPr>
            <p:ph type="title" hasCustomPrompt="1"/>
          </p:nvPr>
        </p:nvSpPr>
        <p:spPr>
          <a:xfrm>
            <a:off x="875274" y="3536200"/>
            <a:ext cx="7404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2" hasCustomPrompt="1"/>
          </p:nvPr>
        </p:nvSpPr>
        <p:spPr>
          <a:xfrm>
            <a:off x="878119" y="1613775"/>
            <a:ext cx="7404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3" hasCustomPrompt="1"/>
          </p:nvPr>
        </p:nvSpPr>
        <p:spPr>
          <a:xfrm>
            <a:off x="875274" y="2613087"/>
            <a:ext cx="7404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 name="Google Shape;85;p13"/>
          <p:cNvSpPr txBox="1">
            <a:spLocks noGrp="1"/>
          </p:cNvSpPr>
          <p:nvPr>
            <p:ph type="subTitle" idx="1"/>
          </p:nvPr>
        </p:nvSpPr>
        <p:spPr>
          <a:xfrm>
            <a:off x="1532500" y="3595638"/>
            <a:ext cx="26760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86" name="Google Shape;86;p13"/>
          <p:cNvSpPr txBox="1">
            <a:spLocks noGrp="1"/>
          </p:cNvSpPr>
          <p:nvPr>
            <p:ph type="subTitle" idx="5"/>
          </p:nvPr>
        </p:nvSpPr>
        <p:spPr>
          <a:xfrm>
            <a:off x="1543724" y="1673237"/>
            <a:ext cx="26760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87" name="Google Shape;87;p13"/>
          <p:cNvSpPr txBox="1">
            <a:spLocks noGrp="1"/>
          </p:cNvSpPr>
          <p:nvPr>
            <p:ph type="subTitle" idx="6"/>
          </p:nvPr>
        </p:nvSpPr>
        <p:spPr>
          <a:xfrm>
            <a:off x="1543724" y="2672538"/>
            <a:ext cx="26760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88" name="Google Shape;88;p13"/>
          <p:cNvSpPr txBox="1">
            <a:spLocks noGrp="1"/>
          </p:cNvSpPr>
          <p:nvPr>
            <p:ph type="title" idx="7" hasCustomPrompt="1"/>
          </p:nvPr>
        </p:nvSpPr>
        <p:spPr>
          <a:xfrm>
            <a:off x="4938250" y="3536196"/>
            <a:ext cx="7377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8" hasCustomPrompt="1"/>
          </p:nvPr>
        </p:nvSpPr>
        <p:spPr>
          <a:xfrm>
            <a:off x="4941084" y="1613775"/>
            <a:ext cx="7377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9" hasCustomPrompt="1"/>
          </p:nvPr>
        </p:nvSpPr>
        <p:spPr>
          <a:xfrm>
            <a:off x="4938250" y="2613085"/>
            <a:ext cx="7377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3"/>
          </p:nvPr>
        </p:nvSpPr>
        <p:spPr>
          <a:xfrm>
            <a:off x="5592650" y="3595638"/>
            <a:ext cx="26649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92" name="Google Shape;92;p13"/>
          <p:cNvSpPr txBox="1">
            <a:spLocks noGrp="1"/>
          </p:cNvSpPr>
          <p:nvPr>
            <p:ph type="subTitle" idx="14"/>
          </p:nvPr>
        </p:nvSpPr>
        <p:spPr>
          <a:xfrm>
            <a:off x="5603828" y="1673237"/>
            <a:ext cx="26649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93" name="Google Shape;93;p13"/>
          <p:cNvSpPr txBox="1">
            <a:spLocks noGrp="1"/>
          </p:cNvSpPr>
          <p:nvPr>
            <p:ph type="subTitle" idx="15"/>
          </p:nvPr>
        </p:nvSpPr>
        <p:spPr>
          <a:xfrm>
            <a:off x="5603828" y="2672538"/>
            <a:ext cx="26649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94" name="Google Shape;94;p13"/>
          <p:cNvSpPr/>
          <p:nvPr/>
        </p:nvSpPr>
        <p:spPr>
          <a:xfrm rot="10800000" flipH="1">
            <a:off x="223921" y="183653"/>
            <a:ext cx="933300" cy="7197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 name="Google Shape;95;p13"/>
          <p:cNvSpPr/>
          <p:nvPr/>
        </p:nvSpPr>
        <p:spPr>
          <a:xfrm>
            <a:off x="8424000" y="4472250"/>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9"/>
        <p:cNvGrpSpPr/>
        <p:nvPr/>
      </p:nvGrpSpPr>
      <p:grpSpPr>
        <a:xfrm>
          <a:off x="0" y="0"/>
          <a:ext cx="0" cy="0"/>
          <a:chOff x="0" y="0"/>
          <a:chExt cx="0" cy="0"/>
        </a:xfrm>
      </p:grpSpPr>
      <p:pic>
        <p:nvPicPr>
          <p:cNvPr id="110" name="Google Shape;110;p16"/>
          <p:cNvPicPr preferRelativeResize="0"/>
          <p:nvPr/>
        </p:nvPicPr>
        <p:blipFill rotWithShape="1">
          <a:blip r:embed="rId2">
            <a:alphaModFix/>
          </a:blip>
          <a:srcRect t="7798" b="7806"/>
          <a:stretch/>
        </p:blipFill>
        <p:spPr>
          <a:xfrm rot="10800000">
            <a:off x="0" y="1"/>
            <a:ext cx="9144003" cy="5143501"/>
          </a:xfrm>
          <a:prstGeom prst="rect">
            <a:avLst/>
          </a:prstGeom>
          <a:noFill/>
          <a:ln>
            <a:noFill/>
          </a:ln>
        </p:spPr>
      </p:pic>
      <p:sp>
        <p:nvSpPr>
          <p:cNvPr id="111" name="Google Shape;111;p16"/>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6"/>
          <p:cNvSpPr txBox="1">
            <a:spLocks noGrp="1"/>
          </p:cNvSpPr>
          <p:nvPr>
            <p:ph type="subTitle" idx="1"/>
          </p:nvPr>
        </p:nvSpPr>
        <p:spPr>
          <a:xfrm>
            <a:off x="3486900" y="1624175"/>
            <a:ext cx="2170200" cy="769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3" name="Google Shape;113;p16"/>
          <p:cNvSpPr txBox="1">
            <a:spLocks noGrp="1"/>
          </p:cNvSpPr>
          <p:nvPr>
            <p:ph type="subTitle" idx="2"/>
          </p:nvPr>
        </p:nvSpPr>
        <p:spPr>
          <a:xfrm>
            <a:off x="3486909" y="2435950"/>
            <a:ext cx="2170200" cy="17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6"/>
          <p:cNvSpPr txBox="1">
            <a:spLocks noGrp="1"/>
          </p:cNvSpPr>
          <p:nvPr>
            <p:ph type="subTitle" idx="3"/>
          </p:nvPr>
        </p:nvSpPr>
        <p:spPr>
          <a:xfrm>
            <a:off x="6253800" y="2435950"/>
            <a:ext cx="2170200" cy="17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6"/>
          <p:cNvSpPr txBox="1">
            <a:spLocks noGrp="1"/>
          </p:cNvSpPr>
          <p:nvPr>
            <p:ph type="subTitle" idx="4"/>
          </p:nvPr>
        </p:nvSpPr>
        <p:spPr>
          <a:xfrm>
            <a:off x="720000" y="2435950"/>
            <a:ext cx="2170200" cy="17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5"/>
          </p:nvPr>
        </p:nvSpPr>
        <p:spPr>
          <a:xfrm>
            <a:off x="6253794" y="1624175"/>
            <a:ext cx="2170200" cy="769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8" name="Google Shape;118;p16"/>
          <p:cNvSpPr txBox="1">
            <a:spLocks noGrp="1"/>
          </p:cNvSpPr>
          <p:nvPr>
            <p:ph type="subTitle" idx="6"/>
          </p:nvPr>
        </p:nvSpPr>
        <p:spPr>
          <a:xfrm>
            <a:off x="719988" y="1624175"/>
            <a:ext cx="2170200" cy="769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9" name="Google Shape;119;p16"/>
          <p:cNvSpPr/>
          <p:nvPr/>
        </p:nvSpPr>
        <p:spPr>
          <a:xfrm flipH="1">
            <a:off x="7570738" y="3912616"/>
            <a:ext cx="1349400" cy="10404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33"/>
        <p:cNvGrpSpPr/>
        <p:nvPr/>
      </p:nvGrpSpPr>
      <p:grpSpPr>
        <a:xfrm>
          <a:off x="0" y="0"/>
          <a:ext cx="0" cy="0"/>
          <a:chOff x="0" y="0"/>
          <a:chExt cx="0" cy="0"/>
        </a:xfrm>
      </p:grpSpPr>
      <p:pic>
        <p:nvPicPr>
          <p:cNvPr id="134" name="Google Shape;134;p18"/>
          <p:cNvPicPr preferRelativeResize="0"/>
          <p:nvPr/>
        </p:nvPicPr>
        <p:blipFill rotWithShape="1">
          <a:blip r:embed="rId2">
            <a:alphaModFix/>
          </a:blip>
          <a:srcRect t="7798" b="7806"/>
          <a:stretch/>
        </p:blipFill>
        <p:spPr>
          <a:xfrm rot="10800000">
            <a:off x="0" y="1"/>
            <a:ext cx="9144003" cy="5143501"/>
          </a:xfrm>
          <a:prstGeom prst="rect">
            <a:avLst/>
          </a:prstGeom>
          <a:noFill/>
          <a:ln>
            <a:noFill/>
          </a:ln>
        </p:spPr>
      </p:pic>
      <p:sp>
        <p:nvSpPr>
          <p:cNvPr id="135" name="Google Shape;135;p18"/>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18"/>
          <p:cNvSpPr txBox="1">
            <a:spLocks noGrp="1"/>
          </p:cNvSpPr>
          <p:nvPr>
            <p:ph type="subTitle" idx="1"/>
          </p:nvPr>
        </p:nvSpPr>
        <p:spPr>
          <a:xfrm>
            <a:off x="726538" y="1546825"/>
            <a:ext cx="3122400" cy="7860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18"/>
          <p:cNvSpPr txBox="1">
            <a:spLocks noGrp="1"/>
          </p:cNvSpPr>
          <p:nvPr>
            <p:ph type="subTitle" idx="2"/>
          </p:nvPr>
        </p:nvSpPr>
        <p:spPr>
          <a:xfrm>
            <a:off x="726538" y="2681826"/>
            <a:ext cx="3122400" cy="782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8"/>
          <p:cNvSpPr txBox="1">
            <a:spLocks noGrp="1"/>
          </p:cNvSpPr>
          <p:nvPr>
            <p:ph type="subTitle" idx="3"/>
          </p:nvPr>
        </p:nvSpPr>
        <p:spPr>
          <a:xfrm>
            <a:off x="5471238" y="1546825"/>
            <a:ext cx="2946600" cy="786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18"/>
          <p:cNvSpPr txBox="1">
            <a:spLocks noGrp="1"/>
          </p:cNvSpPr>
          <p:nvPr>
            <p:ph type="subTitle" idx="4"/>
          </p:nvPr>
        </p:nvSpPr>
        <p:spPr>
          <a:xfrm>
            <a:off x="726538" y="3822500"/>
            <a:ext cx="3122400" cy="7860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8"/>
          <p:cNvSpPr txBox="1">
            <a:spLocks noGrp="1"/>
          </p:cNvSpPr>
          <p:nvPr>
            <p:ph type="subTitle" idx="5"/>
          </p:nvPr>
        </p:nvSpPr>
        <p:spPr>
          <a:xfrm>
            <a:off x="5471238" y="2685544"/>
            <a:ext cx="2946600" cy="782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18"/>
          <p:cNvSpPr txBox="1">
            <a:spLocks noGrp="1"/>
          </p:cNvSpPr>
          <p:nvPr>
            <p:ph type="subTitle" idx="6"/>
          </p:nvPr>
        </p:nvSpPr>
        <p:spPr>
          <a:xfrm>
            <a:off x="5471238" y="3822500"/>
            <a:ext cx="2946600" cy="786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18"/>
          <p:cNvSpPr txBox="1">
            <a:spLocks noGrp="1"/>
          </p:cNvSpPr>
          <p:nvPr>
            <p:ph type="subTitle" idx="7"/>
          </p:nvPr>
        </p:nvSpPr>
        <p:spPr>
          <a:xfrm>
            <a:off x="726538" y="1304850"/>
            <a:ext cx="3122400" cy="3969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4" name="Google Shape;144;p18"/>
          <p:cNvSpPr txBox="1">
            <a:spLocks noGrp="1"/>
          </p:cNvSpPr>
          <p:nvPr>
            <p:ph type="subTitle" idx="8"/>
          </p:nvPr>
        </p:nvSpPr>
        <p:spPr>
          <a:xfrm>
            <a:off x="726538" y="2439849"/>
            <a:ext cx="3122400" cy="3969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5" name="Google Shape;145;p18"/>
          <p:cNvSpPr txBox="1">
            <a:spLocks noGrp="1"/>
          </p:cNvSpPr>
          <p:nvPr>
            <p:ph type="subTitle" idx="9"/>
          </p:nvPr>
        </p:nvSpPr>
        <p:spPr>
          <a:xfrm>
            <a:off x="5471238" y="1304850"/>
            <a:ext cx="2946600" cy="396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6" name="Google Shape;146;p18"/>
          <p:cNvSpPr txBox="1">
            <a:spLocks noGrp="1"/>
          </p:cNvSpPr>
          <p:nvPr>
            <p:ph type="subTitle" idx="13"/>
          </p:nvPr>
        </p:nvSpPr>
        <p:spPr>
          <a:xfrm>
            <a:off x="726538" y="3575898"/>
            <a:ext cx="3122400" cy="3969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7" name="Google Shape;147;p18"/>
          <p:cNvSpPr txBox="1">
            <a:spLocks noGrp="1"/>
          </p:cNvSpPr>
          <p:nvPr>
            <p:ph type="subTitle" idx="14"/>
          </p:nvPr>
        </p:nvSpPr>
        <p:spPr>
          <a:xfrm>
            <a:off x="5471238" y="2437536"/>
            <a:ext cx="2946600" cy="396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8" name="Google Shape;148;p18"/>
          <p:cNvSpPr txBox="1">
            <a:spLocks noGrp="1"/>
          </p:cNvSpPr>
          <p:nvPr>
            <p:ph type="subTitle" idx="15"/>
          </p:nvPr>
        </p:nvSpPr>
        <p:spPr>
          <a:xfrm>
            <a:off x="5471238" y="3575898"/>
            <a:ext cx="2946600" cy="396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9" name="Google Shape;149;p18"/>
          <p:cNvSpPr/>
          <p:nvPr/>
        </p:nvSpPr>
        <p:spPr>
          <a:xfrm flipH="1">
            <a:off x="7570738" y="3912616"/>
            <a:ext cx="1349400" cy="10404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150"/>
        <p:cNvGrpSpPr/>
        <p:nvPr/>
      </p:nvGrpSpPr>
      <p:grpSpPr>
        <a:xfrm>
          <a:off x="0" y="0"/>
          <a:ext cx="0" cy="0"/>
          <a:chOff x="0" y="0"/>
          <a:chExt cx="0" cy="0"/>
        </a:xfrm>
      </p:grpSpPr>
      <p:pic>
        <p:nvPicPr>
          <p:cNvPr id="151" name="Google Shape;151;p19"/>
          <p:cNvPicPr preferRelativeResize="0"/>
          <p:nvPr/>
        </p:nvPicPr>
        <p:blipFill rotWithShape="1">
          <a:blip r:embed="rId2">
            <a:alphaModFix/>
          </a:blip>
          <a:srcRect t="7798" b="7806"/>
          <a:stretch/>
        </p:blipFill>
        <p:spPr>
          <a:xfrm>
            <a:off x="0" y="0"/>
            <a:ext cx="9144003" cy="5143501"/>
          </a:xfrm>
          <a:prstGeom prst="rect">
            <a:avLst/>
          </a:prstGeom>
          <a:noFill/>
          <a:ln>
            <a:noFill/>
          </a:ln>
        </p:spPr>
      </p:pic>
      <p:sp>
        <p:nvSpPr>
          <p:cNvPr id="152" name="Google Shape;152;p19"/>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19"/>
          <p:cNvSpPr/>
          <p:nvPr/>
        </p:nvSpPr>
        <p:spPr>
          <a:xfrm rot="10800000" flipH="1">
            <a:off x="223921" y="183653"/>
            <a:ext cx="933300" cy="7197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5" name="Google Shape;155;p19"/>
          <p:cNvSpPr/>
          <p:nvPr/>
        </p:nvSpPr>
        <p:spPr>
          <a:xfrm>
            <a:off x="8485175" y="4431650"/>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5"/>
        <p:cNvGrpSpPr/>
        <p:nvPr/>
      </p:nvGrpSpPr>
      <p:grpSpPr>
        <a:xfrm>
          <a:off x="0" y="0"/>
          <a:ext cx="0" cy="0"/>
          <a:chOff x="0" y="0"/>
          <a:chExt cx="0" cy="0"/>
        </a:xfrm>
      </p:grpSpPr>
      <p:pic>
        <p:nvPicPr>
          <p:cNvPr id="166" name="Google Shape;166;p21"/>
          <p:cNvPicPr preferRelativeResize="0"/>
          <p:nvPr/>
        </p:nvPicPr>
        <p:blipFill rotWithShape="1">
          <a:blip r:embed="rId2">
            <a:alphaModFix/>
          </a:blip>
          <a:srcRect t="7798" b="7806"/>
          <a:stretch/>
        </p:blipFill>
        <p:spPr>
          <a:xfrm rot="10800000">
            <a:off x="0" y="0"/>
            <a:ext cx="9144003" cy="5143501"/>
          </a:xfrm>
          <a:prstGeom prst="rect">
            <a:avLst/>
          </a:prstGeom>
          <a:noFill/>
          <a:ln>
            <a:noFill/>
          </a:ln>
        </p:spPr>
      </p:pic>
      <p:sp>
        <p:nvSpPr>
          <p:cNvPr id="167" name="Google Shape;167;p21"/>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21"/>
          <p:cNvSpPr/>
          <p:nvPr/>
        </p:nvSpPr>
        <p:spPr>
          <a:xfrm rot="10800000">
            <a:off x="7583378" y="183563"/>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21"/>
          <p:cNvSpPr/>
          <p:nvPr/>
        </p:nvSpPr>
        <p:spPr>
          <a:xfrm>
            <a:off x="226003" y="3918038"/>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0"/>
        <p:cNvGrpSpPr/>
        <p:nvPr/>
      </p:nvGrpSpPr>
      <p:grpSpPr>
        <a:xfrm>
          <a:off x="0" y="0"/>
          <a:ext cx="0" cy="0"/>
          <a:chOff x="0" y="0"/>
          <a:chExt cx="0" cy="0"/>
        </a:xfrm>
      </p:grpSpPr>
      <p:pic>
        <p:nvPicPr>
          <p:cNvPr id="171" name="Google Shape;171;p22"/>
          <p:cNvPicPr preferRelativeResize="0"/>
          <p:nvPr/>
        </p:nvPicPr>
        <p:blipFill rotWithShape="1">
          <a:blip r:embed="rId2">
            <a:alphaModFix/>
          </a:blip>
          <a:srcRect t="7798" b="7806"/>
          <a:stretch/>
        </p:blipFill>
        <p:spPr>
          <a:xfrm>
            <a:off x="0" y="0"/>
            <a:ext cx="9144003" cy="5143501"/>
          </a:xfrm>
          <a:prstGeom prst="rect">
            <a:avLst/>
          </a:prstGeom>
          <a:noFill/>
          <a:ln>
            <a:noFill/>
          </a:ln>
        </p:spPr>
      </p:pic>
      <p:sp>
        <p:nvSpPr>
          <p:cNvPr id="172" name="Google Shape;172;p22"/>
          <p:cNvSpPr/>
          <p:nvPr/>
        </p:nvSpPr>
        <p:spPr>
          <a:xfrm rot="10800000">
            <a:off x="379278" y="360451"/>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 name="Google Shape;173;p22"/>
          <p:cNvSpPr/>
          <p:nvPr/>
        </p:nvSpPr>
        <p:spPr>
          <a:xfrm>
            <a:off x="209125" y="3917738"/>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22"/>
          <p:cNvSpPr/>
          <p:nvPr/>
        </p:nvSpPr>
        <p:spPr>
          <a:xfrm rot="10800000">
            <a:off x="7566500" y="183563"/>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t="7798" b="7806"/>
          <a:stretch/>
        </p:blipFill>
        <p:spPr>
          <a:xfrm>
            <a:off x="0" y="0"/>
            <a:ext cx="9144003" cy="5143501"/>
          </a:xfrm>
          <a:prstGeom prst="rect">
            <a:avLst/>
          </a:prstGeom>
          <a:noFill/>
          <a:ln>
            <a:noFill/>
          </a:ln>
        </p:spPr>
      </p:pic>
      <p:sp>
        <p:nvSpPr>
          <p:cNvPr id="33" name="Google Shape;33;p5"/>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 name="Google Shape;34;p5"/>
          <p:cNvSpPr txBox="1">
            <a:spLocks noGrp="1"/>
          </p:cNvSpPr>
          <p:nvPr>
            <p:ph type="subTitle" idx="1"/>
          </p:nvPr>
        </p:nvSpPr>
        <p:spPr>
          <a:xfrm>
            <a:off x="1171800" y="2334600"/>
            <a:ext cx="2727900" cy="413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 name="Google Shape;35;p5"/>
          <p:cNvSpPr txBox="1">
            <a:spLocks noGrp="1"/>
          </p:cNvSpPr>
          <p:nvPr>
            <p:ph type="subTitle" idx="2"/>
          </p:nvPr>
        </p:nvSpPr>
        <p:spPr>
          <a:xfrm>
            <a:off x="5244284" y="2334600"/>
            <a:ext cx="2727900" cy="41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 name="Google Shape;36;p5"/>
          <p:cNvSpPr txBox="1">
            <a:spLocks noGrp="1"/>
          </p:cNvSpPr>
          <p:nvPr>
            <p:ph type="subTitle" idx="3"/>
          </p:nvPr>
        </p:nvSpPr>
        <p:spPr>
          <a:xfrm>
            <a:off x="1171812" y="2715096"/>
            <a:ext cx="27279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5"/>
          <p:cNvSpPr txBox="1">
            <a:spLocks noGrp="1"/>
          </p:cNvSpPr>
          <p:nvPr>
            <p:ph type="subTitle" idx="4"/>
          </p:nvPr>
        </p:nvSpPr>
        <p:spPr>
          <a:xfrm>
            <a:off x="5244295" y="2715095"/>
            <a:ext cx="27279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5"/>
          <p:cNvSpPr/>
          <p:nvPr/>
        </p:nvSpPr>
        <p:spPr>
          <a:xfrm rot="10800000" flipH="1">
            <a:off x="223921" y="183653"/>
            <a:ext cx="933300" cy="7197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6"/>
          <p:cNvPicPr preferRelativeResize="0"/>
          <p:nvPr/>
        </p:nvPicPr>
        <p:blipFill rotWithShape="1">
          <a:blip r:embed="rId2">
            <a:alphaModFix/>
          </a:blip>
          <a:srcRect t="7798" b="7806"/>
          <a:stretch/>
        </p:blipFill>
        <p:spPr>
          <a:xfrm rot="10800000">
            <a:off x="0" y="0"/>
            <a:ext cx="9144003" cy="5143501"/>
          </a:xfrm>
          <a:prstGeom prst="rect">
            <a:avLst/>
          </a:prstGeom>
          <a:noFill/>
          <a:ln>
            <a:noFill/>
          </a:ln>
        </p:spPr>
      </p:pic>
      <p:sp>
        <p:nvSpPr>
          <p:cNvPr id="42" name="Google Shape;42;p6"/>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4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6"/>
          <p:cNvSpPr/>
          <p:nvPr/>
        </p:nvSpPr>
        <p:spPr>
          <a:xfrm flipH="1">
            <a:off x="7570738" y="3912616"/>
            <a:ext cx="1349400" cy="10404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Google Shape;45;p6"/>
          <p:cNvSpPr/>
          <p:nvPr/>
        </p:nvSpPr>
        <p:spPr>
          <a:xfrm>
            <a:off x="124800" y="133775"/>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pic>
        <p:nvPicPr>
          <p:cNvPr id="47" name="Google Shape;47;p7"/>
          <p:cNvPicPr preferRelativeResize="0"/>
          <p:nvPr/>
        </p:nvPicPr>
        <p:blipFill rotWithShape="1">
          <a:blip r:embed="rId2">
            <a:alphaModFix/>
          </a:blip>
          <a:srcRect t="7798" b="7806"/>
          <a:stretch/>
        </p:blipFill>
        <p:spPr>
          <a:xfrm rot="10800000">
            <a:off x="0" y="0"/>
            <a:ext cx="9144003" cy="5143501"/>
          </a:xfrm>
          <a:prstGeom prst="rect">
            <a:avLst/>
          </a:prstGeom>
          <a:noFill/>
          <a:ln>
            <a:noFill/>
          </a:ln>
        </p:spPr>
      </p:pic>
      <p:sp>
        <p:nvSpPr>
          <p:cNvPr id="48" name="Google Shape;48;p7"/>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49;p7"/>
          <p:cNvSpPr/>
          <p:nvPr/>
        </p:nvSpPr>
        <p:spPr>
          <a:xfrm flipH="1">
            <a:off x="7570738" y="3912616"/>
            <a:ext cx="1349400" cy="10404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 name="Google Shape;5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7"/>
          <p:cNvSpPr txBox="1">
            <a:spLocks noGrp="1"/>
          </p:cNvSpPr>
          <p:nvPr>
            <p:ph type="body" idx="1"/>
          </p:nvPr>
        </p:nvSpPr>
        <p:spPr>
          <a:xfrm>
            <a:off x="720000" y="1626950"/>
            <a:ext cx="2970000" cy="2529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00000"/>
              </a:lnSpc>
              <a:spcBef>
                <a:spcPts val="0"/>
              </a:spcBef>
              <a:spcAft>
                <a:spcPts val="0"/>
              </a:spcAft>
              <a:buSzPts val="1200"/>
              <a:buChar char="○"/>
              <a:defRPr sz="1200"/>
            </a:lvl2pPr>
            <a:lvl3pPr marL="1371600" lvl="2" indent="-304800" rtl="0">
              <a:lnSpc>
                <a:spcPct val="100000"/>
              </a:lnSpc>
              <a:spcBef>
                <a:spcPts val="0"/>
              </a:spcBef>
              <a:spcAft>
                <a:spcPts val="0"/>
              </a:spcAft>
              <a:buSzPts val="1200"/>
              <a:buChar char="■"/>
              <a:defRPr sz="1200"/>
            </a:lvl3pPr>
            <a:lvl4pPr marL="1828800" lvl="3" indent="-304800" rtl="0">
              <a:lnSpc>
                <a:spcPct val="100000"/>
              </a:lnSpc>
              <a:spcBef>
                <a:spcPts val="0"/>
              </a:spcBef>
              <a:spcAft>
                <a:spcPts val="0"/>
              </a:spcAft>
              <a:buSzPts val="1200"/>
              <a:buChar char="●"/>
              <a:defRPr sz="1200"/>
            </a:lvl4pPr>
            <a:lvl5pPr marL="2286000" lvl="4" indent="-304800" rtl="0">
              <a:lnSpc>
                <a:spcPct val="100000"/>
              </a:lnSpc>
              <a:spcBef>
                <a:spcPts val="0"/>
              </a:spcBef>
              <a:spcAft>
                <a:spcPts val="0"/>
              </a:spcAft>
              <a:buSzPts val="1200"/>
              <a:buChar char="○"/>
              <a:defRPr sz="1200"/>
            </a:lvl5pPr>
            <a:lvl6pPr marL="2743200" lvl="5" indent="-304800" rtl="0">
              <a:lnSpc>
                <a:spcPct val="100000"/>
              </a:lnSpc>
              <a:spcBef>
                <a:spcPts val="0"/>
              </a:spcBef>
              <a:spcAft>
                <a:spcPts val="0"/>
              </a:spcAft>
              <a:buSzPts val="1200"/>
              <a:buChar char="■"/>
              <a:defRPr sz="1200"/>
            </a:lvl6pPr>
            <a:lvl7pPr marL="3200400" lvl="6" indent="-304800" rtl="0">
              <a:lnSpc>
                <a:spcPct val="100000"/>
              </a:lnSpc>
              <a:spcBef>
                <a:spcPts val="0"/>
              </a:spcBef>
              <a:spcAft>
                <a:spcPts val="0"/>
              </a:spcAft>
              <a:buSzPts val="1200"/>
              <a:buChar char="●"/>
              <a:defRPr sz="1200"/>
            </a:lvl7pPr>
            <a:lvl8pPr marL="3657600" lvl="7" indent="-304800" rtl="0">
              <a:lnSpc>
                <a:spcPct val="100000"/>
              </a:lnSpc>
              <a:spcBef>
                <a:spcPts val="0"/>
              </a:spcBef>
              <a:spcAft>
                <a:spcPts val="0"/>
              </a:spcAft>
              <a:buSzPts val="1200"/>
              <a:buChar char="○"/>
              <a:defRPr sz="1200"/>
            </a:lvl8pPr>
            <a:lvl9pPr marL="4114800" lvl="8" indent="-304800" rtl="0">
              <a:lnSpc>
                <a:spcPct val="100000"/>
              </a:lnSpc>
              <a:spcBef>
                <a:spcPts val="0"/>
              </a:spcBef>
              <a:spcAft>
                <a:spcPts val="0"/>
              </a:spcAft>
              <a:buSzPts val="1200"/>
              <a:buChar char="■"/>
              <a:defRPr sz="1200"/>
            </a:lvl9pPr>
          </a:lstStyle>
          <a:p>
            <a:endParaRPr/>
          </a:p>
        </p:txBody>
      </p:sp>
      <p:sp>
        <p:nvSpPr>
          <p:cNvPr id="52" name="Google Shape;52;p7"/>
          <p:cNvSpPr>
            <a:spLocks noGrp="1"/>
          </p:cNvSpPr>
          <p:nvPr>
            <p:ph type="pic" idx="2"/>
          </p:nvPr>
        </p:nvSpPr>
        <p:spPr>
          <a:xfrm>
            <a:off x="4628925" y="1536650"/>
            <a:ext cx="3795000" cy="27099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pic>
        <p:nvPicPr>
          <p:cNvPr id="54" name="Google Shape;54;p8"/>
          <p:cNvPicPr preferRelativeResize="0"/>
          <p:nvPr/>
        </p:nvPicPr>
        <p:blipFill rotWithShape="1">
          <a:blip r:embed="rId2">
            <a:alphaModFix/>
          </a:blip>
          <a:srcRect t="10633" b="4970"/>
          <a:stretch/>
        </p:blipFill>
        <p:spPr>
          <a:xfrm>
            <a:off x="0" y="0"/>
            <a:ext cx="9144003" cy="5143501"/>
          </a:xfrm>
          <a:prstGeom prst="rect">
            <a:avLst/>
          </a:prstGeom>
          <a:noFill/>
          <a:ln>
            <a:noFill/>
          </a:ln>
        </p:spPr>
      </p:pic>
      <p:sp>
        <p:nvSpPr>
          <p:cNvPr id="55" name="Google Shape;55;p8"/>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8"/>
          <p:cNvSpPr/>
          <p:nvPr/>
        </p:nvSpPr>
        <p:spPr>
          <a:xfrm>
            <a:off x="209125" y="3917738"/>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8"/>
          <p:cNvSpPr/>
          <p:nvPr/>
        </p:nvSpPr>
        <p:spPr>
          <a:xfrm rot="10800000">
            <a:off x="7566500" y="183563"/>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pic>
        <p:nvPicPr>
          <p:cNvPr id="60" name="Google Shape;60;p9"/>
          <p:cNvPicPr preferRelativeResize="0"/>
          <p:nvPr/>
        </p:nvPicPr>
        <p:blipFill rotWithShape="1">
          <a:blip r:embed="rId2">
            <a:alphaModFix/>
          </a:blip>
          <a:srcRect t="10633" b="4970"/>
          <a:stretch/>
        </p:blipFill>
        <p:spPr>
          <a:xfrm rot="10800000">
            <a:off x="0" y="0"/>
            <a:ext cx="9144003" cy="5143501"/>
          </a:xfrm>
          <a:prstGeom prst="rect">
            <a:avLst/>
          </a:prstGeom>
          <a:noFill/>
          <a:ln>
            <a:noFill/>
          </a:ln>
        </p:spPr>
      </p:pic>
      <p:sp>
        <p:nvSpPr>
          <p:cNvPr id="61" name="Google Shape;61;p9"/>
          <p:cNvSpPr/>
          <p:nvPr/>
        </p:nvSpPr>
        <p:spPr>
          <a:xfrm rot="10800000">
            <a:off x="379278" y="360451"/>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 name="Google Shape;62;p9"/>
          <p:cNvSpPr/>
          <p:nvPr/>
        </p:nvSpPr>
        <p:spPr>
          <a:xfrm rot="10800000">
            <a:off x="7583378" y="183563"/>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9"/>
          <p:cNvSpPr/>
          <p:nvPr/>
        </p:nvSpPr>
        <p:spPr>
          <a:xfrm>
            <a:off x="226003" y="3918038"/>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9"/>
          <p:cNvSpPr txBox="1">
            <a:spLocks noGrp="1"/>
          </p:cNvSpPr>
          <p:nvPr>
            <p:ph type="title"/>
          </p:nvPr>
        </p:nvSpPr>
        <p:spPr>
          <a:xfrm>
            <a:off x="2241450" y="1240188"/>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 name="Google Shape;65;p9"/>
          <p:cNvSpPr txBox="1">
            <a:spLocks noGrp="1"/>
          </p:cNvSpPr>
          <p:nvPr>
            <p:ph type="subTitle" idx="1"/>
          </p:nvPr>
        </p:nvSpPr>
        <p:spPr>
          <a:xfrm>
            <a:off x="2241550" y="2221513"/>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379425" y="360450"/>
            <a:ext cx="8385300" cy="4422600"/>
          </a:xfrm>
          <a:prstGeom prst="rect">
            <a:avLst/>
          </a:prstGeom>
          <a:noFill/>
          <a:ln w="9525" cap="flat" cmpd="sng">
            <a:solidFill>
              <a:schemeClr val="dk1"/>
            </a:solidFill>
            <a:prstDash val="solid"/>
            <a:round/>
            <a:headEnd type="none" w="sm" len="sm"/>
            <a:tailEnd type="none" w="sm" len="sm"/>
          </a:ln>
        </p:spPr>
      </p:sp>
      <p:sp>
        <p:nvSpPr>
          <p:cNvPr id="68" name="Google Shape;68;p10"/>
          <p:cNvSpPr txBox="1">
            <a:spLocks noGrp="1"/>
          </p:cNvSpPr>
          <p:nvPr>
            <p:ph type="title"/>
          </p:nvPr>
        </p:nvSpPr>
        <p:spPr>
          <a:xfrm>
            <a:off x="720900" y="749325"/>
            <a:ext cx="3433800" cy="1084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pic>
        <p:nvPicPr>
          <p:cNvPr id="70" name="Google Shape;70;p11"/>
          <p:cNvPicPr preferRelativeResize="0"/>
          <p:nvPr/>
        </p:nvPicPr>
        <p:blipFill rotWithShape="1">
          <a:blip r:embed="rId2">
            <a:alphaModFix/>
          </a:blip>
          <a:srcRect t="10633" b="4970"/>
          <a:stretch/>
        </p:blipFill>
        <p:spPr>
          <a:xfrm rot="10800000">
            <a:off x="0" y="0"/>
            <a:ext cx="9144003" cy="5143501"/>
          </a:xfrm>
          <a:prstGeom prst="rect">
            <a:avLst/>
          </a:prstGeom>
          <a:noFill/>
          <a:ln>
            <a:noFill/>
          </a:ln>
        </p:spPr>
      </p:pic>
      <p:sp>
        <p:nvSpPr>
          <p:cNvPr id="71" name="Google Shape;71;p11"/>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 name="Google Shape;72;p11"/>
          <p:cNvSpPr/>
          <p:nvPr/>
        </p:nvSpPr>
        <p:spPr>
          <a:xfrm rot="10800000">
            <a:off x="7583378" y="183563"/>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 name="Google Shape;73;p11"/>
          <p:cNvSpPr/>
          <p:nvPr/>
        </p:nvSpPr>
        <p:spPr>
          <a:xfrm>
            <a:off x="226003" y="3918038"/>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 name="Google Shape;74;p11"/>
          <p:cNvSpPr/>
          <p:nvPr/>
        </p:nvSpPr>
        <p:spPr>
          <a:xfrm>
            <a:off x="499675" y="308125"/>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 name="Google Shape;75;p11"/>
          <p:cNvSpPr txBox="1">
            <a:spLocks noGrp="1"/>
          </p:cNvSpPr>
          <p:nvPr>
            <p:ph type="title" hasCustomPrompt="1"/>
          </p:nvPr>
        </p:nvSpPr>
        <p:spPr>
          <a:xfrm>
            <a:off x="1284000" y="1754700"/>
            <a:ext cx="6576000" cy="1122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a:spLocks noGrp="1"/>
          </p:cNvSpPr>
          <p:nvPr>
            <p:ph type="subTitle" idx="1"/>
          </p:nvPr>
        </p:nvSpPr>
        <p:spPr>
          <a:xfrm>
            <a:off x="1284000" y="2877600"/>
            <a:ext cx="65760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1pPr>
            <a:lvl2pPr lvl="1"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2pPr>
            <a:lvl3pPr lvl="2"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3pPr>
            <a:lvl4pPr lvl="3"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4pPr>
            <a:lvl5pPr lvl="4"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5pPr>
            <a:lvl6pPr lvl="5"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6pPr>
            <a:lvl7pPr lvl="6"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7pPr>
            <a:lvl8pPr lvl="7"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8pPr>
            <a:lvl9pPr lvl="8"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4" r:id="rId12"/>
    <p:sldLayoutId id="2147483665" r:id="rId13"/>
    <p:sldLayoutId id="2147483667" r:id="rId14"/>
    <p:sldLayoutId id="2147483668"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F1Tt2P3_x_Vg5Zxd3pfZqYItGR4kErFllgvO_N6_sMY/copy"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ctrTitle"/>
          </p:nvPr>
        </p:nvSpPr>
        <p:spPr>
          <a:xfrm>
            <a:off x="1311375" y="1196388"/>
            <a:ext cx="6521100" cy="20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UbZeb Creation  </a:t>
            </a:r>
            <a:endParaRPr dirty="0"/>
          </a:p>
        </p:txBody>
      </p:sp>
      <p:sp>
        <p:nvSpPr>
          <p:cNvPr id="186" name="Google Shape;186;p26"/>
          <p:cNvSpPr txBox="1">
            <a:spLocks noGrp="1"/>
          </p:cNvSpPr>
          <p:nvPr>
            <p:ph type="subTitle" idx="1"/>
          </p:nvPr>
        </p:nvSpPr>
        <p:spPr>
          <a:xfrm>
            <a:off x="1311338" y="3535550"/>
            <a:ext cx="65211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From 2D23D</a:t>
            </a:r>
            <a:endParaRPr dirty="0"/>
          </a:p>
        </p:txBody>
      </p:sp>
      <p:sp>
        <p:nvSpPr>
          <p:cNvPr id="187" name="Google Shape;187;p26"/>
          <p:cNvSpPr/>
          <p:nvPr/>
        </p:nvSpPr>
        <p:spPr>
          <a:xfrm>
            <a:off x="7669300" y="3882548"/>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8" name="Google Shape;188;p26"/>
          <p:cNvSpPr/>
          <p:nvPr/>
        </p:nvSpPr>
        <p:spPr>
          <a:xfrm>
            <a:off x="1002525" y="4124350"/>
            <a:ext cx="234900" cy="2349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89" name="Google Shape;189;p26"/>
          <p:cNvPicPr preferRelativeResize="0"/>
          <p:nvPr/>
        </p:nvPicPr>
        <p:blipFill>
          <a:blip r:embed="rId3">
            <a:alphaModFix/>
          </a:blip>
          <a:stretch>
            <a:fillRect/>
          </a:stretch>
        </p:blipFill>
        <p:spPr>
          <a:xfrm>
            <a:off x="5125948" y="3679700"/>
            <a:ext cx="1811758" cy="121193"/>
          </a:xfrm>
          <a:prstGeom prst="rect">
            <a:avLst/>
          </a:prstGeom>
          <a:noFill/>
          <a:ln>
            <a:noFill/>
          </a:ln>
        </p:spPr>
      </p:pic>
      <p:pic>
        <p:nvPicPr>
          <p:cNvPr id="190" name="Google Shape;190;p26"/>
          <p:cNvPicPr preferRelativeResize="0"/>
          <p:nvPr/>
        </p:nvPicPr>
        <p:blipFill>
          <a:blip r:embed="rId4">
            <a:alphaModFix/>
          </a:blip>
          <a:stretch>
            <a:fillRect/>
          </a:stretch>
        </p:blipFill>
        <p:spPr>
          <a:xfrm>
            <a:off x="6739186" y="1429989"/>
            <a:ext cx="1798477" cy="121186"/>
          </a:xfrm>
          <a:prstGeom prst="rect">
            <a:avLst/>
          </a:prstGeom>
          <a:noFill/>
          <a:ln>
            <a:noFill/>
          </a:ln>
        </p:spPr>
      </p:pic>
      <p:pic>
        <p:nvPicPr>
          <p:cNvPr id="191" name="Google Shape;191;p26"/>
          <p:cNvPicPr preferRelativeResize="0"/>
          <p:nvPr/>
        </p:nvPicPr>
        <p:blipFill>
          <a:blip r:embed="rId4">
            <a:alphaModFix/>
          </a:blip>
          <a:stretch>
            <a:fillRect/>
          </a:stretch>
        </p:blipFill>
        <p:spPr>
          <a:xfrm rot="10800000">
            <a:off x="1234136" y="882139"/>
            <a:ext cx="1798477" cy="1211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2793C2C-9A0A-55BD-B587-F9DBD0F1BBC9}"/>
              </a:ext>
            </a:extLst>
          </p:cNvPr>
          <p:cNvSpPr>
            <a:spLocks noGrp="1"/>
          </p:cNvSpPr>
          <p:nvPr>
            <p:ph type="subTitle" idx="1"/>
          </p:nvPr>
        </p:nvSpPr>
        <p:spPr>
          <a:xfrm>
            <a:off x="3001478" y="1624175"/>
            <a:ext cx="2170200" cy="769800"/>
          </a:xfrm>
        </p:spPr>
        <p:txBody>
          <a:bodyPr/>
          <a:lstStyle/>
          <a:p>
            <a:r>
              <a:rPr lang="en-US" dirty="0"/>
              <a:t>Shredding and Filament Formation</a:t>
            </a:r>
          </a:p>
        </p:txBody>
      </p:sp>
      <p:sp>
        <p:nvSpPr>
          <p:cNvPr id="3" name="Subtitle 2">
            <a:extLst>
              <a:ext uri="{FF2B5EF4-FFF2-40B4-BE49-F238E27FC236}">
                <a16:creationId xmlns:a16="http://schemas.microsoft.com/office/drawing/2014/main" id="{2D9F6243-B3F7-F191-172C-978B66D5CA3B}"/>
              </a:ext>
            </a:extLst>
          </p:cNvPr>
          <p:cNvSpPr>
            <a:spLocks noGrp="1"/>
          </p:cNvSpPr>
          <p:nvPr>
            <p:ph type="subTitle" idx="2"/>
          </p:nvPr>
        </p:nvSpPr>
        <p:spPr>
          <a:xfrm>
            <a:off x="3001477" y="2435950"/>
            <a:ext cx="2540232" cy="1791300"/>
          </a:xfrm>
        </p:spPr>
        <p:txBody>
          <a:bodyPr/>
          <a:lstStyle/>
          <a:p>
            <a:pPr>
              <a:buFont typeface="Arial" panose="020B0604020202020204" pitchFamily="34" charset="0"/>
              <a:buChar char="•"/>
            </a:pPr>
            <a:r>
              <a:rPr lang="en-US" dirty="0"/>
              <a:t>Shred cleaned materials into small pieces.</a:t>
            </a:r>
          </a:p>
          <a:p>
            <a:pPr>
              <a:buFont typeface="Arial" panose="020B0604020202020204" pitchFamily="34" charset="0"/>
              <a:buChar char="•"/>
            </a:pPr>
            <a:endParaRPr lang="en-US" dirty="0"/>
          </a:p>
          <a:p>
            <a:pPr>
              <a:buFont typeface="Arial" panose="020B0604020202020204" pitchFamily="34" charset="0"/>
              <a:buChar char="•"/>
            </a:pPr>
            <a:r>
              <a:rPr lang="en-US" dirty="0"/>
              <a:t>Melt and shape the material through extrusion to form filament.</a:t>
            </a:r>
          </a:p>
          <a:p>
            <a:pPr>
              <a:buFont typeface="Arial" panose="020B0604020202020204" pitchFamily="34" charset="0"/>
              <a:buChar char="•"/>
            </a:pPr>
            <a:endParaRPr lang="en-US" dirty="0"/>
          </a:p>
          <a:p>
            <a:pPr>
              <a:buFont typeface="Arial" panose="020B0604020202020204" pitchFamily="34" charset="0"/>
              <a:buChar char="•"/>
            </a:pPr>
            <a:r>
              <a:rPr lang="en-US" dirty="0"/>
              <a:t>Cool and size the filament for 3D printing.</a:t>
            </a:r>
          </a:p>
        </p:txBody>
      </p:sp>
      <p:sp>
        <p:nvSpPr>
          <p:cNvPr id="4" name="Subtitle 3">
            <a:extLst>
              <a:ext uri="{FF2B5EF4-FFF2-40B4-BE49-F238E27FC236}">
                <a16:creationId xmlns:a16="http://schemas.microsoft.com/office/drawing/2014/main" id="{80CA463B-E854-7AAD-7F47-0CFDED764BFA}"/>
              </a:ext>
            </a:extLst>
          </p:cNvPr>
          <p:cNvSpPr>
            <a:spLocks noGrp="1"/>
          </p:cNvSpPr>
          <p:nvPr>
            <p:ph type="subTitle" idx="3"/>
          </p:nvPr>
        </p:nvSpPr>
        <p:spPr>
          <a:xfrm>
            <a:off x="5637317" y="2433500"/>
            <a:ext cx="2540232" cy="1791300"/>
          </a:xfrm>
        </p:spPr>
        <p:txBody>
          <a:bodyPr/>
          <a:lstStyle/>
          <a:p>
            <a:pPr>
              <a:buFont typeface="Arial" panose="020B0604020202020204" pitchFamily="34" charset="0"/>
              <a:buChar char="•"/>
            </a:pPr>
            <a:r>
              <a:rPr lang="en-US" dirty="0"/>
              <a:t>Test the filament for consistency and strength.</a:t>
            </a:r>
          </a:p>
          <a:p>
            <a:pPr>
              <a:buFont typeface="Arial" panose="020B0604020202020204" pitchFamily="34" charset="0"/>
              <a:buChar char="•"/>
            </a:pPr>
            <a:endParaRPr lang="en-US" dirty="0"/>
          </a:p>
          <a:p>
            <a:pPr>
              <a:buFont typeface="Arial" panose="020B0604020202020204" pitchFamily="34" charset="0"/>
              <a:buChar char="•"/>
            </a:pPr>
            <a:r>
              <a:rPr lang="en-US" dirty="0"/>
              <a:t>Wind the filament onto spools for packaging.</a:t>
            </a:r>
          </a:p>
          <a:p>
            <a:pPr>
              <a:buFont typeface="Arial" panose="020B0604020202020204" pitchFamily="34" charset="0"/>
              <a:buChar char="•"/>
            </a:pPr>
            <a:endParaRPr lang="en-US" dirty="0"/>
          </a:p>
          <a:p>
            <a:pPr>
              <a:buFont typeface="Arial" panose="020B0604020202020204" pitchFamily="34" charset="0"/>
              <a:buChar char="•"/>
            </a:pPr>
            <a:r>
              <a:rPr lang="en-US" dirty="0"/>
              <a:t>Package and distribute the recycled filament for 3D printing use.</a:t>
            </a:r>
          </a:p>
        </p:txBody>
      </p:sp>
      <p:sp>
        <p:nvSpPr>
          <p:cNvPr id="5" name="Subtitle 4">
            <a:extLst>
              <a:ext uri="{FF2B5EF4-FFF2-40B4-BE49-F238E27FC236}">
                <a16:creationId xmlns:a16="http://schemas.microsoft.com/office/drawing/2014/main" id="{D657C5F0-095A-B2AE-204B-EC568CB3C042}"/>
              </a:ext>
            </a:extLst>
          </p:cNvPr>
          <p:cNvSpPr>
            <a:spLocks noGrp="1"/>
          </p:cNvSpPr>
          <p:nvPr>
            <p:ph type="subTitle" idx="4"/>
          </p:nvPr>
        </p:nvSpPr>
        <p:spPr>
          <a:xfrm>
            <a:off x="550655" y="2435950"/>
            <a:ext cx="2170212" cy="1791300"/>
          </a:xfrm>
        </p:spPr>
        <p:txBody>
          <a:bodyPr/>
          <a:lstStyle/>
          <a:p>
            <a:pPr>
              <a:buFont typeface="Arial" panose="020B0604020202020204" pitchFamily="34" charset="0"/>
              <a:buChar char="•"/>
            </a:pPr>
            <a:r>
              <a:rPr lang="en-US" dirty="0"/>
              <a:t>Gather waste materials like plastic items and failed prints.</a:t>
            </a:r>
          </a:p>
          <a:p>
            <a:pPr>
              <a:buFont typeface="Arial" panose="020B0604020202020204" pitchFamily="34" charset="0"/>
              <a:buChar char="•"/>
            </a:pPr>
            <a:endParaRPr lang="en-US" dirty="0"/>
          </a:p>
          <a:p>
            <a:pPr>
              <a:buFont typeface="Arial" panose="020B0604020202020204" pitchFamily="34" charset="0"/>
              <a:buChar char="•"/>
            </a:pPr>
            <a:r>
              <a:rPr lang="en-US" dirty="0"/>
              <a:t>Clean and prepare materials by removing contaminants.</a:t>
            </a:r>
          </a:p>
        </p:txBody>
      </p:sp>
      <p:sp>
        <p:nvSpPr>
          <p:cNvPr id="6" name="Title 5">
            <a:extLst>
              <a:ext uri="{FF2B5EF4-FFF2-40B4-BE49-F238E27FC236}">
                <a16:creationId xmlns:a16="http://schemas.microsoft.com/office/drawing/2014/main" id="{0F032DCD-4295-1509-E49B-FA49DE754E17}"/>
              </a:ext>
            </a:extLst>
          </p:cNvPr>
          <p:cNvSpPr>
            <a:spLocks noGrp="1"/>
          </p:cNvSpPr>
          <p:nvPr>
            <p:ph type="title"/>
          </p:nvPr>
        </p:nvSpPr>
        <p:spPr/>
        <p:txBody>
          <a:bodyPr/>
          <a:lstStyle/>
          <a:p>
            <a:r>
              <a:rPr lang="en-US" sz="2800" dirty="0"/>
              <a:t>Creating 3D Printing Filament from Waste</a:t>
            </a:r>
          </a:p>
        </p:txBody>
      </p:sp>
      <p:sp>
        <p:nvSpPr>
          <p:cNvPr id="7" name="Subtitle 6">
            <a:extLst>
              <a:ext uri="{FF2B5EF4-FFF2-40B4-BE49-F238E27FC236}">
                <a16:creationId xmlns:a16="http://schemas.microsoft.com/office/drawing/2014/main" id="{A0B690F5-F949-165E-2CAD-6F08F1AB314E}"/>
              </a:ext>
            </a:extLst>
          </p:cNvPr>
          <p:cNvSpPr>
            <a:spLocks noGrp="1"/>
          </p:cNvSpPr>
          <p:nvPr>
            <p:ph type="subTitle" idx="5"/>
          </p:nvPr>
        </p:nvSpPr>
        <p:spPr>
          <a:xfrm>
            <a:off x="5637317" y="1624175"/>
            <a:ext cx="2170200" cy="769800"/>
          </a:xfrm>
        </p:spPr>
        <p:txBody>
          <a:bodyPr/>
          <a:lstStyle/>
          <a:p>
            <a:r>
              <a:rPr lang="en-US" dirty="0"/>
              <a:t>Quality Control and Distribution</a:t>
            </a:r>
          </a:p>
        </p:txBody>
      </p:sp>
      <p:sp>
        <p:nvSpPr>
          <p:cNvPr id="8" name="Subtitle 7">
            <a:extLst>
              <a:ext uri="{FF2B5EF4-FFF2-40B4-BE49-F238E27FC236}">
                <a16:creationId xmlns:a16="http://schemas.microsoft.com/office/drawing/2014/main" id="{EF4678EA-169E-DE4A-A888-9190F541BBF0}"/>
              </a:ext>
            </a:extLst>
          </p:cNvPr>
          <p:cNvSpPr>
            <a:spLocks noGrp="1"/>
          </p:cNvSpPr>
          <p:nvPr>
            <p:ph type="subTitle" idx="6"/>
          </p:nvPr>
        </p:nvSpPr>
        <p:spPr>
          <a:xfrm>
            <a:off x="550655" y="1624175"/>
            <a:ext cx="2170200" cy="769800"/>
          </a:xfrm>
        </p:spPr>
        <p:txBody>
          <a:bodyPr/>
          <a:lstStyle/>
          <a:p>
            <a:r>
              <a:rPr lang="en-US" dirty="0"/>
              <a:t>Collection and Cleaning</a:t>
            </a:r>
          </a:p>
        </p:txBody>
      </p:sp>
    </p:spTree>
    <p:extLst>
      <p:ext uri="{BB962C8B-B14F-4D97-AF65-F5344CB8AC3E}">
        <p14:creationId xmlns:p14="http://schemas.microsoft.com/office/powerpoint/2010/main" val="230934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4"/>
          <p:cNvSpPr txBox="1">
            <a:spLocks noGrp="1"/>
          </p:cNvSpPr>
          <p:nvPr>
            <p:ph type="subTitle" idx="7"/>
          </p:nvPr>
        </p:nvSpPr>
        <p:spPr>
          <a:xfrm>
            <a:off x="614254" y="1513911"/>
            <a:ext cx="3122400" cy="396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Target market</a:t>
            </a:r>
            <a:endParaRPr dirty="0"/>
          </a:p>
        </p:txBody>
      </p:sp>
      <p:sp>
        <p:nvSpPr>
          <p:cNvPr id="289" name="Google Shape;289;p34"/>
          <p:cNvSpPr txBox="1">
            <a:spLocks noGrp="1"/>
          </p:cNvSpPr>
          <p:nvPr>
            <p:ph type="subTitle" idx="4"/>
          </p:nvPr>
        </p:nvSpPr>
        <p:spPr>
          <a:xfrm>
            <a:off x="5592049" y="3440296"/>
            <a:ext cx="3122400" cy="78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Work with popular influencers, toy stores, home decor shops, and architectural firms to make our 3D-printed goodies known to more people, reaching out to those who already love creative stuff.</a:t>
            </a:r>
            <a:endParaRPr dirty="0"/>
          </a:p>
        </p:txBody>
      </p:sp>
      <p:sp>
        <p:nvSpPr>
          <p:cNvPr id="291" name="Google Shape;291;p34"/>
          <p:cNvSpPr txBox="1">
            <a:spLocks noGrp="1"/>
          </p:cNvSpPr>
          <p:nvPr>
            <p:ph type="subTitle" idx="1"/>
          </p:nvPr>
        </p:nvSpPr>
        <p:spPr>
          <a:xfrm>
            <a:off x="463449" y="1773238"/>
            <a:ext cx="3273205" cy="78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Families seeking unique 3D-printed toys, home decor enthusiasts interested in personalized pieces, and architects/real estate professionals in need of accurate 3D models for visualization.</a:t>
            </a:r>
            <a:endParaRPr dirty="0"/>
          </a:p>
        </p:txBody>
      </p:sp>
      <p:sp>
        <p:nvSpPr>
          <p:cNvPr id="292" name="Google Shape;292;p34"/>
          <p:cNvSpPr txBox="1">
            <a:spLocks noGrp="1"/>
          </p:cNvSpPr>
          <p:nvPr>
            <p:ph type="subTitle" idx="13"/>
          </p:nvPr>
        </p:nvSpPr>
        <p:spPr>
          <a:xfrm>
            <a:off x="5592049" y="3164708"/>
            <a:ext cx="3122400" cy="39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Collaborations</a:t>
            </a:r>
            <a:endParaRPr dirty="0"/>
          </a:p>
        </p:txBody>
      </p:sp>
      <p:sp>
        <p:nvSpPr>
          <p:cNvPr id="293" name="Google Shape;29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Marketing &amp; sales strategy</a:t>
            </a:r>
            <a:endParaRPr dirty="0"/>
          </a:p>
        </p:txBody>
      </p:sp>
      <p:sp>
        <p:nvSpPr>
          <p:cNvPr id="294" name="Google Shape;294;p34"/>
          <p:cNvSpPr txBox="1">
            <a:spLocks noGrp="1"/>
          </p:cNvSpPr>
          <p:nvPr>
            <p:ph type="subTitle" idx="8"/>
          </p:nvPr>
        </p:nvSpPr>
        <p:spPr>
          <a:xfrm>
            <a:off x="537145" y="3164708"/>
            <a:ext cx="3122400" cy="396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Value proposition</a:t>
            </a:r>
            <a:endParaRPr dirty="0"/>
          </a:p>
        </p:txBody>
      </p:sp>
      <p:sp>
        <p:nvSpPr>
          <p:cNvPr id="295" name="Google Shape;295;p34"/>
          <p:cNvSpPr txBox="1">
            <a:spLocks noGrp="1"/>
          </p:cNvSpPr>
          <p:nvPr>
            <p:ph type="subTitle" idx="9"/>
          </p:nvPr>
        </p:nvSpPr>
        <p:spPr>
          <a:xfrm>
            <a:off x="5592049" y="1513911"/>
            <a:ext cx="2946600" cy="39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Sales process</a:t>
            </a:r>
            <a:endParaRPr dirty="0"/>
          </a:p>
        </p:txBody>
      </p:sp>
      <p:sp>
        <p:nvSpPr>
          <p:cNvPr id="296" name="Google Shape;296;p34"/>
          <p:cNvSpPr txBox="1">
            <a:spLocks noGrp="1"/>
          </p:cNvSpPr>
          <p:nvPr>
            <p:ph type="subTitle" idx="2"/>
          </p:nvPr>
        </p:nvSpPr>
        <p:spPr>
          <a:xfrm>
            <a:off x="614254" y="3443896"/>
            <a:ext cx="3122400" cy="782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Cost Effective, Eco Friendly Products and </a:t>
            </a:r>
          </a:p>
          <a:p>
            <a:pPr marL="0" lvl="0" indent="0" rtl="0">
              <a:spcBef>
                <a:spcPts val="0"/>
              </a:spcBef>
              <a:spcAft>
                <a:spcPts val="0"/>
              </a:spcAft>
              <a:buNone/>
            </a:pPr>
            <a:r>
              <a:rPr lang="en-US" dirty="0"/>
              <a:t>Empowering customers to make environmentally conscious choices through informative content.</a:t>
            </a:r>
          </a:p>
        </p:txBody>
      </p:sp>
      <p:sp>
        <p:nvSpPr>
          <p:cNvPr id="297" name="Google Shape;297;p34"/>
          <p:cNvSpPr txBox="1">
            <a:spLocks noGrp="1"/>
          </p:cNvSpPr>
          <p:nvPr>
            <p:ph type="subTitle" idx="3"/>
          </p:nvPr>
        </p:nvSpPr>
        <p:spPr>
          <a:xfrm>
            <a:off x="5592049" y="1773238"/>
            <a:ext cx="3097029" cy="78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Make your 3D-printed products uniquely yours! Use our simple online tool to pick and choose exactly how you want them, adding a touch of fun and personal style to your creations.</a:t>
            </a:r>
            <a:endParaRPr dirty="0"/>
          </a:p>
        </p:txBody>
      </p:sp>
      <p:sp>
        <p:nvSpPr>
          <p:cNvPr id="301" name="Google Shape;301;p34"/>
          <p:cNvSpPr txBox="1"/>
          <p:nvPr/>
        </p:nvSpPr>
        <p:spPr>
          <a:xfrm>
            <a:off x="4670212" y="1427811"/>
            <a:ext cx="737400" cy="56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02</a:t>
            </a:r>
            <a:endParaRPr sz="3000" dirty="0">
              <a:solidFill>
                <a:schemeClr val="accent1"/>
              </a:solidFill>
              <a:latin typeface="IBM Plex Sans Thai"/>
              <a:ea typeface="IBM Plex Sans Thai"/>
              <a:cs typeface="IBM Plex Sans Thai"/>
              <a:sym typeface="IBM Plex Sans Thai"/>
            </a:endParaRPr>
          </a:p>
        </p:txBody>
      </p:sp>
      <p:sp>
        <p:nvSpPr>
          <p:cNvPr id="302" name="Google Shape;302;p34"/>
          <p:cNvSpPr txBox="1"/>
          <p:nvPr/>
        </p:nvSpPr>
        <p:spPr>
          <a:xfrm>
            <a:off x="3908518" y="1430376"/>
            <a:ext cx="737400" cy="56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01</a:t>
            </a:r>
            <a:endParaRPr sz="3000" dirty="0">
              <a:solidFill>
                <a:schemeClr val="accent1"/>
              </a:solidFill>
              <a:latin typeface="IBM Plex Sans Thai"/>
              <a:ea typeface="IBM Plex Sans Thai"/>
              <a:cs typeface="IBM Plex Sans Thai"/>
              <a:sym typeface="IBM Plex Sans Thai"/>
            </a:endParaRPr>
          </a:p>
        </p:txBody>
      </p:sp>
      <p:sp>
        <p:nvSpPr>
          <p:cNvPr id="303" name="Google Shape;303;p34"/>
          <p:cNvSpPr txBox="1"/>
          <p:nvPr/>
        </p:nvSpPr>
        <p:spPr>
          <a:xfrm>
            <a:off x="4675905" y="2999213"/>
            <a:ext cx="737400" cy="56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04</a:t>
            </a:r>
            <a:endParaRPr sz="3000" dirty="0">
              <a:solidFill>
                <a:schemeClr val="accent1"/>
              </a:solidFill>
              <a:latin typeface="IBM Plex Sans Thai"/>
              <a:ea typeface="IBM Plex Sans Thai"/>
              <a:cs typeface="IBM Plex Sans Thai"/>
              <a:sym typeface="IBM Plex Sans Thai"/>
            </a:endParaRPr>
          </a:p>
        </p:txBody>
      </p:sp>
      <p:sp>
        <p:nvSpPr>
          <p:cNvPr id="304" name="Google Shape;304;p34"/>
          <p:cNvSpPr txBox="1"/>
          <p:nvPr/>
        </p:nvSpPr>
        <p:spPr>
          <a:xfrm>
            <a:off x="3908518" y="2999213"/>
            <a:ext cx="737400" cy="56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03</a:t>
            </a:r>
            <a:endParaRPr sz="3000" dirty="0">
              <a:solidFill>
                <a:schemeClr val="accent1"/>
              </a:solidFill>
              <a:latin typeface="IBM Plex Sans Thai"/>
              <a:ea typeface="IBM Plex Sans Thai"/>
              <a:cs typeface="IBM Plex Sans Thai"/>
              <a:sym typeface="IBM Plex Sans Thai"/>
            </a:endParaRPr>
          </a:p>
        </p:txBody>
      </p:sp>
      <p:pic>
        <p:nvPicPr>
          <p:cNvPr id="307" name="Google Shape;307;p34"/>
          <p:cNvPicPr preferRelativeResize="0"/>
          <p:nvPr/>
        </p:nvPicPr>
        <p:blipFill>
          <a:blip r:embed="rId3">
            <a:alphaModFix/>
          </a:blip>
          <a:stretch>
            <a:fillRect/>
          </a:stretch>
        </p:blipFill>
        <p:spPr>
          <a:xfrm rot="10800000">
            <a:off x="4060298" y="1936323"/>
            <a:ext cx="1290399" cy="121175"/>
          </a:xfrm>
          <a:prstGeom prst="rect">
            <a:avLst/>
          </a:prstGeom>
          <a:noFill/>
          <a:ln>
            <a:noFill/>
          </a:ln>
        </p:spPr>
      </p:pic>
      <p:pic>
        <p:nvPicPr>
          <p:cNvPr id="309" name="Google Shape;309;p34"/>
          <p:cNvPicPr preferRelativeResize="0"/>
          <p:nvPr/>
        </p:nvPicPr>
        <p:blipFill>
          <a:blip r:embed="rId3">
            <a:alphaModFix/>
          </a:blip>
          <a:stretch>
            <a:fillRect/>
          </a:stretch>
        </p:blipFill>
        <p:spPr>
          <a:xfrm rot="10800000">
            <a:off x="4088820" y="3568313"/>
            <a:ext cx="1290399" cy="12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5"/>
          <p:cNvSpPr txBox="1">
            <a:spLocks noGrp="1"/>
          </p:cNvSpPr>
          <p:nvPr>
            <p:ph type="title"/>
          </p:nvPr>
        </p:nvSpPr>
        <p:spPr>
          <a:xfrm>
            <a:off x="1284000" y="1754700"/>
            <a:ext cx="6576000" cy="11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6,000,000 Rs.</a:t>
            </a:r>
            <a:endParaRPr dirty="0"/>
          </a:p>
        </p:txBody>
      </p:sp>
      <p:sp>
        <p:nvSpPr>
          <p:cNvPr id="315" name="Google Shape;315;p35"/>
          <p:cNvSpPr txBox="1">
            <a:spLocks noGrp="1"/>
          </p:cNvSpPr>
          <p:nvPr>
            <p:ph type="subTitle" idx="1"/>
          </p:nvPr>
        </p:nvSpPr>
        <p:spPr>
          <a:xfrm>
            <a:off x="1284000" y="2877600"/>
            <a:ext cx="6576000" cy="39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Earning of </a:t>
            </a:r>
            <a:r>
              <a:rPr lang="en-US" dirty="0"/>
              <a:t>o</a:t>
            </a:r>
            <a:r>
              <a:rPr lang="en" dirty="0"/>
              <a:t>ur last 6 month</a:t>
            </a:r>
            <a:endParaRPr dirty="0"/>
          </a:p>
        </p:txBody>
      </p:sp>
      <p:pic>
        <p:nvPicPr>
          <p:cNvPr id="316" name="Google Shape;316;p35"/>
          <p:cNvPicPr preferRelativeResize="0"/>
          <p:nvPr/>
        </p:nvPicPr>
        <p:blipFill>
          <a:blip r:embed="rId3">
            <a:alphaModFix/>
          </a:blip>
          <a:stretch>
            <a:fillRect/>
          </a:stretch>
        </p:blipFill>
        <p:spPr>
          <a:xfrm>
            <a:off x="6617148" y="3965525"/>
            <a:ext cx="1811758" cy="121193"/>
          </a:xfrm>
          <a:prstGeom prst="rect">
            <a:avLst/>
          </a:prstGeom>
          <a:noFill/>
          <a:ln>
            <a:noFill/>
          </a:ln>
        </p:spPr>
      </p:pic>
      <p:pic>
        <p:nvPicPr>
          <p:cNvPr id="317" name="Google Shape;317;p35"/>
          <p:cNvPicPr preferRelativeResize="0"/>
          <p:nvPr/>
        </p:nvPicPr>
        <p:blipFill>
          <a:blip r:embed="rId4">
            <a:alphaModFix/>
          </a:blip>
          <a:stretch>
            <a:fillRect/>
          </a:stretch>
        </p:blipFill>
        <p:spPr>
          <a:xfrm rot="10800000">
            <a:off x="715111" y="1056764"/>
            <a:ext cx="1798477" cy="121186"/>
          </a:xfrm>
          <a:prstGeom prst="rect">
            <a:avLst/>
          </a:prstGeom>
          <a:noFill/>
          <a:ln>
            <a:noFill/>
          </a:ln>
        </p:spPr>
      </p:pic>
      <p:sp>
        <p:nvSpPr>
          <p:cNvPr id="318" name="Google Shape;318;p35"/>
          <p:cNvSpPr/>
          <p:nvPr/>
        </p:nvSpPr>
        <p:spPr>
          <a:xfrm>
            <a:off x="946900" y="4135475"/>
            <a:ext cx="234900" cy="2349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19" name="Google Shape;319;p35"/>
          <p:cNvGrpSpPr/>
          <p:nvPr/>
        </p:nvGrpSpPr>
        <p:grpSpPr>
          <a:xfrm>
            <a:off x="7121125" y="701875"/>
            <a:ext cx="803800" cy="699813"/>
            <a:chOff x="7347000" y="767450"/>
            <a:chExt cx="803800" cy="699813"/>
          </a:xfrm>
        </p:grpSpPr>
        <p:sp>
          <p:nvSpPr>
            <p:cNvPr id="320" name="Google Shape;320;p35"/>
            <p:cNvSpPr/>
            <p:nvPr/>
          </p:nvSpPr>
          <p:spPr>
            <a:xfrm>
              <a:off x="7695700" y="767450"/>
              <a:ext cx="455100" cy="4551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1" name="Google Shape;321;p35"/>
            <p:cNvSpPr/>
            <p:nvPr/>
          </p:nvSpPr>
          <p:spPr>
            <a:xfrm>
              <a:off x="7347000" y="1232363"/>
              <a:ext cx="234900" cy="2349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pic>
        <p:nvPicPr>
          <p:cNvPr id="322" name="Google Shape;322;p35"/>
          <p:cNvPicPr preferRelativeResize="0"/>
          <p:nvPr/>
        </p:nvPicPr>
        <p:blipFill>
          <a:blip r:embed="rId4">
            <a:alphaModFix/>
          </a:blip>
          <a:stretch>
            <a:fillRect/>
          </a:stretch>
        </p:blipFill>
        <p:spPr>
          <a:xfrm>
            <a:off x="2583961" y="3844339"/>
            <a:ext cx="1798477" cy="1211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Expences</a:t>
            </a:r>
            <a:endParaRPr dirty="0"/>
          </a:p>
        </p:txBody>
      </p:sp>
      <p:sp>
        <p:nvSpPr>
          <p:cNvPr id="328" name="Google Shape;328;p36"/>
          <p:cNvSpPr txBox="1"/>
          <p:nvPr/>
        </p:nvSpPr>
        <p:spPr>
          <a:xfrm>
            <a:off x="828688" y="4249700"/>
            <a:ext cx="4162500" cy="35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1"/>
                </a:solidFill>
                <a:latin typeface="IBM Plex Sans Thai"/>
                <a:ea typeface="IBM Plex Sans Thai"/>
                <a:cs typeface="IBM Plex Sans Thai"/>
                <a:sym typeface="IBM Plex Sans Thai"/>
              </a:rPr>
              <a:t>The following pie chart show the expence in the company</a:t>
            </a:r>
            <a:endParaRPr sz="1000" b="1" u="sng" dirty="0">
              <a:solidFill>
                <a:schemeClr val="dk1"/>
              </a:solidFill>
              <a:latin typeface="IBM Plex Sans Thai"/>
              <a:ea typeface="IBM Plex Sans Thai"/>
              <a:cs typeface="IBM Plex Sans Thai"/>
              <a:sym typeface="IBM Plex Sans Thai"/>
            </a:endParaRPr>
          </a:p>
        </p:txBody>
      </p:sp>
      <p:sp>
        <p:nvSpPr>
          <p:cNvPr id="329" name="Google Shape;329;p36"/>
          <p:cNvSpPr/>
          <p:nvPr/>
        </p:nvSpPr>
        <p:spPr>
          <a:xfrm>
            <a:off x="833538" y="1352875"/>
            <a:ext cx="4162500" cy="27057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0" name="Google Shape;330;p36"/>
          <p:cNvSpPr txBox="1">
            <a:spLocks noGrp="1"/>
          </p:cNvSpPr>
          <p:nvPr>
            <p:ph type="title" idx="4294967295"/>
          </p:nvPr>
        </p:nvSpPr>
        <p:spPr>
          <a:xfrm>
            <a:off x="6003801" y="3990675"/>
            <a:ext cx="2311500" cy="3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1,200,000 Rs.</a:t>
            </a:r>
            <a:endParaRPr sz="1800" dirty="0"/>
          </a:p>
        </p:txBody>
      </p:sp>
      <p:sp>
        <p:nvSpPr>
          <p:cNvPr id="331" name="Google Shape;331;p36"/>
          <p:cNvSpPr txBox="1">
            <a:spLocks noGrp="1"/>
          </p:cNvSpPr>
          <p:nvPr>
            <p:ph type="title" idx="4294967295"/>
          </p:nvPr>
        </p:nvSpPr>
        <p:spPr>
          <a:xfrm>
            <a:off x="6003770" y="3111408"/>
            <a:ext cx="2311500" cy="3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800,000 Rs.</a:t>
            </a:r>
            <a:endParaRPr sz="1800" dirty="0"/>
          </a:p>
        </p:txBody>
      </p:sp>
      <p:sp>
        <p:nvSpPr>
          <p:cNvPr id="332" name="Google Shape;332;p36"/>
          <p:cNvSpPr txBox="1">
            <a:spLocks noGrp="1"/>
          </p:cNvSpPr>
          <p:nvPr>
            <p:ph type="title" idx="4294967295"/>
          </p:nvPr>
        </p:nvSpPr>
        <p:spPr>
          <a:xfrm>
            <a:off x="6003800" y="2232142"/>
            <a:ext cx="2311500" cy="3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1,500,000 Rs.</a:t>
            </a:r>
            <a:endParaRPr sz="1800" dirty="0"/>
          </a:p>
        </p:txBody>
      </p:sp>
      <p:sp>
        <p:nvSpPr>
          <p:cNvPr id="333" name="Google Shape;333;p36"/>
          <p:cNvSpPr txBox="1">
            <a:spLocks noGrp="1"/>
          </p:cNvSpPr>
          <p:nvPr>
            <p:ph type="title" idx="4294967295"/>
          </p:nvPr>
        </p:nvSpPr>
        <p:spPr>
          <a:xfrm>
            <a:off x="6003787" y="1352875"/>
            <a:ext cx="2311500" cy="3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500,000 Rs.</a:t>
            </a:r>
            <a:endParaRPr sz="1800" dirty="0"/>
          </a:p>
        </p:txBody>
      </p:sp>
      <p:sp>
        <p:nvSpPr>
          <p:cNvPr id="334" name="Google Shape;334;p36"/>
          <p:cNvSpPr txBox="1">
            <a:spLocks noGrp="1"/>
          </p:cNvSpPr>
          <p:nvPr>
            <p:ph type="subTitle" idx="4294967295"/>
          </p:nvPr>
        </p:nvSpPr>
        <p:spPr>
          <a:xfrm>
            <a:off x="6003770" y="4228643"/>
            <a:ext cx="2311500" cy="379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dirty="0"/>
              <a:t>Employee salary</a:t>
            </a:r>
            <a:endParaRPr sz="1200" dirty="0"/>
          </a:p>
        </p:txBody>
      </p:sp>
      <p:sp>
        <p:nvSpPr>
          <p:cNvPr id="335" name="Google Shape;335;p36"/>
          <p:cNvSpPr txBox="1">
            <a:spLocks noGrp="1"/>
          </p:cNvSpPr>
          <p:nvPr>
            <p:ph type="subTitle" idx="4294967295"/>
          </p:nvPr>
        </p:nvSpPr>
        <p:spPr>
          <a:xfrm>
            <a:off x="6003770" y="3349375"/>
            <a:ext cx="2311500" cy="379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dirty="0"/>
              <a:t>Maintenance cost</a:t>
            </a:r>
            <a:endParaRPr sz="1200" dirty="0"/>
          </a:p>
        </p:txBody>
      </p:sp>
      <p:sp>
        <p:nvSpPr>
          <p:cNvPr id="336" name="Google Shape;336;p36"/>
          <p:cNvSpPr txBox="1">
            <a:spLocks noGrp="1"/>
          </p:cNvSpPr>
          <p:nvPr>
            <p:ph type="subTitle" idx="4294967295"/>
          </p:nvPr>
        </p:nvSpPr>
        <p:spPr>
          <a:xfrm>
            <a:off x="6003770" y="2470108"/>
            <a:ext cx="2311500" cy="379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200" dirty="0"/>
              <a:t>Marketing</a:t>
            </a:r>
            <a:endParaRPr sz="1200" dirty="0"/>
          </a:p>
        </p:txBody>
      </p:sp>
      <p:sp>
        <p:nvSpPr>
          <p:cNvPr id="337" name="Google Shape;337;p36"/>
          <p:cNvSpPr txBox="1">
            <a:spLocks noGrp="1"/>
          </p:cNvSpPr>
          <p:nvPr>
            <p:ph type="subTitle" idx="4294967295"/>
          </p:nvPr>
        </p:nvSpPr>
        <p:spPr>
          <a:xfrm>
            <a:off x="6003799" y="1590841"/>
            <a:ext cx="2311500" cy="379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dirty="0"/>
              <a:t>Manafacturing cost</a:t>
            </a:r>
            <a:endParaRPr sz="1200" dirty="0"/>
          </a:p>
        </p:txBody>
      </p:sp>
      <p:sp>
        <p:nvSpPr>
          <p:cNvPr id="338" name="Google Shape;338;p36"/>
          <p:cNvSpPr/>
          <p:nvPr/>
        </p:nvSpPr>
        <p:spPr>
          <a:xfrm>
            <a:off x="5632145" y="1352888"/>
            <a:ext cx="2274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9" name="Google Shape;339;p36"/>
          <p:cNvSpPr/>
          <p:nvPr/>
        </p:nvSpPr>
        <p:spPr>
          <a:xfrm>
            <a:off x="5632145" y="2232129"/>
            <a:ext cx="227400" cy="22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0" name="Google Shape;340;p36"/>
          <p:cNvSpPr/>
          <p:nvPr/>
        </p:nvSpPr>
        <p:spPr>
          <a:xfrm>
            <a:off x="5632145" y="3111369"/>
            <a:ext cx="227400" cy="22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1" name="Google Shape;341;p36"/>
          <p:cNvSpPr/>
          <p:nvPr/>
        </p:nvSpPr>
        <p:spPr>
          <a:xfrm>
            <a:off x="5632145" y="3990610"/>
            <a:ext cx="227400" cy="227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42" name="Google Shape;342;p36" title="Gráfico">
            <a:hlinkClick r:id="rId3"/>
          </p:cNvPr>
          <p:cNvPicPr preferRelativeResize="0"/>
          <p:nvPr/>
        </p:nvPicPr>
        <p:blipFill>
          <a:blip r:embed="rId4">
            <a:alphaModFix/>
          </a:blip>
          <a:stretch>
            <a:fillRect/>
          </a:stretch>
        </p:blipFill>
        <p:spPr>
          <a:xfrm>
            <a:off x="1505780" y="1455875"/>
            <a:ext cx="2818116" cy="2499676"/>
          </a:xfrm>
          <a:prstGeom prst="rect">
            <a:avLst/>
          </a:prstGeom>
          <a:noFill/>
          <a:ln>
            <a:noFill/>
          </a:ln>
        </p:spPr>
      </p:pic>
      <p:sp>
        <p:nvSpPr>
          <p:cNvPr id="343" name="Google Shape;343;p36"/>
          <p:cNvSpPr/>
          <p:nvPr/>
        </p:nvSpPr>
        <p:spPr>
          <a:xfrm>
            <a:off x="8010675" y="722188"/>
            <a:ext cx="234900" cy="2349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44" name="Google Shape;344;p36"/>
          <p:cNvPicPr preferRelativeResize="0"/>
          <p:nvPr/>
        </p:nvPicPr>
        <p:blipFill>
          <a:blip r:embed="rId5">
            <a:alphaModFix/>
          </a:blip>
          <a:stretch>
            <a:fillRect/>
          </a:stretch>
        </p:blipFill>
        <p:spPr>
          <a:xfrm>
            <a:off x="3820398" y="1720150"/>
            <a:ext cx="1811758" cy="1211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plan timeline</a:t>
            </a:r>
            <a:endParaRPr/>
          </a:p>
        </p:txBody>
      </p:sp>
      <p:sp>
        <p:nvSpPr>
          <p:cNvPr id="372" name="Google Shape;372;p39"/>
          <p:cNvSpPr/>
          <p:nvPr/>
        </p:nvSpPr>
        <p:spPr>
          <a:xfrm>
            <a:off x="1444525" y="136170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3408425" y="136170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372325" y="136170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7336225" y="136170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txBox="1"/>
          <p:nvPr/>
        </p:nvSpPr>
        <p:spPr>
          <a:xfrm flipH="1">
            <a:off x="992275" y="186257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Research and planning</a:t>
            </a:r>
            <a:endParaRPr sz="1200">
              <a:solidFill>
                <a:schemeClr val="dk1"/>
              </a:solidFill>
              <a:latin typeface="Open Sans"/>
              <a:ea typeface="Open Sans"/>
              <a:cs typeface="Open Sans"/>
              <a:sym typeface="Open Sans"/>
            </a:endParaRPr>
          </a:p>
        </p:txBody>
      </p:sp>
      <p:sp>
        <p:nvSpPr>
          <p:cNvPr id="377" name="Google Shape;377;p39"/>
          <p:cNvSpPr txBox="1"/>
          <p:nvPr/>
        </p:nvSpPr>
        <p:spPr>
          <a:xfrm flipH="1">
            <a:off x="2956075" y="186257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Start-	up phase</a:t>
            </a:r>
            <a:endParaRPr sz="1200">
              <a:solidFill>
                <a:schemeClr val="dk1"/>
              </a:solidFill>
              <a:latin typeface="Open Sans"/>
              <a:ea typeface="Open Sans"/>
              <a:cs typeface="Open Sans"/>
              <a:sym typeface="Open Sans"/>
            </a:endParaRPr>
          </a:p>
        </p:txBody>
      </p:sp>
      <p:sp>
        <p:nvSpPr>
          <p:cNvPr id="378" name="Google Shape;378;p39"/>
          <p:cNvSpPr txBox="1"/>
          <p:nvPr/>
        </p:nvSpPr>
        <p:spPr>
          <a:xfrm flipH="1">
            <a:off x="4920025" y="186257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Growth phase</a:t>
            </a:r>
            <a:endParaRPr sz="1200">
              <a:solidFill>
                <a:schemeClr val="dk1"/>
              </a:solidFill>
              <a:latin typeface="Open Sans"/>
              <a:ea typeface="Open Sans"/>
              <a:cs typeface="Open Sans"/>
              <a:sym typeface="Open Sans"/>
            </a:endParaRPr>
          </a:p>
        </p:txBody>
      </p:sp>
      <p:sp>
        <p:nvSpPr>
          <p:cNvPr id="379" name="Google Shape;379;p39"/>
          <p:cNvSpPr txBox="1"/>
          <p:nvPr/>
        </p:nvSpPr>
        <p:spPr>
          <a:xfrm flipH="1">
            <a:off x="6883925" y="186257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Partnership</a:t>
            </a:r>
            <a:endParaRPr sz="1200">
              <a:solidFill>
                <a:schemeClr val="dk1"/>
              </a:solidFill>
              <a:latin typeface="Open Sans"/>
              <a:ea typeface="Open Sans"/>
              <a:cs typeface="Open Sans"/>
              <a:sym typeface="Open Sans"/>
            </a:endParaRPr>
          </a:p>
        </p:txBody>
      </p:sp>
      <p:cxnSp>
        <p:nvCxnSpPr>
          <p:cNvPr id="380" name="Google Shape;380;p39"/>
          <p:cNvCxnSpPr>
            <a:stCxn id="372" idx="3"/>
            <a:endCxn id="373" idx="1"/>
          </p:cNvCxnSpPr>
          <p:nvPr/>
        </p:nvCxnSpPr>
        <p:spPr>
          <a:xfrm>
            <a:off x="1620925"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39"/>
          <p:cNvCxnSpPr>
            <a:stCxn id="373" idx="3"/>
            <a:endCxn id="374" idx="1"/>
          </p:cNvCxnSpPr>
          <p:nvPr/>
        </p:nvCxnSpPr>
        <p:spPr>
          <a:xfrm>
            <a:off x="3584825"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382" name="Google Shape;382;p39"/>
          <p:cNvCxnSpPr>
            <a:stCxn id="374" idx="3"/>
            <a:endCxn id="375" idx="1"/>
          </p:cNvCxnSpPr>
          <p:nvPr/>
        </p:nvCxnSpPr>
        <p:spPr>
          <a:xfrm>
            <a:off x="5548725"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383" name="Google Shape;383;p39"/>
          <p:cNvCxnSpPr>
            <a:stCxn id="372" idx="2"/>
            <a:endCxn id="376" idx="0"/>
          </p:cNvCxnSpPr>
          <p:nvPr/>
        </p:nvCxnSpPr>
        <p:spPr>
          <a:xfrm>
            <a:off x="1532725" y="153810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384" name="Google Shape;384;p39"/>
          <p:cNvCxnSpPr>
            <a:stCxn id="373" idx="2"/>
            <a:endCxn id="377" idx="0"/>
          </p:cNvCxnSpPr>
          <p:nvPr/>
        </p:nvCxnSpPr>
        <p:spPr>
          <a:xfrm>
            <a:off x="3496625" y="153810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385" name="Google Shape;385;p39"/>
          <p:cNvCxnSpPr>
            <a:stCxn id="374" idx="2"/>
            <a:endCxn id="378" idx="0"/>
          </p:cNvCxnSpPr>
          <p:nvPr/>
        </p:nvCxnSpPr>
        <p:spPr>
          <a:xfrm>
            <a:off x="5460525" y="153810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386" name="Google Shape;386;p39"/>
          <p:cNvCxnSpPr>
            <a:stCxn id="375" idx="2"/>
            <a:endCxn id="379" idx="0"/>
          </p:cNvCxnSpPr>
          <p:nvPr/>
        </p:nvCxnSpPr>
        <p:spPr>
          <a:xfrm>
            <a:off x="7424425" y="1538100"/>
            <a:ext cx="0" cy="324600"/>
          </a:xfrm>
          <a:prstGeom prst="straightConnector1">
            <a:avLst/>
          </a:prstGeom>
          <a:noFill/>
          <a:ln w="9525" cap="flat" cmpd="sng">
            <a:solidFill>
              <a:srgbClr val="7F7FC0"/>
            </a:solidFill>
            <a:prstDash val="solid"/>
            <a:round/>
            <a:headEnd type="none" w="med" len="med"/>
            <a:tailEnd type="none" w="med" len="med"/>
          </a:ln>
        </p:spPr>
      </p:cxnSp>
      <p:sp>
        <p:nvSpPr>
          <p:cNvPr id="387" name="Google Shape;387;p39"/>
          <p:cNvSpPr/>
          <p:nvPr/>
        </p:nvSpPr>
        <p:spPr>
          <a:xfrm>
            <a:off x="1444525" y="319615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3408425" y="319615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5372325" y="319615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7336225" y="319615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txBox="1"/>
          <p:nvPr/>
        </p:nvSpPr>
        <p:spPr>
          <a:xfrm flipH="1">
            <a:off x="992275" y="369702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Product expansion</a:t>
            </a:r>
            <a:endParaRPr sz="1200">
              <a:solidFill>
                <a:schemeClr val="dk1"/>
              </a:solidFill>
              <a:latin typeface="Open Sans"/>
              <a:ea typeface="Open Sans"/>
              <a:cs typeface="Open Sans"/>
              <a:sym typeface="Open Sans"/>
            </a:endParaRPr>
          </a:p>
        </p:txBody>
      </p:sp>
      <p:sp>
        <p:nvSpPr>
          <p:cNvPr id="392" name="Google Shape;392;p39"/>
          <p:cNvSpPr txBox="1"/>
          <p:nvPr/>
        </p:nvSpPr>
        <p:spPr>
          <a:xfrm flipH="1">
            <a:off x="2956075" y="369702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Scaling phase</a:t>
            </a:r>
            <a:endParaRPr sz="1200">
              <a:solidFill>
                <a:schemeClr val="dk1"/>
              </a:solidFill>
              <a:latin typeface="Open Sans"/>
              <a:ea typeface="Open Sans"/>
              <a:cs typeface="Open Sans"/>
              <a:sym typeface="Open Sans"/>
            </a:endParaRPr>
          </a:p>
        </p:txBody>
      </p:sp>
      <p:sp>
        <p:nvSpPr>
          <p:cNvPr id="393" name="Google Shape;393;p39"/>
          <p:cNvSpPr txBox="1"/>
          <p:nvPr/>
        </p:nvSpPr>
        <p:spPr>
          <a:xfrm flipH="1">
            <a:off x="4920025" y="369702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Innovation phase</a:t>
            </a:r>
            <a:endParaRPr sz="1200">
              <a:solidFill>
                <a:schemeClr val="dk1"/>
              </a:solidFill>
              <a:latin typeface="Open Sans"/>
              <a:ea typeface="Open Sans"/>
              <a:cs typeface="Open Sans"/>
              <a:sym typeface="Open Sans"/>
            </a:endParaRPr>
          </a:p>
        </p:txBody>
      </p:sp>
      <p:sp>
        <p:nvSpPr>
          <p:cNvPr id="394" name="Google Shape;394;p39"/>
          <p:cNvSpPr txBox="1"/>
          <p:nvPr/>
        </p:nvSpPr>
        <p:spPr>
          <a:xfrm flipH="1">
            <a:off x="6883925" y="369702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Exit strategy planning</a:t>
            </a:r>
            <a:endParaRPr sz="1200">
              <a:solidFill>
                <a:schemeClr val="dk1"/>
              </a:solidFill>
              <a:latin typeface="Open Sans"/>
              <a:ea typeface="Open Sans"/>
              <a:cs typeface="Open Sans"/>
              <a:sym typeface="Open Sans"/>
            </a:endParaRPr>
          </a:p>
        </p:txBody>
      </p:sp>
      <p:cxnSp>
        <p:nvCxnSpPr>
          <p:cNvPr id="395" name="Google Shape;395;p39"/>
          <p:cNvCxnSpPr>
            <a:stCxn id="387" idx="3"/>
            <a:endCxn id="388" idx="1"/>
          </p:cNvCxnSpPr>
          <p:nvPr/>
        </p:nvCxnSpPr>
        <p:spPr>
          <a:xfrm>
            <a:off x="1620925"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396" name="Google Shape;396;p39"/>
          <p:cNvCxnSpPr>
            <a:stCxn id="388" idx="3"/>
            <a:endCxn id="389" idx="1"/>
          </p:cNvCxnSpPr>
          <p:nvPr/>
        </p:nvCxnSpPr>
        <p:spPr>
          <a:xfrm>
            <a:off x="3584825"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397" name="Google Shape;397;p39"/>
          <p:cNvCxnSpPr>
            <a:stCxn id="389" idx="3"/>
            <a:endCxn id="390" idx="1"/>
          </p:cNvCxnSpPr>
          <p:nvPr/>
        </p:nvCxnSpPr>
        <p:spPr>
          <a:xfrm>
            <a:off x="5548725"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398" name="Google Shape;398;p39"/>
          <p:cNvCxnSpPr>
            <a:stCxn id="387" idx="2"/>
            <a:endCxn id="391" idx="0"/>
          </p:cNvCxnSpPr>
          <p:nvPr/>
        </p:nvCxnSpPr>
        <p:spPr>
          <a:xfrm>
            <a:off x="1532725" y="337255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399" name="Google Shape;399;p39"/>
          <p:cNvCxnSpPr>
            <a:stCxn id="388" idx="2"/>
            <a:endCxn id="392" idx="0"/>
          </p:cNvCxnSpPr>
          <p:nvPr/>
        </p:nvCxnSpPr>
        <p:spPr>
          <a:xfrm>
            <a:off x="3496625" y="337255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400" name="Google Shape;400;p39"/>
          <p:cNvCxnSpPr>
            <a:stCxn id="389" idx="2"/>
            <a:endCxn id="393" idx="0"/>
          </p:cNvCxnSpPr>
          <p:nvPr/>
        </p:nvCxnSpPr>
        <p:spPr>
          <a:xfrm>
            <a:off x="5460525" y="337255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401" name="Google Shape;401;p39"/>
          <p:cNvCxnSpPr>
            <a:stCxn id="390" idx="2"/>
            <a:endCxn id="394" idx="0"/>
          </p:cNvCxnSpPr>
          <p:nvPr/>
        </p:nvCxnSpPr>
        <p:spPr>
          <a:xfrm>
            <a:off x="7424425" y="337255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402" name="Google Shape;402;p39"/>
          <p:cNvCxnSpPr>
            <a:stCxn id="375" idx="3"/>
            <a:endCxn id="387" idx="1"/>
          </p:cNvCxnSpPr>
          <p:nvPr/>
        </p:nvCxnSpPr>
        <p:spPr>
          <a:xfrm flipH="1">
            <a:off x="1444525" y="1449900"/>
            <a:ext cx="6068100" cy="1834500"/>
          </a:xfrm>
          <a:prstGeom prst="bentConnector5">
            <a:avLst>
              <a:gd name="adj1" fmla="val -10532"/>
              <a:gd name="adj2" fmla="val 80161"/>
              <a:gd name="adj3" fmla="val 103924"/>
            </a:avLst>
          </a:prstGeom>
          <a:noFill/>
          <a:ln w="9525" cap="flat" cmpd="sng">
            <a:solidFill>
              <a:schemeClr val="dk1"/>
            </a:solidFill>
            <a:prstDash val="solid"/>
            <a:round/>
            <a:headEnd type="none" w="med" len="med"/>
            <a:tailEnd type="none" w="med" len="med"/>
          </a:ln>
        </p:spPr>
      </p:cxnSp>
      <p:pic>
        <p:nvPicPr>
          <p:cNvPr id="403" name="Google Shape;403;p39"/>
          <p:cNvPicPr preferRelativeResize="0"/>
          <p:nvPr/>
        </p:nvPicPr>
        <p:blipFill>
          <a:blip r:embed="rId3">
            <a:alphaModFix/>
          </a:blip>
          <a:stretch>
            <a:fillRect/>
          </a:stretch>
        </p:blipFill>
        <p:spPr>
          <a:xfrm>
            <a:off x="6605098" y="1070500"/>
            <a:ext cx="1811758" cy="121193"/>
          </a:xfrm>
          <a:prstGeom prst="rect">
            <a:avLst/>
          </a:prstGeom>
          <a:noFill/>
          <a:ln>
            <a:noFill/>
          </a:ln>
        </p:spPr>
      </p:pic>
      <p:pic>
        <p:nvPicPr>
          <p:cNvPr id="404" name="Google Shape;404;p39"/>
          <p:cNvPicPr preferRelativeResize="0"/>
          <p:nvPr/>
        </p:nvPicPr>
        <p:blipFill>
          <a:blip r:embed="rId4">
            <a:alphaModFix/>
          </a:blip>
          <a:stretch>
            <a:fillRect/>
          </a:stretch>
        </p:blipFill>
        <p:spPr>
          <a:xfrm rot="10800000">
            <a:off x="720011" y="4405214"/>
            <a:ext cx="1798477" cy="1211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C3E3154-BB06-76D1-7BCF-DD5436564A59}"/>
              </a:ext>
            </a:extLst>
          </p:cNvPr>
          <p:cNvSpPr>
            <a:spLocks noGrp="1"/>
          </p:cNvSpPr>
          <p:nvPr>
            <p:ph type="subTitle" idx="3"/>
          </p:nvPr>
        </p:nvSpPr>
        <p:spPr>
          <a:xfrm>
            <a:off x="720000" y="1518474"/>
            <a:ext cx="7430578" cy="2568104"/>
          </a:xfrm>
        </p:spPr>
        <p:txBody>
          <a:bodyPr/>
          <a:lstStyle/>
          <a:p>
            <a:pPr>
              <a:buFont typeface="Arial" panose="020B0604020202020204" pitchFamily="34" charset="0"/>
              <a:buChar char="•"/>
            </a:pPr>
            <a:r>
              <a:rPr lang="en-US" b="1" dirty="0"/>
              <a:t>Seeking 5 lakh investment for 1% equity</a:t>
            </a:r>
          </a:p>
          <a:p>
            <a:pPr>
              <a:buFont typeface="Arial" panose="020B0604020202020204" pitchFamily="34" charset="0"/>
              <a:buChar char="•"/>
            </a:pPr>
            <a:endParaRPr lang="en-US" dirty="0"/>
          </a:p>
          <a:p>
            <a:pPr>
              <a:buFont typeface="Arial" panose="020B0604020202020204" pitchFamily="34" charset="0"/>
              <a:buChar char="•"/>
            </a:pPr>
            <a:r>
              <a:rPr lang="en-US" dirty="0"/>
              <a:t>Company valuation at 5 crore</a:t>
            </a:r>
          </a:p>
          <a:p>
            <a:pPr>
              <a:buFont typeface="Arial" panose="020B0604020202020204" pitchFamily="34" charset="0"/>
              <a:buChar char="•"/>
            </a:pPr>
            <a:endParaRPr lang="en-US" dirty="0"/>
          </a:p>
          <a:p>
            <a:pPr>
              <a:buFont typeface="Arial" panose="020B0604020202020204" pitchFamily="34" charset="0"/>
              <a:buChar char="•"/>
            </a:pPr>
            <a:r>
              <a:rPr lang="en-US" dirty="0"/>
              <a:t>Key achievements and market traction highlighted</a:t>
            </a:r>
          </a:p>
          <a:p>
            <a:pPr>
              <a:buFont typeface="Arial" panose="020B0604020202020204" pitchFamily="34" charset="0"/>
              <a:buChar char="•"/>
            </a:pPr>
            <a:endParaRPr lang="en-US" dirty="0"/>
          </a:p>
          <a:p>
            <a:pPr>
              <a:buFont typeface="Arial" panose="020B0604020202020204" pitchFamily="34" charset="0"/>
              <a:buChar char="•"/>
            </a:pPr>
            <a:r>
              <a:rPr lang="en-US" dirty="0"/>
              <a:t>Experienced team with industry expertise</a:t>
            </a:r>
          </a:p>
          <a:p>
            <a:pPr>
              <a:buFont typeface="Arial" panose="020B0604020202020204" pitchFamily="34" charset="0"/>
              <a:buChar char="•"/>
            </a:pPr>
            <a:endParaRPr lang="en-US" dirty="0"/>
          </a:p>
          <a:p>
            <a:pPr>
              <a:buFont typeface="Arial" panose="020B0604020202020204" pitchFamily="34" charset="0"/>
              <a:buChar char="•"/>
            </a:pPr>
            <a:r>
              <a:rPr lang="en-US" dirty="0"/>
              <a:t>Transparent use of funds for strategic growth</a:t>
            </a:r>
          </a:p>
        </p:txBody>
      </p:sp>
      <p:sp>
        <p:nvSpPr>
          <p:cNvPr id="4" name="Title 3">
            <a:extLst>
              <a:ext uri="{FF2B5EF4-FFF2-40B4-BE49-F238E27FC236}">
                <a16:creationId xmlns:a16="http://schemas.microsoft.com/office/drawing/2014/main" id="{70F8030D-564E-45AB-C6EC-96BC1486AD65}"/>
              </a:ext>
            </a:extLst>
          </p:cNvPr>
          <p:cNvSpPr>
            <a:spLocks noGrp="1"/>
          </p:cNvSpPr>
          <p:nvPr>
            <p:ph type="title"/>
          </p:nvPr>
        </p:nvSpPr>
        <p:spPr/>
        <p:txBody>
          <a:bodyPr/>
          <a:lstStyle/>
          <a:p>
            <a:r>
              <a:rPr lang="en-US" dirty="0"/>
              <a:t>Company Evaluation</a:t>
            </a:r>
          </a:p>
        </p:txBody>
      </p:sp>
      <p:pic>
        <p:nvPicPr>
          <p:cNvPr id="1026" name="Picture 2" descr="Shark Tank - Watch All Latest Episodes Online - SonyLIV">
            <a:extLst>
              <a:ext uri="{FF2B5EF4-FFF2-40B4-BE49-F238E27FC236}">
                <a16:creationId xmlns:a16="http://schemas.microsoft.com/office/drawing/2014/main" id="{55EF51DA-7B39-D9E6-A254-6465EEB28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022" y="1518474"/>
            <a:ext cx="3264978" cy="256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295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4B67-F7A9-BA8F-477B-0653FD68C7B5}"/>
              </a:ext>
            </a:extLst>
          </p:cNvPr>
          <p:cNvSpPr>
            <a:spLocks noGrp="1"/>
          </p:cNvSpPr>
          <p:nvPr>
            <p:ph type="title"/>
          </p:nvPr>
        </p:nvSpPr>
        <p:spPr>
          <a:xfrm>
            <a:off x="2241450" y="1041325"/>
            <a:ext cx="4661100" cy="841800"/>
          </a:xfrm>
        </p:spPr>
        <p:txBody>
          <a:bodyPr/>
          <a:lstStyle/>
          <a:p>
            <a:r>
              <a:rPr lang="en" sz="4800" dirty="0"/>
              <a:t>Thanks!</a:t>
            </a:r>
            <a:endParaRPr lang="en-US" sz="4800" dirty="0"/>
          </a:p>
        </p:txBody>
      </p:sp>
      <p:sp>
        <p:nvSpPr>
          <p:cNvPr id="4" name="Google Shape;512;p45">
            <a:extLst>
              <a:ext uri="{FF2B5EF4-FFF2-40B4-BE49-F238E27FC236}">
                <a16:creationId xmlns:a16="http://schemas.microsoft.com/office/drawing/2014/main" id="{A23CF836-8AE2-9469-1742-C15C0AC3010E}"/>
              </a:ext>
            </a:extLst>
          </p:cNvPr>
          <p:cNvSpPr txBox="1">
            <a:spLocks/>
          </p:cNvSpPr>
          <p:nvPr/>
        </p:nvSpPr>
        <p:spPr>
          <a:xfrm>
            <a:off x="2425050" y="2081988"/>
            <a:ext cx="4293900" cy="1065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US" sz="2000" dirty="0"/>
              <a:t>Do you have any questions?</a:t>
            </a:r>
          </a:p>
          <a:p>
            <a:pPr marL="0" indent="0">
              <a:spcBef>
                <a:spcPts val="1000"/>
              </a:spcBef>
            </a:pPr>
            <a:r>
              <a:rPr lang="en-US" sz="1200" dirty="0"/>
              <a:t>ubzeb420@gmail.com</a:t>
            </a:r>
          </a:p>
          <a:p>
            <a:pPr marL="0" indent="0"/>
            <a:r>
              <a:rPr lang="en-US" sz="1200" dirty="0"/>
              <a:t>+92 301 9191 9191</a:t>
            </a:r>
          </a:p>
          <a:p>
            <a:pPr marL="0" indent="0"/>
            <a:r>
              <a:rPr lang="en-US" sz="1200" dirty="0"/>
              <a:t>Ubzeb.com</a:t>
            </a:r>
          </a:p>
        </p:txBody>
      </p:sp>
      <p:grpSp>
        <p:nvGrpSpPr>
          <p:cNvPr id="34" name="Group 33">
            <a:extLst>
              <a:ext uri="{FF2B5EF4-FFF2-40B4-BE49-F238E27FC236}">
                <a16:creationId xmlns:a16="http://schemas.microsoft.com/office/drawing/2014/main" id="{824C2737-EB30-86A3-7123-5CA97CD24AA6}"/>
              </a:ext>
            </a:extLst>
          </p:cNvPr>
          <p:cNvGrpSpPr/>
          <p:nvPr/>
        </p:nvGrpSpPr>
        <p:grpSpPr>
          <a:xfrm>
            <a:off x="2886787" y="3342288"/>
            <a:ext cx="3370425" cy="647400"/>
            <a:chOff x="2886726" y="2884625"/>
            <a:chExt cx="3370425" cy="647400"/>
          </a:xfrm>
        </p:grpSpPr>
        <p:sp>
          <p:nvSpPr>
            <p:cNvPr id="16" name="Google Shape;514;p45">
              <a:extLst>
                <a:ext uri="{FF2B5EF4-FFF2-40B4-BE49-F238E27FC236}">
                  <a16:creationId xmlns:a16="http://schemas.microsoft.com/office/drawing/2014/main" id="{90AB3C6D-3F4E-0024-97D7-1034033B89E4}"/>
                </a:ext>
              </a:extLst>
            </p:cNvPr>
            <p:cNvSpPr txBox="1"/>
            <p:nvPr/>
          </p:nvSpPr>
          <p:spPr>
            <a:xfrm>
              <a:off x="2886726"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dk1"/>
                </a:solidFill>
                <a:latin typeface="IBM Plex Sans Thai"/>
                <a:ea typeface="IBM Plex Sans Thai"/>
                <a:cs typeface="IBM Plex Sans Thai"/>
                <a:sym typeface="IBM Plex Sans Thai"/>
              </a:endParaRPr>
            </a:p>
          </p:txBody>
        </p:sp>
        <p:sp>
          <p:nvSpPr>
            <p:cNvPr id="17" name="Google Shape;515;p45">
              <a:extLst>
                <a:ext uri="{FF2B5EF4-FFF2-40B4-BE49-F238E27FC236}">
                  <a16:creationId xmlns:a16="http://schemas.microsoft.com/office/drawing/2014/main" id="{AE0C1E85-0FC0-17EB-92F1-EA0FE66DBE86}"/>
                </a:ext>
              </a:extLst>
            </p:cNvPr>
            <p:cNvSpPr txBox="1"/>
            <p:nvPr/>
          </p:nvSpPr>
          <p:spPr>
            <a:xfrm>
              <a:off x="3802101"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dk1"/>
                </a:solidFill>
                <a:latin typeface="IBM Plex Sans Thai"/>
                <a:ea typeface="IBM Plex Sans Thai"/>
                <a:cs typeface="IBM Plex Sans Thai"/>
                <a:sym typeface="IBM Plex Sans Thai"/>
              </a:endParaRPr>
            </a:p>
          </p:txBody>
        </p:sp>
        <p:sp>
          <p:nvSpPr>
            <p:cNvPr id="18" name="Google Shape;516;p45">
              <a:extLst>
                <a:ext uri="{FF2B5EF4-FFF2-40B4-BE49-F238E27FC236}">
                  <a16:creationId xmlns:a16="http://schemas.microsoft.com/office/drawing/2014/main" id="{1CF0771D-4166-D72A-1410-A975E59F59E8}"/>
                </a:ext>
              </a:extLst>
            </p:cNvPr>
            <p:cNvSpPr txBox="1"/>
            <p:nvPr/>
          </p:nvSpPr>
          <p:spPr>
            <a:xfrm>
              <a:off x="4717476"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IBM Plex Sans Thai"/>
                <a:ea typeface="IBM Plex Sans Thai"/>
                <a:cs typeface="IBM Plex Sans Thai"/>
                <a:sym typeface="IBM Plex Sans Thai"/>
              </a:endParaRPr>
            </a:p>
          </p:txBody>
        </p:sp>
        <p:sp>
          <p:nvSpPr>
            <p:cNvPr id="19" name="Google Shape;517;p45">
              <a:extLst>
                <a:ext uri="{FF2B5EF4-FFF2-40B4-BE49-F238E27FC236}">
                  <a16:creationId xmlns:a16="http://schemas.microsoft.com/office/drawing/2014/main" id="{C629B450-D887-D38C-B0A1-E94E8B1F3870}"/>
                </a:ext>
              </a:extLst>
            </p:cNvPr>
            <p:cNvSpPr txBox="1"/>
            <p:nvPr/>
          </p:nvSpPr>
          <p:spPr>
            <a:xfrm>
              <a:off x="5632851"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IBM Plex Sans Thai"/>
                <a:ea typeface="IBM Plex Sans Thai"/>
                <a:cs typeface="IBM Plex Sans Thai"/>
                <a:sym typeface="IBM Plex Sans Thai"/>
              </a:endParaRPr>
            </a:p>
          </p:txBody>
        </p:sp>
        <p:sp>
          <p:nvSpPr>
            <p:cNvPr id="20" name="Google Shape;523;p45">
              <a:extLst>
                <a:ext uri="{FF2B5EF4-FFF2-40B4-BE49-F238E27FC236}">
                  <a16:creationId xmlns:a16="http://schemas.microsoft.com/office/drawing/2014/main" id="{CEC80A6D-7132-A206-B5B1-71EC45BFA202}"/>
                </a:ext>
              </a:extLst>
            </p:cNvPr>
            <p:cNvSpPr/>
            <p:nvPr/>
          </p:nvSpPr>
          <p:spPr>
            <a:xfrm>
              <a:off x="3026408" y="3035299"/>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524;p45">
              <a:extLst>
                <a:ext uri="{FF2B5EF4-FFF2-40B4-BE49-F238E27FC236}">
                  <a16:creationId xmlns:a16="http://schemas.microsoft.com/office/drawing/2014/main" id="{C4FBBA1B-B83B-9276-13DF-A644F6FD5E26}"/>
                </a:ext>
              </a:extLst>
            </p:cNvPr>
            <p:cNvGrpSpPr/>
            <p:nvPr/>
          </p:nvGrpSpPr>
          <p:grpSpPr>
            <a:xfrm>
              <a:off x="3941217" y="3035490"/>
              <a:ext cx="346056" cy="345674"/>
              <a:chOff x="3303268" y="3817349"/>
              <a:chExt cx="346056" cy="345674"/>
            </a:xfrm>
          </p:grpSpPr>
          <p:sp>
            <p:nvSpPr>
              <p:cNvPr id="22" name="Google Shape;525;p45">
                <a:extLst>
                  <a:ext uri="{FF2B5EF4-FFF2-40B4-BE49-F238E27FC236}">
                    <a16:creationId xmlns:a16="http://schemas.microsoft.com/office/drawing/2014/main" id="{3658440E-7B29-3CD8-65E2-5FCD03C5315E}"/>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6;p45">
                <a:extLst>
                  <a:ext uri="{FF2B5EF4-FFF2-40B4-BE49-F238E27FC236}">
                    <a16:creationId xmlns:a16="http://schemas.microsoft.com/office/drawing/2014/main" id="{FEAADB74-27C2-DFF3-F1E7-9C412124BC22}"/>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7;p45">
                <a:extLst>
                  <a:ext uri="{FF2B5EF4-FFF2-40B4-BE49-F238E27FC236}">
                    <a16:creationId xmlns:a16="http://schemas.microsoft.com/office/drawing/2014/main" id="{62D7B5BF-86F7-21D8-4783-4199199A4355}"/>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8;p45">
                <a:extLst>
                  <a:ext uri="{FF2B5EF4-FFF2-40B4-BE49-F238E27FC236}">
                    <a16:creationId xmlns:a16="http://schemas.microsoft.com/office/drawing/2014/main" id="{6E5A9797-39FC-E895-6551-B71853BFD6AA}"/>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29;p45">
              <a:extLst>
                <a:ext uri="{FF2B5EF4-FFF2-40B4-BE49-F238E27FC236}">
                  <a16:creationId xmlns:a16="http://schemas.microsoft.com/office/drawing/2014/main" id="{54DCC615-451C-638F-47F8-CB1DB1B15D4D}"/>
                </a:ext>
              </a:extLst>
            </p:cNvPr>
            <p:cNvGrpSpPr/>
            <p:nvPr/>
          </p:nvGrpSpPr>
          <p:grpSpPr>
            <a:xfrm>
              <a:off x="4856606" y="3035490"/>
              <a:ext cx="346056" cy="345674"/>
              <a:chOff x="3752358" y="3817349"/>
              <a:chExt cx="346056" cy="345674"/>
            </a:xfrm>
          </p:grpSpPr>
          <p:sp>
            <p:nvSpPr>
              <p:cNvPr id="27" name="Google Shape;530;p45">
                <a:extLst>
                  <a:ext uri="{FF2B5EF4-FFF2-40B4-BE49-F238E27FC236}">
                    <a16:creationId xmlns:a16="http://schemas.microsoft.com/office/drawing/2014/main" id="{685DF5D7-4489-324E-C36F-668752BB5CD3}"/>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1;p45">
                <a:extLst>
                  <a:ext uri="{FF2B5EF4-FFF2-40B4-BE49-F238E27FC236}">
                    <a16:creationId xmlns:a16="http://schemas.microsoft.com/office/drawing/2014/main" id="{B93CE224-DB9B-04B9-13C9-9D81C958D359}"/>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2;p45">
                <a:extLst>
                  <a:ext uri="{FF2B5EF4-FFF2-40B4-BE49-F238E27FC236}">
                    <a16:creationId xmlns:a16="http://schemas.microsoft.com/office/drawing/2014/main" id="{DDE5C5F8-7280-EF9F-EBAB-316FAE3E4261}"/>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3;p45">
                <a:extLst>
                  <a:ext uri="{FF2B5EF4-FFF2-40B4-BE49-F238E27FC236}">
                    <a16:creationId xmlns:a16="http://schemas.microsoft.com/office/drawing/2014/main" id="{A72D9430-5F59-1016-3000-A22FC4F3745C}"/>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34;p45">
              <a:extLst>
                <a:ext uri="{FF2B5EF4-FFF2-40B4-BE49-F238E27FC236}">
                  <a16:creationId xmlns:a16="http://schemas.microsoft.com/office/drawing/2014/main" id="{B5991865-2886-BCA2-EF48-78EB44DA8C42}"/>
                </a:ext>
              </a:extLst>
            </p:cNvPr>
            <p:cNvGrpSpPr/>
            <p:nvPr/>
          </p:nvGrpSpPr>
          <p:grpSpPr>
            <a:xfrm>
              <a:off x="5771971" y="3035490"/>
              <a:ext cx="346024" cy="345674"/>
              <a:chOff x="4201447" y="3817349"/>
              <a:chExt cx="346024" cy="345674"/>
            </a:xfrm>
          </p:grpSpPr>
          <p:sp>
            <p:nvSpPr>
              <p:cNvPr id="32" name="Google Shape;535;p45">
                <a:extLst>
                  <a:ext uri="{FF2B5EF4-FFF2-40B4-BE49-F238E27FC236}">
                    <a16:creationId xmlns:a16="http://schemas.microsoft.com/office/drawing/2014/main" id="{2302CE32-C18B-5B56-2BE5-03DFAF19025E}"/>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36;p45">
                <a:extLst>
                  <a:ext uri="{FF2B5EF4-FFF2-40B4-BE49-F238E27FC236}">
                    <a16:creationId xmlns:a16="http://schemas.microsoft.com/office/drawing/2014/main" id="{066558A2-379D-29AA-14FB-C57A759D9248}"/>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roup 34">
            <a:extLst>
              <a:ext uri="{FF2B5EF4-FFF2-40B4-BE49-F238E27FC236}">
                <a16:creationId xmlns:a16="http://schemas.microsoft.com/office/drawing/2014/main" id="{7D8E20B0-8858-AF51-EF13-68F1CF077060}"/>
              </a:ext>
            </a:extLst>
          </p:cNvPr>
          <p:cNvGrpSpPr/>
          <p:nvPr/>
        </p:nvGrpSpPr>
        <p:grpSpPr>
          <a:xfrm>
            <a:off x="797161" y="987526"/>
            <a:ext cx="7265120" cy="1897099"/>
            <a:chOff x="797161" y="987526"/>
            <a:chExt cx="7265120" cy="1897099"/>
          </a:xfrm>
        </p:grpSpPr>
        <p:pic>
          <p:nvPicPr>
            <p:cNvPr id="36" name="Google Shape;519;p45">
              <a:extLst>
                <a:ext uri="{FF2B5EF4-FFF2-40B4-BE49-F238E27FC236}">
                  <a16:creationId xmlns:a16="http://schemas.microsoft.com/office/drawing/2014/main" id="{50B9321D-42D3-BC8C-D7CF-22D1257C8C96}"/>
                </a:ext>
              </a:extLst>
            </p:cNvPr>
            <p:cNvPicPr preferRelativeResize="0"/>
            <p:nvPr/>
          </p:nvPicPr>
          <p:blipFill>
            <a:blip r:embed="rId2">
              <a:alphaModFix/>
            </a:blip>
            <a:stretch>
              <a:fillRect/>
            </a:stretch>
          </p:blipFill>
          <p:spPr>
            <a:xfrm>
              <a:off x="6257161" y="987526"/>
              <a:ext cx="1798477" cy="121186"/>
            </a:xfrm>
            <a:prstGeom prst="rect">
              <a:avLst/>
            </a:prstGeom>
            <a:noFill/>
            <a:ln>
              <a:noFill/>
            </a:ln>
          </p:spPr>
        </p:pic>
        <p:pic>
          <p:nvPicPr>
            <p:cNvPr id="37" name="Google Shape;520;p45">
              <a:extLst>
                <a:ext uri="{FF2B5EF4-FFF2-40B4-BE49-F238E27FC236}">
                  <a16:creationId xmlns:a16="http://schemas.microsoft.com/office/drawing/2014/main" id="{372C6DBC-85FE-A961-1C7A-5E3FBAEE0D41}"/>
                </a:ext>
              </a:extLst>
            </p:cNvPr>
            <p:cNvPicPr preferRelativeResize="0"/>
            <p:nvPr/>
          </p:nvPicPr>
          <p:blipFill>
            <a:blip r:embed="rId2">
              <a:alphaModFix/>
            </a:blip>
            <a:stretch>
              <a:fillRect/>
            </a:stretch>
          </p:blipFill>
          <p:spPr>
            <a:xfrm rot="10800000">
              <a:off x="797161" y="2763439"/>
              <a:ext cx="1798477" cy="121186"/>
            </a:xfrm>
            <a:prstGeom prst="rect">
              <a:avLst/>
            </a:prstGeom>
            <a:noFill/>
            <a:ln>
              <a:noFill/>
            </a:ln>
          </p:spPr>
        </p:pic>
        <p:pic>
          <p:nvPicPr>
            <p:cNvPr id="38" name="Google Shape;521;p45">
              <a:extLst>
                <a:ext uri="{FF2B5EF4-FFF2-40B4-BE49-F238E27FC236}">
                  <a16:creationId xmlns:a16="http://schemas.microsoft.com/office/drawing/2014/main" id="{33FF7C4E-16D7-47A4-263D-D531D6E55C43}"/>
                </a:ext>
              </a:extLst>
            </p:cNvPr>
            <p:cNvPicPr preferRelativeResize="0"/>
            <p:nvPr/>
          </p:nvPicPr>
          <p:blipFill>
            <a:blip r:embed="rId3">
              <a:alphaModFix/>
            </a:blip>
            <a:stretch>
              <a:fillRect/>
            </a:stretch>
          </p:blipFill>
          <p:spPr>
            <a:xfrm>
              <a:off x="6250523" y="2223850"/>
              <a:ext cx="1811758" cy="121193"/>
            </a:xfrm>
            <a:prstGeom prst="rect">
              <a:avLst/>
            </a:prstGeom>
            <a:noFill/>
            <a:ln>
              <a:noFill/>
            </a:ln>
          </p:spPr>
        </p:pic>
      </p:grpSp>
    </p:spTree>
    <p:extLst>
      <p:ext uri="{BB962C8B-B14F-4D97-AF65-F5344CB8AC3E}">
        <p14:creationId xmlns:p14="http://schemas.microsoft.com/office/powerpoint/2010/main" val="230609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subTitle" idx="1"/>
          </p:nvPr>
        </p:nvSpPr>
        <p:spPr>
          <a:xfrm>
            <a:off x="1529751" y="3790485"/>
            <a:ext cx="26760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Current Gaps in market</a:t>
            </a:r>
            <a:endParaRPr dirty="0"/>
          </a:p>
        </p:txBody>
      </p:sp>
      <p:sp>
        <p:nvSpPr>
          <p:cNvPr id="207" name="Google Shape;207;p28"/>
          <p:cNvSpPr txBox="1">
            <a:spLocks noGrp="1"/>
          </p:cNvSpPr>
          <p:nvPr>
            <p:ph type="subTitle" idx="5"/>
          </p:nvPr>
        </p:nvSpPr>
        <p:spPr>
          <a:xfrm>
            <a:off x="1543724" y="1673237"/>
            <a:ext cx="3028276"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08" name="Google Shape;208;p28"/>
          <p:cNvSpPr txBox="1">
            <a:spLocks noGrp="1"/>
          </p:cNvSpPr>
          <p:nvPr>
            <p:ph type="subTitle" idx="6"/>
          </p:nvPr>
        </p:nvSpPr>
        <p:spPr>
          <a:xfrm>
            <a:off x="1543724" y="2672538"/>
            <a:ext cx="26760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Company description</a:t>
            </a:r>
            <a:endParaRPr/>
          </a:p>
        </p:txBody>
      </p:sp>
      <p:sp>
        <p:nvSpPr>
          <p:cNvPr id="209" name="Google Shape;209;p28"/>
          <p:cNvSpPr txBox="1">
            <a:spLocks noGrp="1"/>
          </p:cNvSpPr>
          <p:nvPr>
            <p:ph type="title"/>
          </p:nvPr>
        </p:nvSpPr>
        <p:spPr>
          <a:xfrm>
            <a:off x="875274" y="3536200"/>
            <a:ext cx="7404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10" name="Google Shape;210;p28"/>
          <p:cNvSpPr txBox="1">
            <a:spLocks noGrp="1"/>
          </p:cNvSpPr>
          <p:nvPr>
            <p:ph type="title" idx="2"/>
          </p:nvPr>
        </p:nvSpPr>
        <p:spPr>
          <a:xfrm>
            <a:off x="878119" y="1613775"/>
            <a:ext cx="7404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11" name="Google Shape;211;p28"/>
          <p:cNvSpPr txBox="1">
            <a:spLocks noGrp="1"/>
          </p:cNvSpPr>
          <p:nvPr>
            <p:ph type="title" idx="3"/>
          </p:nvPr>
        </p:nvSpPr>
        <p:spPr>
          <a:xfrm>
            <a:off x="875274" y="2613087"/>
            <a:ext cx="7404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12" name="Google Shape;212;p28"/>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13" name="Google Shape;213;p28"/>
          <p:cNvSpPr txBox="1">
            <a:spLocks noGrp="1"/>
          </p:cNvSpPr>
          <p:nvPr>
            <p:ph type="title" idx="7"/>
          </p:nvPr>
        </p:nvSpPr>
        <p:spPr>
          <a:xfrm>
            <a:off x="4938250" y="3536196"/>
            <a:ext cx="7377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214" name="Google Shape;214;p28"/>
          <p:cNvSpPr txBox="1">
            <a:spLocks noGrp="1"/>
          </p:cNvSpPr>
          <p:nvPr>
            <p:ph type="title" idx="8"/>
          </p:nvPr>
        </p:nvSpPr>
        <p:spPr>
          <a:xfrm>
            <a:off x="4941084" y="1613775"/>
            <a:ext cx="7377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15" name="Google Shape;215;p28"/>
          <p:cNvSpPr txBox="1">
            <a:spLocks noGrp="1"/>
          </p:cNvSpPr>
          <p:nvPr>
            <p:ph type="title" idx="9"/>
          </p:nvPr>
        </p:nvSpPr>
        <p:spPr>
          <a:xfrm>
            <a:off x="4938250" y="2613085"/>
            <a:ext cx="7377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16" name="Google Shape;216;p28"/>
          <p:cNvSpPr txBox="1">
            <a:spLocks noGrp="1"/>
          </p:cNvSpPr>
          <p:nvPr>
            <p:ph type="subTitle" idx="13"/>
          </p:nvPr>
        </p:nvSpPr>
        <p:spPr>
          <a:xfrm>
            <a:off x="5592650" y="3595638"/>
            <a:ext cx="26649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Company Evaluation</a:t>
            </a:r>
            <a:endParaRPr dirty="0"/>
          </a:p>
        </p:txBody>
      </p:sp>
      <p:sp>
        <p:nvSpPr>
          <p:cNvPr id="217" name="Google Shape;217;p28"/>
          <p:cNvSpPr txBox="1">
            <a:spLocks noGrp="1"/>
          </p:cNvSpPr>
          <p:nvPr>
            <p:ph type="subTitle" idx="14"/>
          </p:nvPr>
        </p:nvSpPr>
        <p:spPr>
          <a:xfrm>
            <a:off x="5603828" y="1868163"/>
            <a:ext cx="26649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 provided by UbZeb</a:t>
            </a:r>
            <a:endParaRPr dirty="0"/>
          </a:p>
        </p:txBody>
      </p:sp>
      <p:sp>
        <p:nvSpPr>
          <p:cNvPr id="218" name="Google Shape;218;p28"/>
          <p:cNvSpPr txBox="1">
            <a:spLocks noGrp="1"/>
          </p:cNvSpPr>
          <p:nvPr>
            <p:ph type="subTitle" idx="15"/>
          </p:nvPr>
        </p:nvSpPr>
        <p:spPr>
          <a:xfrm>
            <a:off x="5603828" y="2672538"/>
            <a:ext cx="2664900" cy="4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Marketing &amp; sales strategy</a:t>
            </a:r>
            <a:endParaRPr/>
          </a:p>
        </p:txBody>
      </p:sp>
      <p:pic>
        <p:nvPicPr>
          <p:cNvPr id="219" name="Google Shape;219;p28"/>
          <p:cNvPicPr preferRelativeResize="0"/>
          <p:nvPr/>
        </p:nvPicPr>
        <p:blipFill>
          <a:blip r:embed="rId3">
            <a:alphaModFix/>
          </a:blip>
          <a:stretch>
            <a:fillRect/>
          </a:stretch>
        </p:blipFill>
        <p:spPr>
          <a:xfrm rot="10800000">
            <a:off x="829823" y="1255150"/>
            <a:ext cx="1811758" cy="121193"/>
          </a:xfrm>
          <a:prstGeom prst="rect">
            <a:avLst/>
          </a:prstGeom>
          <a:noFill/>
          <a:ln>
            <a:noFill/>
          </a:ln>
        </p:spPr>
      </p:pic>
      <p:pic>
        <p:nvPicPr>
          <p:cNvPr id="220" name="Google Shape;220;p28"/>
          <p:cNvPicPr preferRelativeResize="0"/>
          <p:nvPr/>
        </p:nvPicPr>
        <p:blipFill>
          <a:blip r:embed="rId4">
            <a:alphaModFix/>
          </a:blip>
          <a:stretch>
            <a:fillRect/>
          </a:stretch>
        </p:blipFill>
        <p:spPr>
          <a:xfrm>
            <a:off x="6470236" y="4274989"/>
            <a:ext cx="1798477" cy="1211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240" name="Google Shape;240;p30"/>
          <p:cNvSpPr txBox="1">
            <a:spLocks noGrp="1"/>
          </p:cNvSpPr>
          <p:nvPr>
            <p:ph type="body" idx="1"/>
          </p:nvPr>
        </p:nvSpPr>
        <p:spPr>
          <a:xfrm>
            <a:off x="719999" y="1216588"/>
            <a:ext cx="3659603" cy="302996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solidFill>
                  <a:schemeClr val="dk1"/>
                </a:solidFill>
              </a:rPr>
              <a:t>UbZeb</a:t>
            </a:r>
            <a:r>
              <a:rPr lang="en-US" dirty="0">
                <a:solidFill>
                  <a:schemeClr val="dk1"/>
                </a:solidFill>
              </a:rPr>
              <a:t> Creations is the result of a dynamic partnership between Ubaid and Jehanzeb, each holding a 50 percent share in the business. With extensive experience in 3D designing and printing, our journey began in our fifth semester, where we identified the significant market potential for selling 3D designs. Our commitment to pushing the boundaries of innovation in the 3D printing industry took a meaningful turn when a design we created for our computer lab garnered recognition from our teachers and was later implemented in our university. This success has been a driving force behind our passion for exploring the diverse applications of 3D printing technology.</a:t>
            </a:r>
            <a:endParaRPr dirty="0">
              <a:solidFill>
                <a:schemeClr val="dk1"/>
              </a:solidFill>
            </a:endParaRPr>
          </a:p>
        </p:txBody>
      </p:sp>
      <p:sp>
        <p:nvSpPr>
          <p:cNvPr id="242" name="Google Shape;242;p30"/>
          <p:cNvSpPr/>
          <p:nvPr/>
        </p:nvSpPr>
        <p:spPr>
          <a:xfrm>
            <a:off x="7879500" y="782825"/>
            <a:ext cx="234900" cy="2349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43" name="Google Shape;243;p30"/>
          <p:cNvPicPr preferRelativeResize="0"/>
          <p:nvPr/>
        </p:nvPicPr>
        <p:blipFill>
          <a:blip r:embed="rId3">
            <a:alphaModFix/>
          </a:blip>
          <a:stretch>
            <a:fillRect/>
          </a:stretch>
        </p:blipFill>
        <p:spPr>
          <a:xfrm>
            <a:off x="4764398" y="1216588"/>
            <a:ext cx="1811758" cy="121193"/>
          </a:xfrm>
          <a:prstGeom prst="rect">
            <a:avLst/>
          </a:prstGeom>
          <a:noFill/>
          <a:ln>
            <a:noFill/>
          </a:ln>
        </p:spPr>
      </p:pic>
      <p:pic>
        <p:nvPicPr>
          <p:cNvPr id="244" name="Google Shape;244;p30"/>
          <p:cNvPicPr preferRelativeResize="0"/>
          <p:nvPr/>
        </p:nvPicPr>
        <p:blipFill>
          <a:blip r:embed="rId4">
            <a:alphaModFix/>
          </a:blip>
          <a:stretch>
            <a:fillRect/>
          </a:stretch>
        </p:blipFill>
        <p:spPr>
          <a:xfrm rot="10800000">
            <a:off x="719999" y="4431715"/>
            <a:ext cx="3795001" cy="191189"/>
          </a:xfrm>
          <a:prstGeom prst="rect">
            <a:avLst/>
          </a:prstGeom>
          <a:noFill/>
          <a:ln>
            <a:noFill/>
          </a:ln>
        </p:spPr>
      </p:pic>
      <p:pic>
        <p:nvPicPr>
          <p:cNvPr id="8" name="Picture Placeholder 7">
            <a:extLst>
              <a:ext uri="{FF2B5EF4-FFF2-40B4-BE49-F238E27FC236}">
                <a16:creationId xmlns:a16="http://schemas.microsoft.com/office/drawing/2014/main" id="{2AEE0A15-DF42-C918-CA2E-E340EFD635AF}"/>
              </a:ext>
            </a:extLst>
          </p:cNvPr>
          <p:cNvPicPr>
            <a:picLocks noGrp="1" noChangeAspect="1"/>
          </p:cNvPicPr>
          <p:nvPr>
            <p:ph type="pic" idx="2"/>
          </p:nvPr>
        </p:nvPicPr>
        <p:blipFill>
          <a:blip r:embed="rId5"/>
          <a:srcRect l="3307" r="3307"/>
          <a:stretch/>
        </p:blip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Company description</a:t>
            </a:r>
            <a:endParaRPr dirty="0"/>
          </a:p>
        </p:txBody>
      </p:sp>
      <p:sp>
        <p:nvSpPr>
          <p:cNvPr id="250" name="Google Shape;250;p31"/>
          <p:cNvSpPr txBox="1">
            <a:spLocks noGrp="1"/>
          </p:cNvSpPr>
          <p:nvPr>
            <p:ph type="subTitle" idx="1"/>
          </p:nvPr>
        </p:nvSpPr>
        <p:spPr>
          <a:xfrm>
            <a:off x="1460400" y="1272868"/>
            <a:ext cx="2727900" cy="41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Mission and Vision</a:t>
            </a:r>
            <a:endParaRPr dirty="0"/>
          </a:p>
        </p:txBody>
      </p:sp>
      <p:sp>
        <p:nvSpPr>
          <p:cNvPr id="252" name="Google Shape;252;p31"/>
          <p:cNvSpPr txBox="1">
            <a:spLocks noGrp="1"/>
          </p:cNvSpPr>
          <p:nvPr>
            <p:ph type="subTitle" idx="3"/>
          </p:nvPr>
        </p:nvSpPr>
        <p:spPr>
          <a:xfrm>
            <a:off x="720000" y="2173094"/>
            <a:ext cx="3468300" cy="2353749"/>
          </a:xfrm>
          <a:prstGeom prst="rect">
            <a:avLst/>
          </a:prstGeom>
        </p:spPr>
        <p:txBody>
          <a:bodyPr spcFirstLastPara="1" wrap="square" lIns="91425" tIns="91425" rIns="91425" bIns="91425" anchor="t" anchorCtr="0">
            <a:noAutofit/>
          </a:bodyPr>
          <a:lstStyle/>
          <a:p>
            <a:pPr marL="0" lvl="0" indent="0"/>
            <a:r>
              <a:rPr lang="en-US" b="1" dirty="0"/>
              <a:t>Mission</a:t>
            </a:r>
          </a:p>
          <a:p>
            <a:pPr marL="171450" lvl="0" indent="-171450">
              <a:buFont typeface="Arial" panose="020B0604020202020204" pitchFamily="34" charset="0"/>
              <a:buChar char="•"/>
            </a:pPr>
            <a:r>
              <a:rPr lang="en-US" sz="1100" b="1" dirty="0"/>
              <a:t>Express Yourself:</a:t>
            </a:r>
            <a:r>
              <a:rPr lang="en-US" sz="1100" dirty="0"/>
              <a:t> We help people showcase their unique style through personalized and creative 3D printing.</a:t>
            </a:r>
          </a:p>
          <a:p>
            <a:pPr marL="171450" lvl="0" indent="-171450">
              <a:buFont typeface="Arial" panose="020B0604020202020204" pitchFamily="34" charset="0"/>
              <a:buChar char="•"/>
            </a:pPr>
            <a:endParaRPr lang="en-US" sz="1100" dirty="0"/>
          </a:p>
          <a:p>
            <a:pPr marL="171450" lvl="0" indent="-171450">
              <a:buFont typeface="Arial" panose="020B0604020202020204" pitchFamily="34" charset="0"/>
              <a:buChar char="•"/>
            </a:pPr>
            <a:r>
              <a:rPr lang="en-US" sz="1100" b="1" dirty="0"/>
              <a:t>Your One-Stop Shop: </a:t>
            </a:r>
            <a:r>
              <a:rPr lang="en-US" sz="1100" dirty="0"/>
              <a:t>Our goal is to be the first choice for personalized toys, unique decorations, and detailed 3D models.</a:t>
            </a:r>
          </a:p>
          <a:p>
            <a:pPr marL="171450" lvl="0" indent="-171450">
              <a:buFont typeface="Arial" panose="020B0604020202020204" pitchFamily="34" charset="0"/>
              <a:buChar char="•"/>
            </a:pPr>
            <a:endParaRPr lang="en-US" sz="1100" dirty="0"/>
          </a:p>
          <a:p>
            <a:pPr marL="171450" lvl="0" indent="-171450">
              <a:buFont typeface="Arial" panose="020B0604020202020204" pitchFamily="34" charset="0"/>
              <a:buChar char="•"/>
            </a:pPr>
            <a:r>
              <a:rPr lang="en-US" sz="1100" b="1" dirty="0"/>
              <a:t>Bring Ideas to Life:</a:t>
            </a:r>
            <a:r>
              <a:rPr lang="en-US" sz="1100" dirty="0"/>
              <a:t> We make it easy for you to turn your imaginative ideas into real, touchable creations, boosting your satisfaction and creative joy.</a:t>
            </a:r>
            <a:endParaRPr sz="1100" dirty="0"/>
          </a:p>
        </p:txBody>
      </p:sp>
      <p:sp>
        <p:nvSpPr>
          <p:cNvPr id="256" name="Google Shape;256;p31"/>
          <p:cNvSpPr txBox="1"/>
          <p:nvPr/>
        </p:nvSpPr>
        <p:spPr>
          <a:xfrm>
            <a:off x="720000" y="1192220"/>
            <a:ext cx="740400" cy="56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01</a:t>
            </a:r>
            <a:endParaRPr sz="3000" dirty="0">
              <a:solidFill>
                <a:schemeClr val="accent1"/>
              </a:solidFill>
              <a:latin typeface="IBM Plex Sans Thai"/>
              <a:ea typeface="IBM Plex Sans Thai"/>
              <a:cs typeface="IBM Plex Sans Thai"/>
              <a:sym typeface="IBM Plex Sans Thai"/>
            </a:endParaRPr>
          </a:p>
        </p:txBody>
      </p:sp>
      <p:pic>
        <p:nvPicPr>
          <p:cNvPr id="6" name="Google Shape;255;p31">
            <a:extLst>
              <a:ext uri="{FF2B5EF4-FFF2-40B4-BE49-F238E27FC236}">
                <a16:creationId xmlns:a16="http://schemas.microsoft.com/office/drawing/2014/main" id="{8B62D170-E8A1-57B4-E78A-9FA00CC3F7BE}"/>
              </a:ext>
            </a:extLst>
          </p:cNvPr>
          <p:cNvPicPr preferRelativeResize="0"/>
          <p:nvPr/>
        </p:nvPicPr>
        <p:blipFill>
          <a:blip r:embed="rId3">
            <a:alphaModFix/>
          </a:blip>
          <a:stretch>
            <a:fillRect/>
          </a:stretch>
        </p:blipFill>
        <p:spPr>
          <a:xfrm rot="10800000">
            <a:off x="720000" y="1684644"/>
            <a:ext cx="7475734" cy="228704"/>
          </a:xfrm>
          <a:prstGeom prst="rect">
            <a:avLst/>
          </a:prstGeom>
          <a:noFill/>
          <a:ln>
            <a:noFill/>
          </a:ln>
        </p:spPr>
      </p:pic>
      <p:sp>
        <p:nvSpPr>
          <p:cNvPr id="7" name="Google Shape;252;p31">
            <a:extLst>
              <a:ext uri="{FF2B5EF4-FFF2-40B4-BE49-F238E27FC236}">
                <a16:creationId xmlns:a16="http://schemas.microsoft.com/office/drawing/2014/main" id="{013978A6-D1F9-7B1D-46DF-A905EBF0940C}"/>
              </a:ext>
            </a:extLst>
          </p:cNvPr>
          <p:cNvSpPr txBox="1">
            <a:spLocks/>
          </p:cNvSpPr>
          <p:nvPr/>
        </p:nvSpPr>
        <p:spPr>
          <a:xfrm>
            <a:off x="4457866" y="2173094"/>
            <a:ext cx="3966133" cy="23537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US" b="1" dirty="0"/>
              <a:t>Vision</a:t>
            </a:r>
          </a:p>
          <a:p>
            <a:pPr marL="171450" indent="-171450">
              <a:buFont typeface="Arial" panose="020B0604020202020204" pitchFamily="34" charset="0"/>
              <a:buChar char="•"/>
            </a:pPr>
            <a:r>
              <a:rPr lang="en-US" sz="1100" b="1" dirty="0"/>
              <a:t>Global Recognition: </a:t>
            </a:r>
            <a:r>
              <a:rPr lang="en-US" sz="1100" dirty="0"/>
              <a:t>Become a globally recognized symbol of innovation, quality, and creativity in the 3D printing industry.</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b="1" dirty="0"/>
              <a:t>Trusted Brand: </a:t>
            </a:r>
            <a:r>
              <a:rPr lang="en-US" sz="1100" dirty="0"/>
              <a:t>Build trust with customers by offering top-tier products and a reliable 3D printing experience.</a:t>
            </a:r>
          </a:p>
          <a:p>
            <a:pPr marL="0" indent="0"/>
            <a:endParaRPr lang="en-US" sz="1100" dirty="0"/>
          </a:p>
          <a:p>
            <a:pPr marL="171450" indent="-171450">
              <a:buFont typeface="Arial" panose="020B0604020202020204" pitchFamily="34" charset="0"/>
              <a:buChar char="•"/>
            </a:pPr>
            <a:r>
              <a:rPr lang="en-US" sz="1100" b="1" dirty="0"/>
              <a:t>Setting Standards: </a:t>
            </a:r>
            <a:r>
              <a:rPr lang="en-US" sz="1100" dirty="0"/>
              <a:t>Be pioneers in setting and elevating industry standards, influencing the future of 3D printing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57;p31">
            <a:extLst>
              <a:ext uri="{FF2B5EF4-FFF2-40B4-BE49-F238E27FC236}">
                <a16:creationId xmlns:a16="http://schemas.microsoft.com/office/drawing/2014/main" id="{36DC013B-1E84-9510-5160-B21D03852D56}"/>
              </a:ext>
            </a:extLst>
          </p:cNvPr>
          <p:cNvSpPr txBox="1"/>
          <p:nvPr/>
        </p:nvSpPr>
        <p:spPr>
          <a:xfrm>
            <a:off x="1665755" y="712361"/>
            <a:ext cx="740400" cy="56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02</a:t>
            </a:r>
            <a:endParaRPr sz="3000" dirty="0">
              <a:solidFill>
                <a:schemeClr val="accent1"/>
              </a:solidFill>
              <a:latin typeface="IBM Plex Sans Thai"/>
              <a:ea typeface="IBM Plex Sans Thai"/>
              <a:cs typeface="IBM Plex Sans Thai"/>
              <a:sym typeface="IBM Plex Sans Thai"/>
            </a:endParaRPr>
          </a:p>
        </p:txBody>
      </p:sp>
      <p:sp>
        <p:nvSpPr>
          <p:cNvPr id="8" name="Google Shape;251;p31">
            <a:extLst>
              <a:ext uri="{FF2B5EF4-FFF2-40B4-BE49-F238E27FC236}">
                <a16:creationId xmlns:a16="http://schemas.microsoft.com/office/drawing/2014/main" id="{59370F8B-0DD9-D792-C54A-5AA60C023CCD}"/>
              </a:ext>
            </a:extLst>
          </p:cNvPr>
          <p:cNvSpPr txBox="1">
            <a:spLocks/>
          </p:cNvSpPr>
          <p:nvPr/>
        </p:nvSpPr>
        <p:spPr>
          <a:xfrm>
            <a:off x="2406155" y="739361"/>
            <a:ext cx="2651267" cy="41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IBM Plex Sans Thai"/>
                <a:ea typeface="IBM Plex Sans Thai"/>
                <a:cs typeface="IBM Plex Sans Thai"/>
                <a:sym typeface="IBM Plex Sans Thai"/>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Product offering</a:t>
            </a:r>
          </a:p>
        </p:txBody>
      </p:sp>
      <p:pic>
        <p:nvPicPr>
          <p:cNvPr id="9" name="Google Shape;255;p31">
            <a:extLst>
              <a:ext uri="{FF2B5EF4-FFF2-40B4-BE49-F238E27FC236}">
                <a16:creationId xmlns:a16="http://schemas.microsoft.com/office/drawing/2014/main" id="{63FC3F98-0E7F-EC7F-1223-C49A1EDF410C}"/>
              </a:ext>
            </a:extLst>
          </p:cNvPr>
          <p:cNvPicPr preferRelativeResize="0"/>
          <p:nvPr/>
        </p:nvPicPr>
        <p:blipFill>
          <a:blip r:embed="rId2">
            <a:alphaModFix/>
          </a:blip>
          <a:stretch>
            <a:fillRect/>
          </a:stretch>
        </p:blipFill>
        <p:spPr>
          <a:xfrm rot="10800000">
            <a:off x="719999" y="1329162"/>
            <a:ext cx="7475734" cy="228704"/>
          </a:xfrm>
          <a:prstGeom prst="rect">
            <a:avLst/>
          </a:prstGeom>
          <a:noFill/>
          <a:ln>
            <a:noFill/>
          </a:ln>
        </p:spPr>
      </p:pic>
      <p:sp>
        <p:nvSpPr>
          <p:cNvPr id="11" name="Google Shape;253;p31">
            <a:extLst>
              <a:ext uri="{FF2B5EF4-FFF2-40B4-BE49-F238E27FC236}">
                <a16:creationId xmlns:a16="http://schemas.microsoft.com/office/drawing/2014/main" id="{0B38DB8C-F644-BC1F-FB49-FFD2121BAA81}"/>
              </a:ext>
            </a:extLst>
          </p:cNvPr>
          <p:cNvSpPr txBox="1">
            <a:spLocks/>
          </p:cNvSpPr>
          <p:nvPr/>
        </p:nvSpPr>
        <p:spPr>
          <a:xfrm>
            <a:off x="719999" y="1758923"/>
            <a:ext cx="7703999" cy="26722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US" b="1" dirty="0"/>
              <a:t>Toys</a:t>
            </a:r>
          </a:p>
          <a:p>
            <a:pPr marL="171450" indent="-171450">
              <a:buFont typeface="Arial" panose="020B0604020202020204" pitchFamily="34" charset="0"/>
              <a:buChar char="•"/>
            </a:pPr>
            <a:r>
              <a:rPr lang="en-US" dirty="0"/>
              <a:t>Fun and creative 3D-printed designs </a:t>
            </a:r>
          </a:p>
          <a:p>
            <a:pPr marL="171450" indent="-171450">
              <a:buFont typeface="Arial" panose="020B0604020202020204" pitchFamily="34" charset="0"/>
              <a:buChar char="•"/>
            </a:pPr>
            <a:r>
              <a:rPr lang="en-US" dirty="0"/>
              <a:t>Engaging for all ages, meant to bring joy</a:t>
            </a:r>
          </a:p>
          <a:p>
            <a:pPr marL="171450" indent="-171450">
              <a:buFont typeface="Arial" panose="020B0604020202020204" pitchFamily="34" charset="0"/>
              <a:buChar char="•"/>
            </a:pPr>
            <a:r>
              <a:rPr lang="en-US" dirty="0"/>
              <a:t>Unique blend of artistry and technical precision</a:t>
            </a:r>
          </a:p>
          <a:p>
            <a:pPr marL="0" indent="0"/>
            <a:endParaRPr lang="en-US" dirty="0"/>
          </a:p>
          <a:p>
            <a:pPr marL="0" indent="0"/>
            <a:r>
              <a:rPr lang="en-US" b="1" dirty="0"/>
              <a:t>Decorative Pieces</a:t>
            </a:r>
          </a:p>
          <a:p>
            <a:pPr marL="171450" indent="-171450">
              <a:buFont typeface="Arial" panose="020B0604020202020204" pitchFamily="34" charset="0"/>
              <a:buChar char="•"/>
            </a:pPr>
            <a:r>
              <a:rPr lang="en-US" dirty="0"/>
              <a:t>Unique and aesthetically pleasing </a:t>
            </a:r>
          </a:p>
          <a:p>
            <a:pPr marL="171450" indent="-171450">
              <a:buFont typeface="Arial" panose="020B0604020202020204" pitchFamily="34" charset="0"/>
              <a:buChar char="•"/>
            </a:pPr>
            <a:r>
              <a:rPr lang="en-US" dirty="0"/>
              <a:t>Each piece tells a visual story </a:t>
            </a:r>
          </a:p>
          <a:p>
            <a:pPr marL="171450" indent="-171450">
              <a:buFont typeface="Arial" panose="020B0604020202020204" pitchFamily="34" charset="0"/>
              <a:buChar char="•"/>
            </a:pPr>
            <a:r>
              <a:rPr lang="en-US" dirty="0"/>
              <a:t>Fusion of artistic craftsmanship and detailed 3D printing</a:t>
            </a:r>
          </a:p>
          <a:p>
            <a:pPr marL="0" indent="0"/>
            <a:endParaRPr lang="en-US" dirty="0"/>
          </a:p>
          <a:p>
            <a:pPr marL="0" indent="0"/>
            <a:r>
              <a:rPr lang="en-US" b="1" dirty="0"/>
              <a:t>Detailed 3D Models of Houses and Buildings</a:t>
            </a:r>
          </a:p>
          <a:p>
            <a:pPr marL="171450" indent="-171450">
              <a:buFont typeface="Arial" panose="020B0604020202020204" pitchFamily="34" charset="0"/>
              <a:buChar char="•"/>
            </a:pPr>
            <a:r>
              <a:rPr lang="en-US" dirty="0"/>
              <a:t>Complex and realistic for architectural visualization </a:t>
            </a:r>
          </a:p>
          <a:p>
            <a:pPr marL="171450" indent="-171450">
              <a:buFont typeface="Arial" panose="020B0604020202020204" pitchFamily="34" charset="0"/>
              <a:buChar char="•"/>
            </a:pPr>
            <a:r>
              <a:rPr lang="en-US" dirty="0"/>
              <a:t>Showcasing 3D printing's potential in capturing fine details </a:t>
            </a:r>
          </a:p>
          <a:p>
            <a:pPr marL="171450" indent="-171450">
              <a:buFont typeface="Arial" panose="020B0604020202020204" pitchFamily="34" charset="0"/>
              <a:buChar char="•"/>
            </a:pPr>
            <a:r>
              <a:rPr lang="en-US" dirty="0"/>
              <a:t>Customizable options to meet specific preferences and requirements</a:t>
            </a:r>
          </a:p>
        </p:txBody>
      </p:sp>
      <p:pic>
        <p:nvPicPr>
          <p:cNvPr id="12" name="Google Shape;561;p46">
            <a:extLst>
              <a:ext uri="{FF2B5EF4-FFF2-40B4-BE49-F238E27FC236}">
                <a16:creationId xmlns:a16="http://schemas.microsoft.com/office/drawing/2014/main" id="{D1B5265A-6537-D81F-FBA7-139F9B3FF64D}"/>
              </a:ext>
            </a:extLst>
          </p:cNvPr>
          <p:cNvPicPr preferRelativeResize="0"/>
          <p:nvPr/>
        </p:nvPicPr>
        <p:blipFill>
          <a:blip r:embed="rId3">
            <a:alphaModFix/>
          </a:blip>
          <a:stretch>
            <a:fillRect/>
          </a:stretch>
        </p:blipFill>
        <p:spPr>
          <a:xfrm>
            <a:off x="719999" y="610361"/>
            <a:ext cx="712800" cy="671100"/>
          </a:xfrm>
          <a:prstGeom prst="rightArrow">
            <a:avLst>
              <a:gd name="adj1" fmla="val 50000"/>
              <a:gd name="adj2" fmla="val 50000"/>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20466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Role and Experties</a:t>
            </a:r>
            <a:endParaRPr dirty="0"/>
          </a:p>
        </p:txBody>
      </p:sp>
      <p:sp>
        <p:nvSpPr>
          <p:cNvPr id="250" name="Google Shape;250;p31"/>
          <p:cNvSpPr txBox="1">
            <a:spLocks noGrp="1"/>
          </p:cNvSpPr>
          <p:nvPr>
            <p:ph type="subTitle" idx="1"/>
          </p:nvPr>
        </p:nvSpPr>
        <p:spPr>
          <a:xfrm>
            <a:off x="1140263" y="1899087"/>
            <a:ext cx="2727900" cy="41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UBAID-BIN-WARIS</a:t>
            </a:r>
            <a:endParaRPr dirty="0"/>
          </a:p>
        </p:txBody>
      </p:sp>
      <p:sp>
        <p:nvSpPr>
          <p:cNvPr id="251" name="Google Shape;251;p31"/>
          <p:cNvSpPr txBox="1">
            <a:spLocks noGrp="1"/>
          </p:cNvSpPr>
          <p:nvPr>
            <p:ph type="subTitle" idx="2"/>
          </p:nvPr>
        </p:nvSpPr>
        <p:spPr>
          <a:xfrm>
            <a:off x="5244295" y="1921500"/>
            <a:ext cx="2727900" cy="41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Jehanzeb Khalid</a:t>
            </a:r>
            <a:endParaRPr dirty="0"/>
          </a:p>
        </p:txBody>
      </p:sp>
      <p:sp>
        <p:nvSpPr>
          <p:cNvPr id="252" name="Google Shape;252;p31"/>
          <p:cNvSpPr txBox="1">
            <a:spLocks noGrp="1"/>
          </p:cNvSpPr>
          <p:nvPr>
            <p:ph type="subTitle" idx="3"/>
          </p:nvPr>
        </p:nvSpPr>
        <p:spPr>
          <a:xfrm>
            <a:off x="1140263" y="2251871"/>
            <a:ext cx="3533337" cy="224962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Co-Founder and Technical Expert.</a:t>
            </a:r>
          </a:p>
          <a:p>
            <a:pPr marL="0" lvl="0" indent="0" algn="l" rtl="0">
              <a:spcBef>
                <a:spcPts val="0"/>
              </a:spcBef>
              <a:spcAft>
                <a:spcPts val="0"/>
              </a:spcAft>
            </a:pPr>
            <a:endParaRPr lang="en-US" dirty="0"/>
          </a:p>
          <a:p>
            <a:pPr marL="171450" lvl="0" indent="-171450" algn="l" rtl="0">
              <a:spcBef>
                <a:spcPts val="0"/>
              </a:spcBef>
              <a:spcAft>
                <a:spcPts val="0"/>
              </a:spcAft>
              <a:buFont typeface="Arial" panose="020B0604020202020204" pitchFamily="34" charset="0"/>
              <a:buChar char="•"/>
            </a:pPr>
            <a:r>
              <a:rPr lang="en-US" dirty="0"/>
              <a:t>Brings technical expertise to the team, ensuring the viability and efficiency of 3D printing processes.</a:t>
            </a:r>
          </a:p>
          <a:p>
            <a:pPr marL="0" lvl="0" indent="0" algn="l" rtl="0">
              <a:spcBef>
                <a:spcPts val="0"/>
              </a:spcBef>
              <a:spcAft>
                <a:spcPts val="0"/>
              </a:spcAft>
            </a:pPr>
            <a:endParaRPr lang="en-US" dirty="0"/>
          </a:p>
          <a:p>
            <a:pPr marL="171450" lvl="0" indent="-171450" algn="l" rtl="0">
              <a:spcBef>
                <a:spcPts val="0"/>
              </a:spcBef>
              <a:spcAft>
                <a:spcPts val="0"/>
              </a:spcAft>
              <a:buFont typeface="Arial" panose="020B0604020202020204" pitchFamily="34" charset="0"/>
              <a:buChar char="•"/>
            </a:pPr>
            <a:r>
              <a:rPr lang="en-US" dirty="0"/>
              <a:t>Manages the technical aspects of product development, including material selection and printer calibration.</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Handles operational aspects of the business, ensuring smooth production workflows.</a:t>
            </a:r>
            <a:endParaRPr dirty="0"/>
          </a:p>
        </p:txBody>
      </p:sp>
      <p:sp>
        <p:nvSpPr>
          <p:cNvPr id="253" name="Google Shape;253;p31"/>
          <p:cNvSpPr txBox="1">
            <a:spLocks noGrp="1"/>
          </p:cNvSpPr>
          <p:nvPr>
            <p:ph type="subTitle" idx="4"/>
          </p:nvPr>
        </p:nvSpPr>
        <p:spPr>
          <a:xfrm>
            <a:off x="5244295" y="2367528"/>
            <a:ext cx="3179705" cy="2249627"/>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Co-Founder and 3D Designer</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Specializes in creative 3D design, focusing on intricate and appealing models.</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Oversees the artistic aspects of product development.</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Involved in customer interactions and understanding market trends.</a:t>
            </a:r>
            <a:endParaRPr dirty="0"/>
          </a:p>
        </p:txBody>
      </p:sp>
      <p:pic>
        <p:nvPicPr>
          <p:cNvPr id="254" name="Google Shape;254;p31"/>
          <p:cNvPicPr preferRelativeResize="0"/>
          <p:nvPr/>
        </p:nvPicPr>
        <p:blipFill>
          <a:blip r:embed="rId3">
            <a:alphaModFix/>
          </a:blip>
          <a:stretch>
            <a:fillRect/>
          </a:stretch>
        </p:blipFill>
        <p:spPr>
          <a:xfrm rot="10800000">
            <a:off x="1140263" y="1622174"/>
            <a:ext cx="1811758" cy="121193"/>
          </a:xfrm>
          <a:prstGeom prst="rect">
            <a:avLst/>
          </a:prstGeom>
          <a:noFill/>
          <a:ln>
            <a:noFill/>
          </a:ln>
        </p:spPr>
      </p:pic>
      <p:pic>
        <p:nvPicPr>
          <p:cNvPr id="255" name="Google Shape;255;p31"/>
          <p:cNvPicPr preferRelativeResize="0"/>
          <p:nvPr/>
        </p:nvPicPr>
        <p:blipFill>
          <a:blip r:embed="rId3">
            <a:alphaModFix/>
          </a:blip>
          <a:stretch>
            <a:fillRect/>
          </a:stretch>
        </p:blipFill>
        <p:spPr>
          <a:xfrm rot="10800000">
            <a:off x="5239213" y="1623517"/>
            <a:ext cx="1811758" cy="121193"/>
          </a:xfrm>
          <a:prstGeom prst="rect">
            <a:avLst/>
          </a:prstGeom>
          <a:noFill/>
          <a:ln>
            <a:noFill/>
          </a:ln>
        </p:spPr>
      </p:pic>
      <p:sp>
        <p:nvSpPr>
          <p:cNvPr id="256" name="Google Shape;256;p31"/>
          <p:cNvSpPr txBox="1"/>
          <p:nvPr/>
        </p:nvSpPr>
        <p:spPr>
          <a:xfrm>
            <a:off x="1140263" y="1113671"/>
            <a:ext cx="740400" cy="56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01</a:t>
            </a:r>
            <a:endParaRPr sz="3000" dirty="0">
              <a:solidFill>
                <a:schemeClr val="accent1"/>
              </a:solidFill>
              <a:latin typeface="IBM Plex Sans Thai"/>
              <a:ea typeface="IBM Plex Sans Thai"/>
              <a:cs typeface="IBM Plex Sans Thai"/>
              <a:sym typeface="IBM Plex Sans Thai"/>
            </a:endParaRPr>
          </a:p>
        </p:txBody>
      </p:sp>
      <p:sp>
        <p:nvSpPr>
          <p:cNvPr id="257" name="Google Shape;257;p31"/>
          <p:cNvSpPr txBox="1"/>
          <p:nvPr/>
        </p:nvSpPr>
        <p:spPr>
          <a:xfrm>
            <a:off x="5239213" y="1113671"/>
            <a:ext cx="740400" cy="56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02</a:t>
            </a:r>
            <a:endParaRPr sz="3000" dirty="0">
              <a:solidFill>
                <a:schemeClr val="accent1"/>
              </a:solidFill>
              <a:latin typeface="IBM Plex Sans Thai"/>
              <a:ea typeface="IBM Plex Sans Thai"/>
              <a:cs typeface="IBM Plex Sans Thai"/>
              <a:sym typeface="IBM Plex Sans Tha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subTitle" idx="1"/>
          </p:nvPr>
        </p:nvSpPr>
        <p:spPr>
          <a:xfrm>
            <a:off x="3486900" y="1624175"/>
            <a:ext cx="2170200" cy="76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Limited Choices in Shops</a:t>
            </a:r>
            <a:endParaRPr dirty="0"/>
          </a:p>
        </p:txBody>
      </p:sp>
      <p:sp>
        <p:nvSpPr>
          <p:cNvPr id="263" name="Google Shape;263;p32"/>
          <p:cNvSpPr txBox="1">
            <a:spLocks noGrp="1"/>
          </p:cNvSpPr>
          <p:nvPr>
            <p:ph type="subTitle" idx="5"/>
          </p:nvPr>
        </p:nvSpPr>
        <p:spPr>
          <a:xfrm>
            <a:off x="6253794" y="1624175"/>
            <a:ext cx="2170200" cy="76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Can't Imagine the Future House</a:t>
            </a:r>
            <a:endParaRPr dirty="0"/>
          </a:p>
        </p:txBody>
      </p:sp>
      <p:sp>
        <p:nvSpPr>
          <p:cNvPr id="264" name="Google Shape;264;p32"/>
          <p:cNvSpPr txBox="1">
            <a:spLocks noGrp="1"/>
          </p:cNvSpPr>
          <p:nvPr>
            <p:ph type="subTitle" idx="6"/>
          </p:nvPr>
        </p:nvSpPr>
        <p:spPr>
          <a:xfrm>
            <a:off x="719988" y="1624175"/>
            <a:ext cx="2170200" cy="76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No Match in Stores</a:t>
            </a:r>
            <a:endParaRPr dirty="0"/>
          </a:p>
        </p:txBody>
      </p:sp>
      <p:sp>
        <p:nvSpPr>
          <p:cNvPr id="265" name="Google Shape;26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
            </a:r>
            <a:r>
              <a:rPr lang="en" dirty="0"/>
              <a:t>urrent gaps in market</a:t>
            </a:r>
            <a:endParaRPr dirty="0"/>
          </a:p>
        </p:txBody>
      </p:sp>
      <p:sp>
        <p:nvSpPr>
          <p:cNvPr id="266" name="Google Shape;266;p32"/>
          <p:cNvSpPr txBox="1">
            <a:spLocks noGrp="1"/>
          </p:cNvSpPr>
          <p:nvPr>
            <p:ph type="subTitle" idx="2"/>
          </p:nvPr>
        </p:nvSpPr>
        <p:spPr>
          <a:xfrm>
            <a:off x="3486909" y="2435950"/>
            <a:ext cx="2170200" cy="17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Traditional stores often don't have the variety people want. You might have a specific idea in mind, but the options in physical stores are limited, making it hard to find exactly what you're looking for.</a:t>
            </a:r>
            <a:endParaRPr dirty="0"/>
          </a:p>
        </p:txBody>
      </p:sp>
      <p:sp>
        <p:nvSpPr>
          <p:cNvPr id="267" name="Google Shape;267;p32"/>
          <p:cNvSpPr txBox="1">
            <a:spLocks noGrp="1"/>
          </p:cNvSpPr>
          <p:nvPr>
            <p:ph type="subTitle" idx="3"/>
          </p:nvPr>
        </p:nvSpPr>
        <p:spPr>
          <a:xfrm>
            <a:off x="6253800" y="2435950"/>
            <a:ext cx="2170200" cy="17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When planning a new house, it's tough to imagine how it will really look. The usual ways of showing designs lack the details you need to make important decisions.</a:t>
            </a:r>
            <a:endParaRPr dirty="0"/>
          </a:p>
        </p:txBody>
      </p:sp>
      <p:sp>
        <p:nvSpPr>
          <p:cNvPr id="268" name="Google Shape;268;p32"/>
          <p:cNvSpPr txBox="1">
            <a:spLocks noGrp="1"/>
          </p:cNvSpPr>
          <p:nvPr>
            <p:ph type="subTitle" idx="4"/>
          </p:nvPr>
        </p:nvSpPr>
        <p:spPr>
          <a:xfrm>
            <a:off x="720000" y="2435950"/>
            <a:ext cx="2170200" cy="17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Ever liked something online, like a cool toy or decoration, but couldn't find the same thing in stores? That's a bummer and leaves people unhappy with their shopping experience.</a:t>
            </a:r>
            <a:endParaRPr dirty="0"/>
          </a:p>
        </p:txBody>
      </p:sp>
      <p:pic>
        <p:nvPicPr>
          <p:cNvPr id="269" name="Google Shape;269;p32"/>
          <p:cNvPicPr preferRelativeResize="0"/>
          <p:nvPr/>
        </p:nvPicPr>
        <p:blipFill>
          <a:blip r:embed="rId3">
            <a:alphaModFix/>
          </a:blip>
          <a:stretch>
            <a:fillRect/>
          </a:stretch>
        </p:blipFill>
        <p:spPr>
          <a:xfrm rot="10800000">
            <a:off x="6630411" y="1017714"/>
            <a:ext cx="1798477" cy="1211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subTitle" idx="1"/>
          </p:nvPr>
        </p:nvSpPr>
        <p:spPr>
          <a:xfrm>
            <a:off x="3486900" y="1624175"/>
            <a:ext cx="2170200" cy="76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More Choices, Thanks to 3D Technology</a:t>
            </a:r>
            <a:endParaRPr dirty="0"/>
          </a:p>
        </p:txBody>
      </p:sp>
      <p:sp>
        <p:nvSpPr>
          <p:cNvPr id="263" name="Google Shape;263;p32"/>
          <p:cNvSpPr txBox="1">
            <a:spLocks noGrp="1"/>
          </p:cNvSpPr>
          <p:nvPr>
            <p:ph type="subTitle" idx="5"/>
          </p:nvPr>
        </p:nvSpPr>
        <p:spPr>
          <a:xfrm>
            <a:off x="6253794" y="1624175"/>
            <a:ext cx="2170200" cy="76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See Your Future Home Clearly</a:t>
            </a:r>
            <a:endParaRPr dirty="0"/>
          </a:p>
        </p:txBody>
      </p:sp>
      <p:sp>
        <p:nvSpPr>
          <p:cNvPr id="264" name="Google Shape;264;p32"/>
          <p:cNvSpPr txBox="1">
            <a:spLocks noGrp="1"/>
          </p:cNvSpPr>
          <p:nvPr>
            <p:ph type="subTitle" idx="6"/>
          </p:nvPr>
        </p:nvSpPr>
        <p:spPr>
          <a:xfrm>
            <a:off x="719988" y="1624175"/>
            <a:ext cx="2170200" cy="76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Get What You Love with 3D Printing</a:t>
            </a:r>
            <a:endParaRPr dirty="0"/>
          </a:p>
        </p:txBody>
      </p:sp>
      <p:sp>
        <p:nvSpPr>
          <p:cNvPr id="265" name="Google Shape;26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provided by UbZeb</a:t>
            </a:r>
            <a:endParaRPr dirty="0"/>
          </a:p>
        </p:txBody>
      </p:sp>
      <p:sp>
        <p:nvSpPr>
          <p:cNvPr id="266" name="Google Shape;266;p32"/>
          <p:cNvSpPr txBox="1">
            <a:spLocks noGrp="1"/>
          </p:cNvSpPr>
          <p:nvPr>
            <p:ph type="subTitle" idx="2"/>
          </p:nvPr>
        </p:nvSpPr>
        <p:spPr>
          <a:xfrm>
            <a:off x="3486909" y="2435950"/>
            <a:ext cx="2170200" cy="17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3D printing, we break free from the limitations of regular manufacturing. This means you have more options for toys and decorations, giving you a better chance to find something that fits your style perfectly</a:t>
            </a:r>
            <a:endParaRPr dirty="0"/>
          </a:p>
        </p:txBody>
      </p:sp>
      <p:sp>
        <p:nvSpPr>
          <p:cNvPr id="267" name="Google Shape;267;p32"/>
          <p:cNvSpPr txBox="1">
            <a:spLocks noGrp="1"/>
          </p:cNvSpPr>
          <p:nvPr>
            <p:ph type="subTitle" idx="3"/>
          </p:nvPr>
        </p:nvSpPr>
        <p:spPr>
          <a:xfrm>
            <a:off x="6253800" y="2435950"/>
            <a:ext cx="2170200" cy="17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3D models show you exactly how your new house will look. No more guessing – you get a realistic preview that helps you make better decisions and ensures you'll be happy with the result.</a:t>
            </a:r>
            <a:endParaRPr dirty="0"/>
          </a:p>
        </p:txBody>
      </p:sp>
      <p:sp>
        <p:nvSpPr>
          <p:cNvPr id="268" name="Google Shape;268;p32"/>
          <p:cNvSpPr txBox="1">
            <a:spLocks noGrp="1"/>
          </p:cNvSpPr>
          <p:nvPr>
            <p:ph type="subTitle" idx="4"/>
          </p:nvPr>
        </p:nvSpPr>
        <p:spPr>
          <a:xfrm>
            <a:off x="720000" y="2435950"/>
            <a:ext cx="2170200" cy="17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use 3D printing to make sure you can get the exact thing you fell in love with online. No more settling for something similar - you get what you want!</a:t>
            </a:r>
            <a:endParaRPr dirty="0"/>
          </a:p>
        </p:txBody>
      </p:sp>
      <p:pic>
        <p:nvPicPr>
          <p:cNvPr id="269" name="Google Shape;269;p32"/>
          <p:cNvPicPr preferRelativeResize="0"/>
          <p:nvPr/>
        </p:nvPicPr>
        <p:blipFill>
          <a:blip r:embed="rId3">
            <a:alphaModFix/>
          </a:blip>
          <a:stretch>
            <a:fillRect/>
          </a:stretch>
        </p:blipFill>
        <p:spPr>
          <a:xfrm rot="10800000">
            <a:off x="6630411" y="1017714"/>
            <a:ext cx="1798477" cy="121186"/>
          </a:xfrm>
          <a:prstGeom prst="rect">
            <a:avLst/>
          </a:prstGeom>
          <a:noFill/>
          <a:ln>
            <a:noFill/>
          </a:ln>
        </p:spPr>
      </p:pic>
    </p:spTree>
    <p:extLst>
      <p:ext uri="{BB962C8B-B14F-4D97-AF65-F5344CB8AC3E}">
        <p14:creationId xmlns:p14="http://schemas.microsoft.com/office/powerpoint/2010/main" val="176441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462BF48-8F9B-B5C6-9F84-F56162483631}"/>
              </a:ext>
            </a:extLst>
          </p:cNvPr>
          <p:cNvSpPr>
            <a:spLocks noGrp="1"/>
          </p:cNvSpPr>
          <p:nvPr>
            <p:ph type="subTitle" idx="1"/>
          </p:nvPr>
        </p:nvSpPr>
        <p:spPr>
          <a:xfrm>
            <a:off x="4572000" y="1624175"/>
            <a:ext cx="2959056" cy="769800"/>
          </a:xfrm>
        </p:spPr>
        <p:txBody>
          <a:bodyPr/>
          <a:lstStyle/>
          <a:p>
            <a:r>
              <a:rPr lang="en-US" dirty="0"/>
              <a:t>How it's Superior</a:t>
            </a:r>
          </a:p>
        </p:txBody>
      </p:sp>
      <p:sp>
        <p:nvSpPr>
          <p:cNvPr id="3" name="Subtitle 2">
            <a:extLst>
              <a:ext uri="{FF2B5EF4-FFF2-40B4-BE49-F238E27FC236}">
                <a16:creationId xmlns:a16="http://schemas.microsoft.com/office/drawing/2014/main" id="{A6CFA7C5-FFE0-B512-7AE4-3FF38AF1B5D4}"/>
              </a:ext>
            </a:extLst>
          </p:cNvPr>
          <p:cNvSpPr>
            <a:spLocks noGrp="1"/>
          </p:cNvSpPr>
          <p:nvPr>
            <p:ph type="subTitle" idx="2"/>
          </p:nvPr>
        </p:nvSpPr>
        <p:spPr>
          <a:xfrm>
            <a:off x="4494109" y="2393975"/>
            <a:ext cx="3929891" cy="1966717"/>
          </a:xfrm>
        </p:spPr>
        <p:txBody>
          <a:bodyPr/>
          <a:lstStyle/>
          <a:p>
            <a:r>
              <a:rPr lang="en-US" dirty="0"/>
              <a:t>Choosing us is choosing the Earth. We care about </a:t>
            </a:r>
          </a:p>
          <a:p>
            <a:r>
              <a:rPr lang="en-US" dirty="0"/>
              <a:t>the environment, so we use materials that are </a:t>
            </a:r>
          </a:p>
          <a:p>
            <a:r>
              <a:rPr lang="en-US" dirty="0"/>
              <a:t>good for it. This not only reduces waste but also </a:t>
            </a:r>
          </a:p>
          <a:p>
            <a:r>
              <a:rPr lang="en-US" dirty="0"/>
              <a:t>helps the planet. You get top-notch products that </a:t>
            </a:r>
          </a:p>
          <a:p>
            <a:r>
              <a:rPr lang="en-US" dirty="0"/>
              <a:t>are eco-friendly and affordable. So, when you pick </a:t>
            </a:r>
          </a:p>
          <a:p>
            <a:r>
              <a:rPr lang="en-US" dirty="0"/>
              <a:t>us, you're making a smart choice for the Earth </a:t>
            </a:r>
          </a:p>
          <a:p>
            <a:r>
              <a:rPr lang="en-US" dirty="0"/>
              <a:t>and your wallet.</a:t>
            </a:r>
          </a:p>
        </p:txBody>
      </p:sp>
      <p:sp>
        <p:nvSpPr>
          <p:cNvPr id="5" name="Subtitle 4">
            <a:extLst>
              <a:ext uri="{FF2B5EF4-FFF2-40B4-BE49-F238E27FC236}">
                <a16:creationId xmlns:a16="http://schemas.microsoft.com/office/drawing/2014/main" id="{002E638B-D92B-7720-261B-188FCCC5533F}"/>
              </a:ext>
            </a:extLst>
          </p:cNvPr>
          <p:cNvSpPr>
            <a:spLocks noGrp="1"/>
          </p:cNvSpPr>
          <p:nvPr>
            <p:ph type="subTitle" idx="4"/>
          </p:nvPr>
        </p:nvSpPr>
        <p:spPr>
          <a:xfrm>
            <a:off x="720000" y="2435950"/>
            <a:ext cx="3140800" cy="1791300"/>
          </a:xfrm>
        </p:spPr>
        <p:txBody>
          <a:bodyPr/>
          <a:lstStyle/>
          <a:p>
            <a:r>
              <a:rPr lang="en-US" dirty="0"/>
              <a:t>We make 3D printing better for the </a:t>
            </a:r>
          </a:p>
          <a:p>
            <a:r>
              <a:rPr lang="en-US" dirty="0"/>
              <a:t>planet! We use recycled plastics, old 3D </a:t>
            </a:r>
          </a:p>
          <a:p>
            <a:r>
              <a:rPr lang="en-US" dirty="0"/>
              <a:t>printing mistakes,  leftover industrial </a:t>
            </a:r>
          </a:p>
          <a:p>
            <a:r>
              <a:rPr lang="en-US" dirty="0"/>
              <a:t>stuff,  and even reused bits of metal.</a:t>
            </a:r>
          </a:p>
        </p:txBody>
      </p:sp>
      <p:sp>
        <p:nvSpPr>
          <p:cNvPr id="6" name="Title 5">
            <a:extLst>
              <a:ext uri="{FF2B5EF4-FFF2-40B4-BE49-F238E27FC236}">
                <a16:creationId xmlns:a16="http://schemas.microsoft.com/office/drawing/2014/main" id="{E150FC73-26C3-707B-4BA4-1ED297197902}"/>
              </a:ext>
            </a:extLst>
          </p:cNvPr>
          <p:cNvSpPr>
            <a:spLocks noGrp="1"/>
          </p:cNvSpPr>
          <p:nvPr>
            <p:ph type="title"/>
          </p:nvPr>
        </p:nvSpPr>
        <p:spPr/>
        <p:txBody>
          <a:bodyPr/>
          <a:lstStyle/>
          <a:p>
            <a:r>
              <a:rPr lang="en-US" dirty="0"/>
              <a:t>Unique Selling Proposition USP</a:t>
            </a:r>
          </a:p>
        </p:txBody>
      </p:sp>
      <p:sp>
        <p:nvSpPr>
          <p:cNvPr id="8" name="Subtitle 7">
            <a:extLst>
              <a:ext uri="{FF2B5EF4-FFF2-40B4-BE49-F238E27FC236}">
                <a16:creationId xmlns:a16="http://schemas.microsoft.com/office/drawing/2014/main" id="{E8C26FAD-12D8-DEB3-3708-A1E881821F72}"/>
              </a:ext>
            </a:extLst>
          </p:cNvPr>
          <p:cNvSpPr>
            <a:spLocks noGrp="1"/>
          </p:cNvSpPr>
          <p:nvPr>
            <p:ph type="subTitle" idx="6"/>
          </p:nvPr>
        </p:nvSpPr>
        <p:spPr/>
        <p:txBody>
          <a:bodyPr/>
          <a:lstStyle/>
          <a:p>
            <a:r>
              <a:rPr lang="en-US" dirty="0"/>
              <a:t>USP</a:t>
            </a:r>
          </a:p>
        </p:txBody>
      </p:sp>
      <p:pic>
        <p:nvPicPr>
          <p:cNvPr id="9" name="Google Shape;269;p32">
            <a:extLst>
              <a:ext uri="{FF2B5EF4-FFF2-40B4-BE49-F238E27FC236}">
                <a16:creationId xmlns:a16="http://schemas.microsoft.com/office/drawing/2014/main" id="{E2F0A4E0-36CA-D75E-F205-6D4076035E93}"/>
              </a:ext>
            </a:extLst>
          </p:cNvPr>
          <p:cNvPicPr preferRelativeResize="0"/>
          <p:nvPr/>
        </p:nvPicPr>
        <p:blipFill>
          <a:blip r:embed="rId2">
            <a:alphaModFix/>
          </a:blip>
          <a:stretch>
            <a:fillRect/>
          </a:stretch>
        </p:blipFill>
        <p:spPr>
          <a:xfrm rot="10800000">
            <a:off x="6630411" y="1017714"/>
            <a:ext cx="1798477" cy="121186"/>
          </a:xfrm>
          <a:prstGeom prst="rect">
            <a:avLst/>
          </a:prstGeom>
          <a:noFill/>
          <a:ln>
            <a:noFill/>
          </a:ln>
        </p:spPr>
      </p:pic>
    </p:spTree>
    <p:extLst>
      <p:ext uri="{BB962C8B-B14F-4D97-AF65-F5344CB8AC3E}">
        <p14:creationId xmlns:p14="http://schemas.microsoft.com/office/powerpoint/2010/main" val="208475410"/>
      </p:ext>
    </p:extLst>
  </p:cSld>
  <p:clrMapOvr>
    <a:masterClrMapping/>
  </p:clrMapOvr>
</p:sld>
</file>

<file path=ppt/theme/theme1.xml><?xml version="1.0" encoding="utf-8"?>
<a:theme xmlns:a="http://schemas.openxmlformats.org/drawingml/2006/main" name="Continuous Improvement Software Business Plan by Slidesgo">
  <a:themeElements>
    <a:clrScheme name="Simple Light">
      <a:dk1>
        <a:srgbClr val="FFFFFF"/>
      </a:dk1>
      <a:lt1>
        <a:srgbClr val="0B1435"/>
      </a:lt1>
      <a:dk2>
        <a:srgbClr val="331247"/>
      </a:dk2>
      <a:lt2>
        <a:srgbClr val="C308B7"/>
      </a:lt2>
      <a:accent1>
        <a:srgbClr val="38F1F3"/>
      </a:accent1>
      <a:accent2>
        <a:srgbClr val="38687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1135</Words>
  <Application>Microsoft Office PowerPoint</Application>
  <PresentationFormat>On-screen Show (16:9)</PresentationFormat>
  <Paragraphs>162</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IBM Plex Sans Thai</vt:lpstr>
      <vt:lpstr>Bebas Neue</vt:lpstr>
      <vt:lpstr>Arial</vt:lpstr>
      <vt:lpstr>Open Sans</vt:lpstr>
      <vt:lpstr>Continuous Improvement Software Business Plan by Slidesgo</vt:lpstr>
      <vt:lpstr>UbZeb Creation  </vt:lpstr>
      <vt:lpstr>03</vt:lpstr>
      <vt:lpstr>Introduction</vt:lpstr>
      <vt:lpstr>Company description</vt:lpstr>
      <vt:lpstr>PowerPoint Presentation</vt:lpstr>
      <vt:lpstr>Role and Experties</vt:lpstr>
      <vt:lpstr>Current gaps in market</vt:lpstr>
      <vt:lpstr>Solution provided by UbZeb</vt:lpstr>
      <vt:lpstr>Unique Selling Proposition USP</vt:lpstr>
      <vt:lpstr>Creating 3D Printing Filament from Waste</vt:lpstr>
      <vt:lpstr>Marketing &amp; sales strategy</vt:lpstr>
      <vt:lpstr>6,000,000 Rs.</vt:lpstr>
      <vt:lpstr>Expences</vt:lpstr>
      <vt:lpstr>Business plan timeline</vt:lpstr>
      <vt:lpstr>Company Evaluation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UBZEB Creation  </dc:title>
  <cp:lastModifiedBy>Ubaid Waris</cp:lastModifiedBy>
  <cp:revision>20</cp:revision>
  <dcterms:modified xsi:type="dcterms:W3CDTF">2023-11-29T22:15:25Z</dcterms:modified>
</cp:coreProperties>
</file>