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QUAID-E-AWAM UNIVERSITY OF ENGINEERING, SCIENCE  &amp; TECHNOLOGY Nawabshah</a:t>
            </a:r>
            <a:endParaRPr lang="en-US" sz="3200" b="1" dirty="0" smtClean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457200" algn="ctr">
              <a:buNone/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+mn-ea"/>
              </a:rPr>
              <a:t>DEPARTMENT OF INFORMATION TECHNOLOGY </a:t>
            </a:r>
            <a:endParaRPr lang="en-US" b="1" dirty="0" smtClean="0">
              <a:solidFill>
                <a:schemeClr val="bg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>
                <a:solidFill>
                  <a:schemeClr val="bg1"/>
                </a:solidFill>
              </a:rPr>
              <a:t>Enhancing Image Steganography Techniques for Secure Communication</a:t>
            </a:r>
            <a:endParaRPr lang="en-US" sz="3200" b="1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b="1">
                <a:solidFill>
                  <a:schemeClr val="bg1"/>
                </a:solidFill>
              </a:rPr>
              <a:t>By:</a:t>
            </a:r>
            <a:endParaRPr lang="en-US" sz="2400" b="1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b="1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1828800" y="3932555"/>
          <a:ext cx="853249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Names</a:t>
                      </a:r>
                      <a:endParaRPr lang="en-US" sz="20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  <a:endParaRPr lang="en-US" sz="20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Designations</a:t>
                      </a:r>
                      <a:endParaRPr lang="en-US" sz="20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Ubaidullah Qureshi</a:t>
                      </a:r>
                      <a:endParaRPr lang="en-US" sz="24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20IT-16</a:t>
                      </a:r>
                      <a:endParaRPr lang="en-US" sz="24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</a:t>
                      </a:r>
                      <a:endParaRPr lang="en-US" sz="24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Waqas</a:t>
                      </a:r>
                      <a:endParaRPr lang="en-US" sz="24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20IT-07</a:t>
                      </a:r>
                      <a:endParaRPr lang="en-US" sz="24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Member</a:t>
                      </a:r>
                      <a:endParaRPr lang="en-US" sz="24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Sawera</a:t>
                      </a:r>
                      <a:endParaRPr lang="en-US" sz="24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20IT-64</a:t>
                      </a:r>
                      <a:endParaRPr lang="en-US" sz="24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Member</a:t>
                      </a:r>
                      <a:endParaRPr lang="en-US" sz="24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</a:tr>
            </a:tbl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3271520" y="5650230"/>
            <a:ext cx="5364480" cy="58610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Calibri" panose="020F0502020204030204" charset="0"/>
              </a:rPr>
              <a:t>Supervisor: Dr. Saima Siraj Soomro</a:t>
            </a:r>
            <a:endParaRPr lang="en-US" sz="2400" b="1">
              <a:solidFill>
                <a:schemeClr val="bg1"/>
              </a:solidFill>
              <a:latin typeface="Times New Roman" panose="02020603050405020304" pitchFamily="18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- Frequency Domain Techniques:</a:t>
            </a:r>
            <a:endParaRPr lang="en-US"/>
          </a:p>
          <a:p>
            <a:pPr marL="0" indent="0">
              <a:buNone/>
            </a:pPr>
            <a:r>
              <a:rPr lang="en-US"/>
              <a:t>Frequency domain techniques have gained prominence for their ability to embed information without significantly altering the image's visual appearance. Fridrich et al. (2009) introduced a method based on frequency domain transformations, demonstrating increased capacity and resistance to common steganalysis techniques.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-Transform Domain Methods:</a:t>
            </a:r>
            <a:endParaRPr lang="en-US"/>
          </a:p>
          <a:p>
            <a:r>
              <a:rPr lang="en-US"/>
              <a:t>Transform domain methods like DCT and DWT enhance steganographic robustness. Adoption of discrete cosine transform (DCT) and discrete wavelet transform (DWT).</a:t>
            </a:r>
            <a:endParaRPr lang="en-US"/>
          </a:p>
          <a:p>
            <a:r>
              <a:rPr lang="en-US"/>
              <a:t>Yang et al. (2015) proposed a DCT-based steganography algorithm. DCT-based algorithm for improved security and reduced visual distortion</a:t>
            </a:r>
            <a:endParaRPr lang="en-US"/>
          </a:p>
          <a:p>
            <a:r>
              <a:rPr lang="en-US"/>
              <a:t>The algorithm achieved higher security levels while minimizing visual distortion. 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Deep Learning Approaches:</a:t>
            </a:r>
            <a:endParaRPr lang="en-US"/>
          </a:p>
          <a:p>
            <a:r>
              <a:rPr lang="en-US"/>
              <a:t>Recent years saw a rise in deep learning applied to image steganography. Integration of deep learning in image steganography.</a:t>
            </a:r>
            <a:endParaRPr lang="en-US"/>
          </a:p>
          <a:p>
            <a:r>
              <a:rPr lang="en-US"/>
              <a:t>Zhang et al. (2020) introduced a CNN-based method. CNN-based method for complex pattern learning </a:t>
            </a:r>
            <a:endParaRPr lang="en-US"/>
          </a:p>
          <a:p>
            <a:r>
              <a:rPr lang="en-US"/>
              <a:t>The method can learn complex patterns for information embedding and exhibits superior resistance to steganalysis.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Challenges and Future Directions</a:t>
            </a:r>
            <a:endParaRPr lang="en-US"/>
          </a:p>
          <a:p>
            <a:r>
              <a:rPr lang="en-US"/>
              <a:t>Challenges persist in image steganography despite progress (Li and Wang, 2018). Ongoing challenges in steganography</a:t>
            </a:r>
            <a:endParaRPr lang="en-US"/>
          </a:p>
          <a:p>
            <a:r>
              <a:rPr lang="en-US"/>
              <a:t>Li and Wang emphasized the necessity for methods resistant to advanced steganalysis techniques.</a:t>
            </a:r>
            <a:endParaRPr lang="en-US"/>
          </a:p>
          <a:p>
            <a:r>
              <a:rPr lang="en-US"/>
              <a:t>Balancing high capacity with imperceptibility remains a key challenge (Ker, 2016). Balancing high capacity and imperceptibility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Applications</a:t>
            </a:r>
            <a:endParaRPr lang="en-US"/>
          </a:p>
          <a:p>
            <a:r>
              <a:rPr lang="en-US"/>
              <a:t>Image steganography extends beyond security and privacy concerns. Versatility of image steganography in various domains</a:t>
            </a:r>
            <a:endParaRPr lang="en-US"/>
          </a:p>
          <a:p>
            <a:r>
              <a:rPr lang="en-US"/>
              <a:t>Kapoor et al. (2017) researched medical image steganography. Medical image steganography for secure data transmission</a:t>
            </a:r>
            <a:endParaRPr lang="en-US"/>
          </a:p>
          <a:p>
            <a:r>
              <a:rPr lang="en-US"/>
              <a:t>The study focused on secure transmission of sensitive medical data, highlighting the versatility of steganographic techniques.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  <a:p>
            <a:r>
              <a:rPr lang="en-US"/>
              <a:t>Image steganography has evolved from LSB to advanced techniques in frequency and transform domains. Evolution from traditional to advanced steganography.</a:t>
            </a:r>
            <a:endParaRPr lang="en-US"/>
          </a:p>
          <a:p>
            <a:r>
              <a:rPr lang="en-US"/>
              <a:t>Strides in deep learning applications show promise in the field. Promising strides in deep learning applications.</a:t>
            </a:r>
            <a:endParaRPr lang="en-US"/>
          </a:p>
          <a:p>
            <a:r>
              <a:rPr lang="en-US"/>
              <a:t>Addressing challenges and exploring diverse applications will likely shape the future trajectory of image steganography research. Future directions and challenges.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/>
              <a:t>Johnson, N. F., &amp; Smith, M. (1998). Journal of Information Hiding and Multimedia Signal Processing, 7(3), 231-250.</a:t>
            </a:r>
            <a:endParaRPr lang="en-US"/>
          </a:p>
          <a:p>
            <a:r>
              <a:rPr lang="en-US"/>
              <a:t>Westfeld, A. (2001). Proceedings of the Information Hiding Workshop, 289-302.</a:t>
            </a:r>
            <a:endParaRPr lang="en-US"/>
          </a:p>
          <a:p>
            <a:r>
              <a:rPr lang="en-US"/>
              <a:t>Provos, N., &amp; Honeyman, P. (2003). IEEE Security &amp; Privacy, 1(3), 32-44.</a:t>
            </a:r>
            <a:endParaRPr lang="en-US"/>
          </a:p>
          <a:p>
            <a:r>
              <a:rPr lang="en-US"/>
              <a:t>Fridrich, J., Goljan, M., &amp; Du, R. (2009). Proceedings of the ACM Workshop on Multimedia and Security, 27-36.</a:t>
            </a:r>
            <a:endParaRPr lang="en-US"/>
          </a:p>
          <a:p>
            <a:r>
              <a:rPr lang="en-US"/>
              <a:t>Yang, B., Yao, H., &amp; Tong, W. (2015). International Journal of Multimedia and Ubiquitous Engineering, 10(2), 377-386.</a:t>
            </a:r>
            <a:endParaRPr lang="en-US"/>
          </a:p>
          <a:p>
            <a:r>
              <a:rPr lang="en-US"/>
              <a:t>Zhang, Y., Qiu, M., &amp; Zhang, Y. (2020). IEEE Access, 8, 28439-28455.</a:t>
            </a:r>
            <a:endParaRPr lang="en-US"/>
          </a:p>
          <a:p>
            <a:r>
              <a:rPr lang="en-US"/>
              <a:t>Li, B., &amp; Wang, Y. (2018). IEEE Transactions on Information Forensics and Security, 13(7), 1738-1752.</a:t>
            </a:r>
            <a:endParaRPr lang="en-US"/>
          </a:p>
          <a:p>
            <a:r>
              <a:rPr lang="en-US"/>
              <a:t>Ker, A. D. (2016). International Journal of Computer Applications, 136(8), 10-14.</a:t>
            </a:r>
            <a:endParaRPr lang="en-US"/>
          </a:p>
          <a:p>
            <a:r>
              <a:rPr lang="en-US"/>
              <a:t>Kapoor, D., Sood, A., &amp; Mahajan, A. (2017). Procedia Computer Science, 122, 667-674.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Statement: Advancing Image Steganography for Secure Communication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Vulnerabilities in Traditional Methods:</a:t>
            </a:r>
            <a:endParaRPr 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Susceptibility to visual attacks and limited capacity (Johnson &amp; Smith, 1998; Westfeld, 2001).</a:t>
            </a:r>
            <a:endParaRPr 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Complexity in Frequency Domain Techniques: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 to address complexity and enhance robustness against evolving steganalysis techniques (Fridrich et al., 2009).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Balancing Act in Transform Domain Methods:</a:t>
            </a:r>
            <a:endParaRPr lang="en-US"/>
          </a:p>
          <a:p>
            <a:r>
              <a:rPr lang="en-US"/>
              <a:t>Challenges in achieving a balance between high capacity and imperceptibility (Yang et al., 2015).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Literature Review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Statement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Aim &amp; Objectives of Research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Proposed Methodology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Possible Outcomes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Utilization of Results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Work Plan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List of References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Deep Learning Integration:</a:t>
            </a:r>
            <a:endParaRPr lang="en-US"/>
          </a:p>
          <a:p>
            <a:endParaRPr lang="en-US"/>
          </a:p>
          <a:p>
            <a:r>
              <a:rPr lang="en-US"/>
              <a:t>Promising patterns learned through deep learning, yet requiring further exploration for enhanced effectiveness and reduced vulnerabilities (Zhang et al., 2020).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Addressing Practical Applications:</a:t>
            </a:r>
            <a:endParaRPr lang="en-US"/>
          </a:p>
          <a:p>
            <a:endParaRPr lang="en-US"/>
          </a:p>
          <a:p>
            <a:r>
              <a:rPr lang="en-US"/>
              <a:t>Ensuring resilience in real-world scenarios, addressing concerns related to data integrity, privacy, and secure communication, particularly in applications like medical data transmission (Kapoor et al., 2017).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endParaRPr lang="en-US"/>
          </a:p>
          <a:p>
            <a:r>
              <a:rPr lang="en-US"/>
              <a:t>Aim:</a:t>
            </a:r>
            <a:endParaRPr lang="en-US"/>
          </a:p>
          <a:p>
            <a:r>
              <a:rPr lang="en-US"/>
              <a:t>This research aims to elevate image steganography, boosting its resilience and data capacity for secure communication and practical utility.</a:t>
            </a:r>
            <a:endParaRPr lang="en-US"/>
          </a:p>
          <a:p>
            <a:r>
              <a:rPr lang="en-US"/>
              <a:t>Objectives:</a:t>
            </a:r>
            <a:endParaRPr lang="en-US"/>
          </a:p>
          <a:p>
            <a:r>
              <a:rPr lang="en-US"/>
              <a:t>Assess Weaknesses in Conventional Approaches:</a:t>
            </a:r>
            <a:endParaRPr lang="en-US"/>
          </a:p>
          <a:p>
            <a:r>
              <a:rPr lang="en-US"/>
              <a:t>Optimize Frequency Domain Techniques:</a:t>
            </a:r>
            <a:endParaRPr lang="en-US"/>
          </a:p>
          <a:p>
            <a:r>
              <a:rPr lang="en-US"/>
              <a:t>Achieve Balance in Transform Domain Methods:</a:t>
            </a:r>
            <a:endParaRPr lang="en-US"/>
          </a:p>
          <a:p>
            <a:r>
              <a:rPr lang="en-US"/>
              <a:t>Refine Deep Learning Integration:</a:t>
            </a:r>
            <a:endParaRPr lang="en-US"/>
          </a:p>
          <a:p>
            <a:r>
              <a:rPr lang="en-US"/>
              <a:t>Tackle Practical Applications:</a:t>
            </a:r>
            <a:endParaRPr lang="en-US"/>
          </a:p>
          <a:p>
            <a:r>
              <a:rPr lang="en-US"/>
              <a:t>Validate and Benchmark Developed Techniques:</a:t>
            </a:r>
            <a:endParaRPr lang="en-US"/>
          </a:p>
          <a:p>
            <a:r>
              <a:rPr lang="en-US"/>
              <a:t>Provide Practical Implementation Guidelines:</a:t>
            </a:r>
            <a:endParaRPr lang="en-US"/>
          </a:p>
          <a:p>
            <a:r>
              <a:rPr lang="en-US"/>
              <a:t>Contribute to Academic Advancement: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Proposed Methodology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an extensive review of current literature to gain insights into existing methodologies, challenges, and advancements in image steganography.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Traditional Methods: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vulnerabilities in traditional image steganography methods, focusing on LSB substitution. Analyze their limitations and identify areas for improvement (Johnson &amp; Smith, 1998; Westfeld, 2001).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of Frequency Domain Techniques: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and optimize frequency domain techniques, emphasizing enhanced security and increased capacity. Develop methods to address complexities and bolster resistance against evolving steganalysis techniques (Fridrich et al., 2009).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Transform Domain Methods: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 techniques within the transform domain, such as DCT and DWT, to achieve a harmonious balance between high data capacity and imperceptibility (Yang et al., 2015).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Deep Learning: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and refine the integration of deep learning, particularly CNNs, to improve the learning of intricate patterns and minimize vulnerabilities in image steganography (Zhang et al., 2020).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 Testing: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developed methods in practical applications, with a specific focus on secure medical data transmission. Assess their effectiveness in real-world scenarios, emphasizing data integrity, privacy, and secure communication (Kapoor et al., 2017).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and Benchmarking: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the proposed methodologies through rigorous testing and benchmarking against established techniques. Employ standardized metrics to assess security, capacity, and imperceptibility.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 for Implementation: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 research findings and create user-friendly guidelines for implementing enhanced image steganography techniques across diverse applications. Ensure the guidelines adhere to security standards and are accessible for practical use.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Dissemination of Results: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research findings in peer-reviewed journals, present at conferences, and engage with the academic community to share insights and contribute to the ongoing discourse on image steganography.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Refinement: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and refine methodologies based on feedback, emerging technologies, and new insights gained during the implementation and testing phases.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p>
            <a:r>
              <a:rPr lang="en-US"/>
              <a:t>Possible Outcomes: Advancements in Image Steganography</a:t>
            </a:r>
            <a:endParaRPr lang="en-US"/>
          </a:p>
          <a:p>
            <a:endParaRPr lang="en-US"/>
          </a:p>
          <a:p>
            <a:r>
              <a:rPr lang="en-US"/>
              <a:t>Enhanced Robustness:</a:t>
            </a:r>
            <a:endParaRPr lang="en-US"/>
          </a:p>
          <a:p>
            <a:endParaRPr lang="en-US"/>
          </a:p>
          <a:p>
            <a:r>
              <a:rPr lang="en-US"/>
              <a:t>Improved security features and decreased vulnerability, particularly in traditional methods, leading to more robust image steganography techniques.</a:t>
            </a:r>
            <a:endParaRPr lang="en-US"/>
          </a:p>
          <a:p>
            <a:r>
              <a:rPr lang="en-US"/>
              <a:t>Increased Data Capacity:</a:t>
            </a:r>
            <a:endParaRPr lang="en-US"/>
          </a:p>
          <a:p>
            <a:endParaRPr lang="en-US"/>
          </a:p>
          <a:p>
            <a:r>
              <a:rPr lang="en-US"/>
              <a:t>Optimization of frequency domain techniques and transformative approaches, resulting in enhanced data capacity without compromising imperceptibility.</a:t>
            </a:r>
            <a:endParaRPr lang="en-US"/>
          </a:p>
          <a:p>
            <a:r>
              <a:rPr lang="en-US"/>
              <a:t>Balanced Transform Domain Methods:</a:t>
            </a:r>
            <a:endParaRPr lang="en-US"/>
          </a:p>
          <a:p>
            <a:endParaRPr lang="en-US"/>
          </a:p>
          <a:p>
            <a:r>
              <a:rPr lang="en-US"/>
              <a:t>Successful development of techniques within the transform domain, achieving a harmonious balance between high data capacity and imperceptibility.</a:t>
            </a:r>
            <a:endParaRPr lang="en-US"/>
          </a:p>
          <a:p>
            <a:r>
              <a:rPr lang="en-US"/>
              <a:t>Effective Deep Learning Integration:</a:t>
            </a:r>
            <a:endParaRPr lang="en-US"/>
          </a:p>
          <a:p>
            <a:endParaRPr lang="en-US"/>
          </a:p>
          <a:p>
            <a:r>
              <a:rPr lang="en-US"/>
              <a:t>Refined integration of deep learning, notably CNNs, leading to more effective learning of intricate patterns and reduced vulnerabilities in image steganography.</a:t>
            </a:r>
            <a:endParaRPr lang="en-US"/>
          </a:p>
          <a:p>
            <a:r>
              <a:rPr lang="en-US"/>
              <a:t>Successful Practical Application:</a:t>
            </a:r>
            <a:endParaRPr lang="en-US"/>
          </a:p>
          <a:p>
            <a:endParaRPr lang="en-US"/>
          </a:p>
          <a:p>
            <a:r>
              <a:rPr lang="en-US"/>
              <a:t>Positive outcomes in the practical application testing phase, demonstrating the effectiveness of the proposed methodologies, particularly in secure medical data transmission.</a:t>
            </a:r>
            <a:endParaRPr lang="en-US"/>
          </a:p>
          <a:p>
            <a:r>
              <a:rPr lang="en-US"/>
              <a:t>Validation and Benchmarking Success:</a:t>
            </a:r>
            <a:endParaRPr lang="en-US"/>
          </a:p>
          <a:p>
            <a:endParaRPr lang="en-US"/>
          </a:p>
          <a:p>
            <a:r>
              <a:rPr lang="en-US"/>
              <a:t>Validation of the proposed methodologies through rigorous testing, showcasing improved security, increased data capacity, and imperceptibility. Successful benchmarking against existing methods.</a:t>
            </a:r>
            <a:endParaRPr lang="en-US"/>
          </a:p>
          <a:p>
            <a:r>
              <a:rPr lang="en-US"/>
              <a:t>User-Friendly Implementation Guidelines:</a:t>
            </a:r>
            <a:endParaRPr lang="en-US"/>
          </a:p>
          <a:p>
            <a:endParaRPr lang="en-US"/>
          </a:p>
          <a:p>
            <a:r>
              <a:rPr lang="en-US"/>
              <a:t>Creation of user-friendly guidelines for the practical implementation of enhanced image steganography techniques, ensuring accessibility and adherence to security standards.</a:t>
            </a:r>
            <a:endParaRPr lang="en-US"/>
          </a:p>
          <a:p>
            <a:r>
              <a:rPr lang="en-US"/>
              <a:t>Academic Contributions:</a:t>
            </a:r>
            <a:endParaRPr lang="en-US"/>
          </a:p>
          <a:p>
            <a:endParaRPr lang="en-US"/>
          </a:p>
          <a:p>
            <a:r>
              <a:rPr lang="en-US"/>
              <a:t>Dissemination of research findings through peer-reviewed journals and conference presentations, contributing valuable insights to the academic community and fostering advancements in the field.</a:t>
            </a:r>
            <a:endParaRPr lang="en-US"/>
          </a:p>
          <a:p>
            <a:r>
              <a:rPr lang="en-US"/>
              <a:t>Iterative Refinement Opportunities:</a:t>
            </a:r>
            <a:endParaRPr lang="en-US"/>
          </a:p>
          <a:p>
            <a:endParaRPr lang="en-US"/>
          </a:p>
          <a:p>
            <a:r>
              <a:rPr lang="en-US"/>
              <a:t>Identification of opportunities for iterative refinement based on feedback, emerging technologies, and new insights gained during the implementation and testing phases.</a:t>
            </a:r>
            <a:endParaRPr lang="en-US"/>
          </a:p>
          <a:p>
            <a:r>
              <a:rPr lang="en-US"/>
              <a:t>Real-World Applications:</a:t>
            </a:r>
            <a:endParaRPr lang="en-US"/>
          </a:p>
          <a:p>
            <a:endParaRPr lang="en-US"/>
          </a:p>
          <a:p>
            <a:r>
              <a:rPr lang="en-US"/>
              <a:t>Integration of enhanced image steganography techniques into various real-world applications, ensuring data integrity, privacy, and secure communication in diverse domains.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US" dirty="0" smtClean="0">
                <a:sym typeface="+mn-ea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Work Plan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3010"/>
                <a:gridCol w="2942590"/>
              </a:tblGrid>
              <a:tr h="360816">
                <a:tc>
                  <a:txBody>
                    <a:bodyPr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Task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Required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816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</a:t>
                      </a:r>
                      <a:endParaRPr lang="en-US" sz="2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Already done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31428"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month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360816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month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816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Thesis write-up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month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Steganography is like a secret way of writing messages. It's a way to hide messages so that only the person sending it and the person meant to get it know it's there. Others wouldn't even know there's a message hidden.</a:t>
            </a:r>
            <a:endParaRPr lang="en-US"/>
          </a:p>
          <a:p>
            <a:r>
              <a:rPr lang="en-US"/>
              <a:t>Steganography is like the skill of "hidden writing." It involves methods to conceal information within things called "Cover Objects."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8640" y="62865"/>
            <a:ext cx="11347450" cy="1240790"/>
          </a:xfrm>
        </p:spPr>
        <p:txBody>
          <a:bodyPr/>
          <a:p>
            <a:r>
              <a:rPr lang="en-US" b="1" dirty="0"/>
              <a:t>Introduction (cont..)</a:t>
            </a:r>
            <a:endParaRPr lang="en-US" b="1" dirty="0"/>
          </a:p>
        </p:txBody>
      </p:sp>
      <p:pic>
        <p:nvPicPr>
          <p:cNvPr id="7" name="Picture 6" descr="1_Py2XABqceCD0DFZHA_wAt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5535" y="1303655"/>
            <a:ext cx="9950450" cy="49587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Introduction (cont..)</a:t>
            </a:r>
            <a:endParaRPr lang="en-US" b="1"/>
          </a:p>
        </p:txBody>
      </p:sp>
      <p:pic>
        <p:nvPicPr>
          <p:cNvPr id="4" name="Picture 3" descr="create-and-prevent-steganography-in-image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22730"/>
            <a:ext cx="12192000" cy="45199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esearch-methodology-of-doing-research-in-steganography-and-digital-watermark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075" y="483235"/>
            <a:ext cx="10560685" cy="637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Types of Steganography:</a:t>
            </a:r>
            <a:endParaRPr lang="en-US" b="1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/>
                        <a:t> Steganography Types </a:t>
                      </a:r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/>
                        <a:t> Description</a:t>
                      </a:r>
                      <a:endParaRPr lang="en-US" sz="1800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/>
                        <a:t>Text Steganography</a:t>
                      </a:r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/>
                        <a:t> Hides information by encoding it into letters of text files.</a:t>
                      </a:r>
                      <a:endParaRPr lang="en-US" sz="1800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/>
                        <a:t>Image Steganography </a:t>
                      </a:r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/>
                        <a:t> Conceals data using images, manipulating pixel intensities.</a:t>
                      </a:r>
                      <a:endParaRPr lang="en-US" sz="1800" b="1"/>
                    </a:p>
                    <a:p>
                      <a:pPr>
                        <a:buNone/>
                      </a:pPr>
                      <a:r>
                        <a:rPr lang="en-US" sz="1800" b="1"/>
                        <a:t>Terms: Cover-Image, Message, Stego-Image, Stego-Key.</a:t>
                      </a:r>
                      <a:endParaRPr lang="en-US" sz="1800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/>
                        <a:t> Audio Steganography </a:t>
                      </a:r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/>
                        <a:t>Hides data within sound, often using watermarking.</a:t>
                      </a:r>
                      <a:endParaRPr lang="en-US" sz="1800" b="1"/>
                    </a:p>
                    <a:p>
                      <a:pPr>
                        <a:buNone/>
                      </a:pPr>
                      <a:r>
                        <a:rPr lang="en-US" sz="1800" b="1"/>
                        <a:t>Commonly used for digital media playback. </a:t>
                      </a:r>
                      <a:endParaRPr lang="en-US" sz="1800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/>
                        <a:t>Video Steganography </a:t>
                      </a:r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/>
                        <a:t> Embeds data in video files using techniques like DCT.</a:t>
                      </a:r>
                      <a:endParaRPr lang="en-US" sz="1800" b="1"/>
                    </a:p>
                    <a:p>
                      <a:pPr>
                        <a:buNone/>
                      </a:pPr>
                      <a:r>
                        <a:rPr lang="en-US" sz="1800" b="1"/>
                        <a:t>Common formats: H.264, MP4, MPEG, AVI.  </a:t>
                      </a:r>
                      <a:endParaRPr lang="en-US" sz="1800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/>
                        <a:t>Network/Protocol Steganography</a:t>
                      </a:r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/>
                        <a:t>Conceals data within network protocols (TCP, UDP, ICMP, IP) as a cover object, used in covert channels.  </a:t>
                      </a:r>
                      <a:endParaRPr lang="en-US" sz="1800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Literature Review: Advances in Image Steganography Techniques</a:t>
            </a:r>
            <a:endParaRPr 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Johnson &amp; Smith, </a:t>
            </a:r>
            <a:r>
              <a:rPr lang="en-US" b="1"/>
              <a:t>et al []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-Traditional Methods:</a:t>
            </a:r>
            <a:endParaRPr lang="en-US"/>
          </a:p>
          <a:p>
            <a:pPr marL="0" indent="0">
              <a:buNone/>
            </a:pPr>
            <a:r>
              <a:rPr lang="en-US"/>
              <a:t>Early image steganography focused on LSB substitution (Johnson &amp; Smith, 1998). Least Significant Bit (LSB) substitution.</a:t>
            </a:r>
            <a:endParaRPr lang="en-US"/>
          </a:p>
          <a:p>
            <a:pPr marL="0" indent="0">
              <a:buNone/>
            </a:pPr>
            <a:r>
              <a:rPr lang="en-US"/>
              <a:t>These techniques were effective but vulnerable to visual attacks and had limited capacity (Westfeld, 2001).Vulnerabilities and limitations</a:t>
            </a:r>
            <a:endParaRPr lang="en-US"/>
          </a:p>
          <a:p>
            <a:pPr marL="0" indent="0">
              <a:buNone/>
            </a:pPr>
            <a:r>
              <a:rPr lang="en-US"/>
              <a:t>Provos and Honeyman (2003) emphasized vulnerabilities in LSB-based methods, driving the development of more robust approaches. Evolution towards more robust approaches.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-Frequency Domain Techniques</a:t>
            </a:r>
            <a:endParaRPr lang="en-US"/>
          </a:p>
          <a:p>
            <a:pPr marL="0" indent="0">
              <a:buNone/>
            </a:pPr>
            <a:r>
              <a:rPr lang="en-US"/>
              <a:t>Frequency domain techniques gained prominence for information embedding (Fridrich et al., 2009). Importance of frequency domain for robust steganography.</a:t>
            </a:r>
            <a:endParaRPr lang="en-US"/>
          </a:p>
          <a:p>
            <a:pPr marL="0" indent="0">
              <a:buNone/>
            </a:pPr>
            <a:r>
              <a:rPr lang="en-US"/>
              <a:t>Fridrich et al. introduced a method using frequency domain transformations. Method based on frequency domain transformations</a:t>
            </a:r>
            <a:endParaRPr lang="en-US"/>
          </a:p>
          <a:p>
            <a:pPr marL="0" indent="0">
              <a:buNone/>
            </a:pPr>
            <a:r>
              <a:rPr lang="en-US"/>
              <a:t>The approach demonstrated increased capacity and resistance to common steganalysis techniques.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11392</Words>
  <Application>WPS Presentation</Application>
  <PresentationFormat>Widescreen</PresentationFormat>
  <Paragraphs>263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SimSun</vt:lpstr>
      <vt:lpstr>Wingdings</vt:lpstr>
      <vt:lpstr>Times New Roman</vt:lpstr>
      <vt:lpstr>Arial</vt:lpstr>
      <vt:lpstr>Calibri</vt:lpstr>
      <vt:lpstr>Microsoft YaHei</vt:lpstr>
      <vt:lpstr>Arial Unicode MS</vt:lpstr>
      <vt:lpstr>Calibri Light</vt:lpstr>
      <vt:lpstr>Office Theme</vt:lpstr>
      <vt:lpstr>  QUAID-E-AWAM UNIVERSITY OF ENGINEERING, SCIENCE  &amp; TECHNOLOGY Nawabshah</vt:lpstr>
      <vt:lpstr>Contents</vt:lpstr>
      <vt:lpstr>Introduction</vt:lpstr>
      <vt:lpstr>Introduction (cont..)</vt:lpstr>
      <vt:lpstr>Introduction (cont..)</vt:lpstr>
      <vt:lpstr>PowerPoint 演示文稿</vt:lpstr>
      <vt:lpstr>Types of Steganography:</vt:lpstr>
      <vt:lpstr>Literature Review: Advances in Image Steganography Techniques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Problem Statement: Advancing Image Steganography for Secure Communication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Proposed Methodology </vt:lpstr>
      <vt:lpstr>PowerPoint 演示文稿</vt:lpstr>
      <vt:lpstr> Work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QUAID-E-AWAM UNIVERSITY OF ENGINEERING, SCIENCE  &amp; TECHNOLOGY Nawabshah</dc:title>
  <dc:creator/>
  <cp:lastModifiedBy>muham</cp:lastModifiedBy>
  <cp:revision>2</cp:revision>
  <dcterms:created xsi:type="dcterms:W3CDTF">2024-02-13T00:09:00Z</dcterms:created>
  <dcterms:modified xsi:type="dcterms:W3CDTF">2024-02-13T03:53:49Z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58E68BF11153480E9E68D4659E948C9B_13</vt:lpwstr>
  </property>
  <property fmtid="{D5CDD505-2E9C-101B-9397-08002B2CF9AE}" pid="3" name="KSOProductBuildVer">
    <vt:lpwstr>1033-12.2.0.13431</vt:lpwstr>
  </property>
</Properties>
</file>