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01" r:id="rId3"/>
    <p:sldId id="258" r:id="rId4"/>
    <p:sldId id="259" r:id="rId5"/>
    <p:sldId id="261" r:id="rId6"/>
    <p:sldId id="293" r:id="rId7"/>
    <p:sldId id="298" r:id="rId8"/>
    <p:sldId id="294" r:id="rId9"/>
    <p:sldId id="264" r:id="rId10"/>
    <p:sldId id="266" r:id="rId11"/>
    <p:sldId id="268" r:id="rId12"/>
    <p:sldId id="269" r:id="rId13"/>
    <p:sldId id="270" r:id="rId14"/>
    <p:sldId id="271" r:id="rId15"/>
    <p:sldId id="272" r:id="rId16"/>
    <p:sldId id="296" r:id="rId17"/>
    <p:sldId id="302" r:id="rId18"/>
    <p:sldId id="274" r:id="rId19"/>
    <p:sldId id="279" r:id="rId20"/>
    <p:sldId id="303" r:id="rId21"/>
    <p:sldId id="304" r:id="rId22"/>
    <p:sldId id="324" r:id="rId23"/>
    <p:sldId id="291"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03" autoAdjust="0"/>
    <p:restoredTop sz="94660" autoAdjust="0"/>
  </p:normalViewPr>
  <p:slideViewPr>
    <p:cSldViewPr snapToGrid="0" showGuides="1">
      <p:cViewPr>
        <p:scale>
          <a:sx n="80" d="100"/>
          <a:sy n="80" d="100"/>
        </p:scale>
        <p:origin x="-600" y="-66"/>
      </p:cViewPr>
      <p:guideLst>
        <p:guide orient="horz" pos="2160"/>
        <p:guide pos="3791"/>
      </p:guideLst>
    </p:cSldViewPr>
  </p:slideViewPr>
  <p:outlineViewPr>
    <p:cViewPr>
      <p:scale>
        <a:sx n="33" d="100"/>
        <a:sy n="33" d="100"/>
      </p:scale>
      <p:origin x="0" y="19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7ACD95F-E946-462E-9519-81F14F150B54}" type="doc">
      <dgm:prSet loTypeId="urn:microsoft.com/office/officeart/2008/layout/VerticalCurvedList" loCatId="list" qsTypeId="urn:microsoft.com/office/officeart/2005/8/quickstyle/3d1" qsCatId="3D" csTypeId="urn:microsoft.com/office/officeart/2005/8/colors/accent0_3" csCatId="mainScheme" phldr="1"/>
      <dgm:spPr/>
      <dgm:t>
        <a:bodyPr/>
        <a:lstStyle/>
        <a:p>
          <a:endParaRPr lang="en-US"/>
        </a:p>
      </dgm:t>
    </dgm:pt>
    <dgm:pt modelId="{15C963EF-955E-4369-8BA5-1AA42A2079AB}">
      <dgm:prSet/>
      <dgm:spPr/>
      <dgm:t>
        <a:bodyPr/>
        <a:lstStyle/>
        <a:p>
          <a:r>
            <a:rPr lang="en-US" dirty="0" smtClean="0"/>
            <a:t>1.	</a:t>
          </a:r>
          <a:r>
            <a:rPr lang="en-US" b="1" i="0" dirty="0" smtClean="0"/>
            <a:t>Requirement Gathering and Analysis:</a:t>
          </a:r>
          <a:endParaRPr lang="en-US" dirty="0"/>
        </a:p>
      </dgm:t>
    </dgm:pt>
    <dgm:pt modelId="{ADA4B99F-A9DB-4379-A632-40860CF4D295}" cxnId="{B0227DEC-3A17-43BE-8DED-E96E5D2B0227}" type="parTrans">
      <dgm:prSet/>
      <dgm:spPr/>
      <dgm:t>
        <a:bodyPr/>
        <a:lstStyle/>
        <a:p>
          <a:endParaRPr lang="en-US"/>
        </a:p>
      </dgm:t>
    </dgm:pt>
    <dgm:pt modelId="{1E092650-B3AF-41A3-BAB7-49B079D821AE}" cxnId="{B0227DEC-3A17-43BE-8DED-E96E5D2B0227}" type="sibTrans">
      <dgm:prSet/>
      <dgm:spPr/>
      <dgm:t>
        <a:bodyPr/>
        <a:lstStyle/>
        <a:p>
          <a:endParaRPr lang="en-US"/>
        </a:p>
      </dgm:t>
    </dgm:pt>
    <dgm:pt modelId="{EA2256C2-2CA2-4D09-AD83-D53845B5F9BC}">
      <dgm:prSet/>
      <dgm:spPr/>
      <dgm:t>
        <a:bodyPr/>
        <a:lstStyle/>
        <a:p>
          <a:r>
            <a:rPr lang="en-US" dirty="0" smtClean="0"/>
            <a:t>2.	</a:t>
          </a:r>
          <a:r>
            <a:rPr lang="en-US" b="1" i="0" dirty="0" smtClean="0"/>
            <a:t>Design:</a:t>
          </a:r>
          <a:endParaRPr lang="en-US" dirty="0"/>
        </a:p>
      </dgm:t>
    </dgm:pt>
    <dgm:pt modelId="{650C3AB5-46F7-4EC7-BA3D-EA8FF3FD471F}" cxnId="{BB0DD554-1343-4213-9D17-7C7352AFE699}" type="parTrans">
      <dgm:prSet/>
      <dgm:spPr/>
      <dgm:t>
        <a:bodyPr/>
        <a:lstStyle/>
        <a:p>
          <a:endParaRPr lang="en-US"/>
        </a:p>
      </dgm:t>
    </dgm:pt>
    <dgm:pt modelId="{67C80292-1BF5-4D03-9886-BE3B6B477C77}" cxnId="{BB0DD554-1343-4213-9D17-7C7352AFE699}" type="sibTrans">
      <dgm:prSet/>
      <dgm:spPr/>
      <dgm:t>
        <a:bodyPr/>
        <a:lstStyle/>
        <a:p>
          <a:endParaRPr lang="en-US"/>
        </a:p>
      </dgm:t>
    </dgm:pt>
    <dgm:pt modelId="{8DCAF8CC-F3F3-4FFD-9C53-7D534046D627}">
      <dgm:prSet/>
      <dgm:spPr/>
      <dgm:t>
        <a:bodyPr/>
        <a:lstStyle/>
        <a:p>
          <a:r>
            <a:rPr lang="en-US" dirty="0" smtClean="0"/>
            <a:t>3.	</a:t>
          </a:r>
          <a:r>
            <a:rPr lang="en-US" b="1" i="0" dirty="0" smtClean="0"/>
            <a:t>Development:</a:t>
          </a:r>
          <a:endParaRPr lang="en-US" dirty="0"/>
        </a:p>
      </dgm:t>
    </dgm:pt>
    <dgm:pt modelId="{6A3D90A0-0167-48A7-9353-55FE34DE1BC1}" cxnId="{313CFDA0-CB49-4682-9C5C-2E0FB50D6C81}" type="parTrans">
      <dgm:prSet/>
      <dgm:spPr/>
      <dgm:t>
        <a:bodyPr/>
        <a:lstStyle/>
        <a:p>
          <a:endParaRPr lang="en-US"/>
        </a:p>
      </dgm:t>
    </dgm:pt>
    <dgm:pt modelId="{1D104031-E5BF-4013-A732-504558C9BBCA}" cxnId="{313CFDA0-CB49-4682-9C5C-2E0FB50D6C81}" type="sibTrans">
      <dgm:prSet/>
      <dgm:spPr/>
      <dgm:t>
        <a:bodyPr/>
        <a:lstStyle/>
        <a:p>
          <a:endParaRPr lang="en-US"/>
        </a:p>
      </dgm:t>
    </dgm:pt>
    <dgm:pt modelId="{364E8B0E-1115-40CB-AA13-088317835F6A}">
      <dgm:prSet/>
      <dgm:spPr/>
      <dgm:t>
        <a:bodyPr/>
        <a:lstStyle/>
        <a:p>
          <a:r>
            <a:rPr lang="en-US" dirty="0" smtClean="0"/>
            <a:t>4.	</a:t>
          </a:r>
          <a:r>
            <a:rPr lang="en-US" b="1" i="0" dirty="0" smtClean="0"/>
            <a:t>Testing:</a:t>
          </a:r>
          <a:endParaRPr lang="en-US" dirty="0"/>
        </a:p>
      </dgm:t>
    </dgm:pt>
    <dgm:pt modelId="{E78A07C4-E4C6-41B3-ADF7-F6C8CCA7AA63}" cxnId="{A41B03F7-FAEF-4406-8F1B-FA2938B54159}" type="parTrans">
      <dgm:prSet/>
      <dgm:spPr/>
      <dgm:t>
        <a:bodyPr/>
        <a:lstStyle/>
        <a:p>
          <a:endParaRPr lang="en-US"/>
        </a:p>
      </dgm:t>
    </dgm:pt>
    <dgm:pt modelId="{0AE18732-1180-4431-818A-86C208F20B69}" cxnId="{A41B03F7-FAEF-4406-8F1B-FA2938B54159}" type="sibTrans">
      <dgm:prSet/>
      <dgm:spPr/>
      <dgm:t>
        <a:bodyPr/>
        <a:lstStyle/>
        <a:p>
          <a:endParaRPr lang="en-US"/>
        </a:p>
      </dgm:t>
    </dgm:pt>
    <dgm:pt modelId="{56786D6B-46C2-4B1F-9BC7-E049956765D9}">
      <dgm:prSet/>
      <dgm:spPr/>
      <dgm:t>
        <a:bodyPr/>
        <a:lstStyle/>
        <a:p>
          <a:r>
            <a:rPr lang="en-US" dirty="0" smtClean="0"/>
            <a:t>5.         </a:t>
          </a:r>
          <a:r>
            <a:rPr lang="en-US" b="1" i="0" dirty="0" smtClean="0"/>
            <a:t>Deployment:</a:t>
          </a:r>
          <a:endParaRPr lang="en-US" dirty="0"/>
        </a:p>
      </dgm:t>
    </dgm:pt>
    <dgm:pt modelId="{DCFD1077-3AB8-460A-B686-9E3F20BBF898}" cxnId="{1EBF4AAB-6972-4318-B172-999E4CFC19CD}" type="parTrans">
      <dgm:prSet/>
      <dgm:spPr/>
      <dgm:t>
        <a:bodyPr/>
        <a:lstStyle/>
        <a:p>
          <a:endParaRPr lang="en-US"/>
        </a:p>
      </dgm:t>
    </dgm:pt>
    <dgm:pt modelId="{FF2EEA73-0402-4673-A7AD-8B2229BEDD62}" cxnId="{1EBF4AAB-6972-4318-B172-999E4CFC19CD}" type="sibTrans">
      <dgm:prSet/>
      <dgm:spPr/>
      <dgm:t>
        <a:bodyPr/>
        <a:lstStyle/>
        <a:p>
          <a:endParaRPr lang="en-US"/>
        </a:p>
      </dgm:t>
    </dgm:pt>
    <dgm:pt modelId="{C91521A6-0BFF-41DB-AF33-841753BCBD22}">
      <dgm:prSet/>
      <dgm:spPr/>
      <dgm:t>
        <a:bodyPr/>
        <a:lstStyle/>
        <a:p>
          <a:r>
            <a:rPr lang="en-US" dirty="0" smtClean="0"/>
            <a:t>6.	</a:t>
          </a:r>
          <a:r>
            <a:rPr lang="en-US" b="1" i="0" dirty="0" smtClean="0"/>
            <a:t>User Feedback and Maintenance:</a:t>
          </a:r>
          <a:endParaRPr lang="en-US" dirty="0"/>
        </a:p>
      </dgm:t>
    </dgm:pt>
    <dgm:pt modelId="{360DAFE2-9D2C-4D78-80C2-80A04D960D80}" cxnId="{0D706CC7-12FB-4D4A-9790-835C41E7EA1E}" type="parTrans">
      <dgm:prSet/>
      <dgm:spPr/>
      <dgm:t>
        <a:bodyPr/>
        <a:lstStyle/>
        <a:p>
          <a:endParaRPr lang="en-US"/>
        </a:p>
      </dgm:t>
    </dgm:pt>
    <dgm:pt modelId="{7573D5E7-8C1B-4C0F-840C-EF43CA2D52DE}" cxnId="{0D706CC7-12FB-4D4A-9790-835C41E7EA1E}" type="sibTrans">
      <dgm:prSet/>
      <dgm:spPr/>
      <dgm:t>
        <a:bodyPr/>
        <a:lstStyle/>
        <a:p>
          <a:endParaRPr lang="en-US"/>
        </a:p>
      </dgm:t>
    </dgm:pt>
    <dgm:pt modelId="{7A45E711-92E8-4BBD-8188-D567E1E3B2BF}" type="pres">
      <dgm:prSet presAssocID="{67ACD95F-E946-462E-9519-81F14F150B54}" presName="Name0" presStyleCnt="0">
        <dgm:presLayoutVars>
          <dgm:chMax val="7"/>
          <dgm:chPref val="7"/>
          <dgm:dir/>
        </dgm:presLayoutVars>
      </dgm:prSet>
      <dgm:spPr/>
      <dgm:t>
        <a:bodyPr/>
        <a:lstStyle/>
        <a:p>
          <a:endParaRPr lang="en-US"/>
        </a:p>
      </dgm:t>
    </dgm:pt>
    <dgm:pt modelId="{40882CAE-E2B7-4C59-9A7D-86FAD1E7F0AE}" type="pres">
      <dgm:prSet presAssocID="{67ACD95F-E946-462E-9519-81F14F150B54}" presName="Name1" presStyleCnt="0"/>
      <dgm:spPr/>
    </dgm:pt>
    <dgm:pt modelId="{030BE0E6-81F4-4A1B-BCF1-F69DE8E6229F}" type="pres">
      <dgm:prSet presAssocID="{67ACD95F-E946-462E-9519-81F14F150B54}" presName="cycle" presStyleCnt="0"/>
      <dgm:spPr/>
    </dgm:pt>
    <dgm:pt modelId="{C90894B9-DA69-44EF-9752-910A7C242CD4}" type="pres">
      <dgm:prSet presAssocID="{67ACD95F-E946-462E-9519-81F14F150B54}" presName="srcNode" presStyleLbl="node1" presStyleIdx="0" presStyleCnt="6"/>
      <dgm:spPr/>
    </dgm:pt>
    <dgm:pt modelId="{80AC2299-0DEA-4A4D-BE12-010769900BC4}" type="pres">
      <dgm:prSet presAssocID="{67ACD95F-E946-462E-9519-81F14F150B54}" presName="conn" presStyleLbl="parChTrans1D2" presStyleIdx="0" presStyleCnt="1"/>
      <dgm:spPr/>
      <dgm:t>
        <a:bodyPr/>
        <a:lstStyle/>
        <a:p>
          <a:endParaRPr lang="en-US"/>
        </a:p>
      </dgm:t>
    </dgm:pt>
    <dgm:pt modelId="{6807F4BE-CAFB-4A1C-BD98-539F5CAD5713}" type="pres">
      <dgm:prSet presAssocID="{67ACD95F-E946-462E-9519-81F14F150B54}" presName="extraNode" presStyleLbl="node1" presStyleIdx="0" presStyleCnt="6"/>
      <dgm:spPr/>
    </dgm:pt>
    <dgm:pt modelId="{3EC8DC26-290D-4D8C-8A2A-160FA8DB8352}" type="pres">
      <dgm:prSet presAssocID="{67ACD95F-E946-462E-9519-81F14F150B54}" presName="dstNode" presStyleLbl="node1" presStyleIdx="0" presStyleCnt="6"/>
      <dgm:spPr/>
    </dgm:pt>
    <dgm:pt modelId="{AFD32D67-BE5D-43E5-881A-70737935881E}" type="pres">
      <dgm:prSet presAssocID="{15C963EF-955E-4369-8BA5-1AA42A2079AB}" presName="text_1" presStyleLbl="node1" presStyleIdx="0" presStyleCnt="6">
        <dgm:presLayoutVars>
          <dgm:bulletEnabled val="1"/>
        </dgm:presLayoutVars>
      </dgm:prSet>
      <dgm:spPr/>
      <dgm:t>
        <a:bodyPr/>
        <a:lstStyle/>
        <a:p>
          <a:endParaRPr lang="en-US"/>
        </a:p>
      </dgm:t>
    </dgm:pt>
    <dgm:pt modelId="{83057F4D-5E51-45A1-A716-4E8955B9CBC5}" type="pres">
      <dgm:prSet presAssocID="{15C963EF-955E-4369-8BA5-1AA42A2079AB}" presName="accent_1" presStyleCnt="0"/>
      <dgm:spPr/>
    </dgm:pt>
    <dgm:pt modelId="{438D6BCB-027E-42CC-8BCB-1913A7B90404}" type="pres">
      <dgm:prSet presAssocID="{15C963EF-955E-4369-8BA5-1AA42A2079AB}" presName="accentRepeatNode" presStyleLbl="solidFgAcc1" presStyleIdx="0" presStyleCnt="6"/>
      <dgm:spPr/>
    </dgm:pt>
    <dgm:pt modelId="{EB33F7FF-35DC-4DAE-9C40-4854805A8A8A}" type="pres">
      <dgm:prSet presAssocID="{EA2256C2-2CA2-4D09-AD83-D53845B5F9BC}" presName="text_2" presStyleLbl="node1" presStyleIdx="1" presStyleCnt="6">
        <dgm:presLayoutVars>
          <dgm:bulletEnabled val="1"/>
        </dgm:presLayoutVars>
      </dgm:prSet>
      <dgm:spPr/>
      <dgm:t>
        <a:bodyPr/>
        <a:lstStyle/>
        <a:p>
          <a:endParaRPr lang="en-US"/>
        </a:p>
      </dgm:t>
    </dgm:pt>
    <dgm:pt modelId="{05E6D657-975D-48AA-AA4A-06E536ACB498}" type="pres">
      <dgm:prSet presAssocID="{EA2256C2-2CA2-4D09-AD83-D53845B5F9BC}" presName="accent_2" presStyleCnt="0"/>
      <dgm:spPr/>
    </dgm:pt>
    <dgm:pt modelId="{8DEC0AC9-53A3-406C-B2E1-B460964E8088}" type="pres">
      <dgm:prSet presAssocID="{EA2256C2-2CA2-4D09-AD83-D53845B5F9BC}" presName="accentRepeatNode" presStyleLbl="solidFgAcc1" presStyleIdx="1" presStyleCnt="6"/>
      <dgm:spPr/>
    </dgm:pt>
    <dgm:pt modelId="{58BA43D3-CB66-46A0-A954-4763F2B5B4BA}" type="pres">
      <dgm:prSet presAssocID="{8DCAF8CC-F3F3-4FFD-9C53-7D534046D627}" presName="text_3" presStyleLbl="node1" presStyleIdx="2" presStyleCnt="6">
        <dgm:presLayoutVars>
          <dgm:bulletEnabled val="1"/>
        </dgm:presLayoutVars>
      </dgm:prSet>
      <dgm:spPr/>
      <dgm:t>
        <a:bodyPr/>
        <a:lstStyle/>
        <a:p>
          <a:endParaRPr lang="en-US"/>
        </a:p>
      </dgm:t>
    </dgm:pt>
    <dgm:pt modelId="{C44FBA61-35C3-4A1F-A2A1-877FE4326983}" type="pres">
      <dgm:prSet presAssocID="{8DCAF8CC-F3F3-4FFD-9C53-7D534046D627}" presName="accent_3" presStyleCnt="0"/>
      <dgm:spPr/>
    </dgm:pt>
    <dgm:pt modelId="{13B9CE0E-7D41-4B4F-AB89-E5D9D3DCC380}" type="pres">
      <dgm:prSet presAssocID="{8DCAF8CC-F3F3-4FFD-9C53-7D534046D627}" presName="accentRepeatNode" presStyleLbl="solidFgAcc1" presStyleIdx="2" presStyleCnt="6"/>
      <dgm:spPr/>
    </dgm:pt>
    <dgm:pt modelId="{D25799FC-374D-4994-B520-C240869669E6}" type="pres">
      <dgm:prSet presAssocID="{364E8B0E-1115-40CB-AA13-088317835F6A}" presName="text_4" presStyleLbl="node1" presStyleIdx="3" presStyleCnt="6">
        <dgm:presLayoutVars>
          <dgm:bulletEnabled val="1"/>
        </dgm:presLayoutVars>
      </dgm:prSet>
      <dgm:spPr/>
      <dgm:t>
        <a:bodyPr/>
        <a:lstStyle/>
        <a:p>
          <a:endParaRPr lang="en-US"/>
        </a:p>
      </dgm:t>
    </dgm:pt>
    <dgm:pt modelId="{64E26220-3541-4350-9BA8-1C2A458D2AE7}" type="pres">
      <dgm:prSet presAssocID="{364E8B0E-1115-40CB-AA13-088317835F6A}" presName="accent_4" presStyleCnt="0"/>
      <dgm:spPr/>
    </dgm:pt>
    <dgm:pt modelId="{C570EAF7-AF88-4BDE-98D6-8F9C2AF6BE8C}" type="pres">
      <dgm:prSet presAssocID="{364E8B0E-1115-40CB-AA13-088317835F6A}" presName="accentRepeatNode" presStyleLbl="solidFgAcc1" presStyleIdx="3" presStyleCnt="6"/>
      <dgm:spPr/>
    </dgm:pt>
    <dgm:pt modelId="{AC7330DD-778D-4EE4-A7A1-6DAD6140E44B}" type="pres">
      <dgm:prSet presAssocID="{56786D6B-46C2-4B1F-9BC7-E049956765D9}" presName="text_5" presStyleLbl="node1" presStyleIdx="4" presStyleCnt="6">
        <dgm:presLayoutVars>
          <dgm:bulletEnabled val="1"/>
        </dgm:presLayoutVars>
      </dgm:prSet>
      <dgm:spPr/>
      <dgm:t>
        <a:bodyPr/>
        <a:lstStyle/>
        <a:p>
          <a:endParaRPr lang="en-US"/>
        </a:p>
      </dgm:t>
    </dgm:pt>
    <dgm:pt modelId="{37257979-C52F-44A4-8DBF-F8C0E264FB89}" type="pres">
      <dgm:prSet presAssocID="{56786D6B-46C2-4B1F-9BC7-E049956765D9}" presName="accent_5" presStyleCnt="0"/>
      <dgm:spPr/>
    </dgm:pt>
    <dgm:pt modelId="{44193309-9EC3-4334-94B6-6145F95029D7}" type="pres">
      <dgm:prSet presAssocID="{56786D6B-46C2-4B1F-9BC7-E049956765D9}" presName="accentRepeatNode" presStyleLbl="solidFgAcc1" presStyleIdx="4" presStyleCnt="6"/>
      <dgm:spPr/>
    </dgm:pt>
    <dgm:pt modelId="{39FCBE3A-4F12-4A21-822C-EEFEAB3FF4D4}" type="pres">
      <dgm:prSet presAssocID="{C91521A6-0BFF-41DB-AF33-841753BCBD22}" presName="text_6" presStyleLbl="node1" presStyleIdx="5" presStyleCnt="6">
        <dgm:presLayoutVars>
          <dgm:bulletEnabled val="1"/>
        </dgm:presLayoutVars>
      </dgm:prSet>
      <dgm:spPr/>
      <dgm:t>
        <a:bodyPr/>
        <a:lstStyle/>
        <a:p>
          <a:endParaRPr lang="en-US"/>
        </a:p>
      </dgm:t>
    </dgm:pt>
    <dgm:pt modelId="{08382384-0474-4051-80FB-A4C184E350B5}" type="pres">
      <dgm:prSet presAssocID="{C91521A6-0BFF-41DB-AF33-841753BCBD22}" presName="accent_6" presStyleCnt="0"/>
      <dgm:spPr/>
    </dgm:pt>
    <dgm:pt modelId="{DF463A51-0461-415E-88BD-7A61F6473ACA}" type="pres">
      <dgm:prSet presAssocID="{C91521A6-0BFF-41DB-AF33-841753BCBD22}" presName="accentRepeatNode" presStyleLbl="solidFgAcc1" presStyleIdx="5" presStyleCnt="6"/>
      <dgm:spPr/>
    </dgm:pt>
  </dgm:ptLst>
  <dgm:cxnLst>
    <dgm:cxn modelId="{B0227DEC-3A17-43BE-8DED-E96E5D2B0227}" srcId="{67ACD95F-E946-462E-9519-81F14F150B54}" destId="{15C963EF-955E-4369-8BA5-1AA42A2079AB}" srcOrd="0" destOrd="0" parTransId="{ADA4B99F-A9DB-4379-A632-40860CF4D295}" sibTransId="{1E092650-B3AF-41A3-BAB7-49B079D821AE}"/>
    <dgm:cxn modelId="{9ED1DB11-ED33-45FA-B925-2A9EF4480722}" type="presOf" srcId="{C91521A6-0BFF-41DB-AF33-841753BCBD22}" destId="{39FCBE3A-4F12-4A21-822C-EEFEAB3FF4D4}" srcOrd="0" destOrd="0" presId="urn:microsoft.com/office/officeart/2008/layout/VerticalCurvedList"/>
    <dgm:cxn modelId="{483A05F0-8028-4B26-B130-5F83D0A697CC}" type="presOf" srcId="{EA2256C2-2CA2-4D09-AD83-D53845B5F9BC}" destId="{EB33F7FF-35DC-4DAE-9C40-4854805A8A8A}" srcOrd="0" destOrd="0" presId="urn:microsoft.com/office/officeart/2008/layout/VerticalCurvedList"/>
    <dgm:cxn modelId="{FA84908E-C094-4296-B6EA-A3701CE5CB93}" type="presOf" srcId="{8DCAF8CC-F3F3-4FFD-9C53-7D534046D627}" destId="{58BA43D3-CB66-46A0-A954-4763F2B5B4BA}" srcOrd="0" destOrd="0" presId="urn:microsoft.com/office/officeart/2008/layout/VerticalCurvedList"/>
    <dgm:cxn modelId="{BD5AB418-1314-470A-96CB-A218B6D8F918}" type="presOf" srcId="{1E092650-B3AF-41A3-BAB7-49B079D821AE}" destId="{80AC2299-0DEA-4A4D-BE12-010769900BC4}" srcOrd="0" destOrd="0" presId="urn:microsoft.com/office/officeart/2008/layout/VerticalCurvedList"/>
    <dgm:cxn modelId="{313CFDA0-CB49-4682-9C5C-2E0FB50D6C81}" srcId="{67ACD95F-E946-462E-9519-81F14F150B54}" destId="{8DCAF8CC-F3F3-4FFD-9C53-7D534046D627}" srcOrd="2" destOrd="0" parTransId="{6A3D90A0-0167-48A7-9353-55FE34DE1BC1}" sibTransId="{1D104031-E5BF-4013-A732-504558C9BBCA}"/>
    <dgm:cxn modelId="{B481A61C-569C-4823-9A40-56E4093503CE}" type="presOf" srcId="{15C963EF-955E-4369-8BA5-1AA42A2079AB}" destId="{AFD32D67-BE5D-43E5-881A-70737935881E}" srcOrd="0" destOrd="0" presId="urn:microsoft.com/office/officeart/2008/layout/VerticalCurvedList"/>
    <dgm:cxn modelId="{BB0DD554-1343-4213-9D17-7C7352AFE699}" srcId="{67ACD95F-E946-462E-9519-81F14F150B54}" destId="{EA2256C2-2CA2-4D09-AD83-D53845B5F9BC}" srcOrd="1" destOrd="0" parTransId="{650C3AB5-46F7-4EC7-BA3D-EA8FF3FD471F}" sibTransId="{67C80292-1BF5-4D03-9886-BE3B6B477C77}"/>
    <dgm:cxn modelId="{3209DE65-883F-40E0-BBD8-D4A7A28F193E}" type="presOf" srcId="{364E8B0E-1115-40CB-AA13-088317835F6A}" destId="{D25799FC-374D-4994-B520-C240869669E6}" srcOrd="0" destOrd="0" presId="urn:microsoft.com/office/officeart/2008/layout/VerticalCurvedList"/>
    <dgm:cxn modelId="{A41B03F7-FAEF-4406-8F1B-FA2938B54159}" srcId="{67ACD95F-E946-462E-9519-81F14F150B54}" destId="{364E8B0E-1115-40CB-AA13-088317835F6A}" srcOrd="3" destOrd="0" parTransId="{E78A07C4-E4C6-41B3-ADF7-F6C8CCA7AA63}" sibTransId="{0AE18732-1180-4431-818A-86C208F20B69}"/>
    <dgm:cxn modelId="{0D706CC7-12FB-4D4A-9790-835C41E7EA1E}" srcId="{67ACD95F-E946-462E-9519-81F14F150B54}" destId="{C91521A6-0BFF-41DB-AF33-841753BCBD22}" srcOrd="5" destOrd="0" parTransId="{360DAFE2-9D2C-4D78-80C2-80A04D960D80}" sibTransId="{7573D5E7-8C1B-4C0F-840C-EF43CA2D52DE}"/>
    <dgm:cxn modelId="{1EBF4AAB-6972-4318-B172-999E4CFC19CD}" srcId="{67ACD95F-E946-462E-9519-81F14F150B54}" destId="{56786D6B-46C2-4B1F-9BC7-E049956765D9}" srcOrd="4" destOrd="0" parTransId="{DCFD1077-3AB8-460A-B686-9E3F20BBF898}" sibTransId="{FF2EEA73-0402-4673-A7AD-8B2229BEDD62}"/>
    <dgm:cxn modelId="{192CA355-0969-4920-8763-0EFBA3CCF97E}" type="presOf" srcId="{56786D6B-46C2-4B1F-9BC7-E049956765D9}" destId="{AC7330DD-778D-4EE4-A7A1-6DAD6140E44B}" srcOrd="0" destOrd="0" presId="urn:microsoft.com/office/officeart/2008/layout/VerticalCurvedList"/>
    <dgm:cxn modelId="{AB1E0A67-0EAA-4C8C-954F-002C4D54B0AA}" type="presOf" srcId="{67ACD95F-E946-462E-9519-81F14F150B54}" destId="{7A45E711-92E8-4BBD-8188-D567E1E3B2BF}" srcOrd="0" destOrd="0" presId="urn:microsoft.com/office/officeart/2008/layout/VerticalCurvedList"/>
    <dgm:cxn modelId="{9295396F-6E41-4189-A023-5966643980D2}" type="presParOf" srcId="{7A45E711-92E8-4BBD-8188-D567E1E3B2BF}" destId="{40882CAE-E2B7-4C59-9A7D-86FAD1E7F0AE}" srcOrd="0" destOrd="0" presId="urn:microsoft.com/office/officeart/2008/layout/VerticalCurvedList"/>
    <dgm:cxn modelId="{0707399E-E992-4378-B92F-199D57E37B9B}" type="presParOf" srcId="{40882CAE-E2B7-4C59-9A7D-86FAD1E7F0AE}" destId="{030BE0E6-81F4-4A1B-BCF1-F69DE8E6229F}" srcOrd="0" destOrd="0" presId="urn:microsoft.com/office/officeart/2008/layout/VerticalCurvedList"/>
    <dgm:cxn modelId="{6BE8C088-D260-4252-AC50-83786D1BE6C5}" type="presParOf" srcId="{030BE0E6-81F4-4A1B-BCF1-F69DE8E6229F}" destId="{C90894B9-DA69-44EF-9752-910A7C242CD4}" srcOrd="0" destOrd="0" presId="urn:microsoft.com/office/officeart/2008/layout/VerticalCurvedList"/>
    <dgm:cxn modelId="{A78995BC-C06A-42C2-92EC-E803451EFFB2}" type="presParOf" srcId="{030BE0E6-81F4-4A1B-BCF1-F69DE8E6229F}" destId="{80AC2299-0DEA-4A4D-BE12-010769900BC4}" srcOrd="1" destOrd="0" presId="urn:microsoft.com/office/officeart/2008/layout/VerticalCurvedList"/>
    <dgm:cxn modelId="{95D9D5E2-593E-4843-B52E-ACD68C2BF694}" type="presParOf" srcId="{030BE0E6-81F4-4A1B-BCF1-F69DE8E6229F}" destId="{6807F4BE-CAFB-4A1C-BD98-539F5CAD5713}" srcOrd="2" destOrd="0" presId="urn:microsoft.com/office/officeart/2008/layout/VerticalCurvedList"/>
    <dgm:cxn modelId="{36DC26AF-FD47-48B2-898E-BDBA4FA72438}" type="presParOf" srcId="{030BE0E6-81F4-4A1B-BCF1-F69DE8E6229F}" destId="{3EC8DC26-290D-4D8C-8A2A-160FA8DB8352}" srcOrd="3" destOrd="0" presId="urn:microsoft.com/office/officeart/2008/layout/VerticalCurvedList"/>
    <dgm:cxn modelId="{3D9C3D16-A82B-4C13-A452-5B62E2955EA8}" type="presParOf" srcId="{40882CAE-E2B7-4C59-9A7D-86FAD1E7F0AE}" destId="{AFD32D67-BE5D-43E5-881A-70737935881E}" srcOrd="1" destOrd="0" presId="urn:microsoft.com/office/officeart/2008/layout/VerticalCurvedList"/>
    <dgm:cxn modelId="{C51287AA-138C-4D62-9308-2ABBA2EC8F70}" type="presParOf" srcId="{40882CAE-E2B7-4C59-9A7D-86FAD1E7F0AE}" destId="{83057F4D-5E51-45A1-A716-4E8955B9CBC5}" srcOrd="2" destOrd="0" presId="urn:microsoft.com/office/officeart/2008/layout/VerticalCurvedList"/>
    <dgm:cxn modelId="{27F9ADA8-6E91-424D-BAB9-59B2B52CA8E0}" type="presParOf" srcId="{83057F4D-5E51-45A1-A716-4E8955B9CBC5}" destId="{438D6BCB-027E-42CC-8BCB-1913A7B90404}" srcOrd="0" destOrd="0" presId="urn:microsoft.com/office/officeart/2008/layout/VerticalCurvedList"/>
    <dgm:cxn modelId="{5E70608A-95A2-45FC-8BD0-4824F3488FA0}" type="presParOf" srcId="{40882CAE-E2B7-4C59-9A7D-86FAD1E7F0AE}" destId="{EB33F7FF-35DC-4DAE-9C40-4854805A8A8A}" srcOrd="3" destOrd="0" presId="urn:microsoft.com/office/officeart/2008/layout/VerticalCurvedList"/>
    <dgm:cxn modelId="{BA635206-75B7-4F11-A359-5D78F55D1861}" type="presParOf" srcId="{40882CAE-E2B7-4C59-9A7D-86FAD1E7F0AE}" destId="{05E6D657-975D-48AA-AA4A-06E536ACB498}" srcOrd="4" destOrd="0" presId="urn:microsoft.com/office/officeart/2008/layout/VerticalCurvedList"/>
    <dgm:cxn modelId="{7074BB22-404E-475F-8DDA-5A2764006941}" type="presParOf" srcId="{05E6D657-975D-48AA-AA4A-06E536ACB498}" destId="{8DEC0AC9-53A3-406C-B2E1-B460964E8088}" srcOrd="0" destOrd="0" presId="urn:microsoft.com/office/officeart/2008/layout/VerticalCurvedList"/>
    <dgm:cxn modelId="{83CA95EB-431D-41E9-8AFD-55057016A3C6}" type="presParOf" srcId="{40882CAE-E2B7-4C59-9A7D-86FAD1E7F0AE}" destId="{58BA43D3-CB66-46A0-A954-4763F2B5B4BA}" srcOrd="5" destOrd="0" presId="urn:microsoft.com/office/officeart/2008/layout/VerticalCurvedList"/>
    <dgm:cxn modelId="{B1800E20-5E94-47CB-A9DF-26DBE408C91D}" type="presParOf" srcId="{40882CAE-E2B7-4C59-9A7D-86FAD1E7F0AE}" destId="{C44FBA61-35C3-4A1F-A2A1-877FE4326983}" srcOrd="6" destOrd="0" presId="urn:microsoft.com/office/officeart/2008/layout/VerticalCurvedList"/>
    <dgm:cxn modelId="{CDDDCB0C-74FE-401E-86E8-8DC66B0A3759}" type="presParOf" srcId="{C44FBA61-35C3-4A1F-A2A1-877FE4326983}" destId="{13B9CE0E-7D41-4B4F-AB89-E5D9D3DCC380}" srcOrd="0" destOrd="0" presId="urn:microsoft.com/office/officeart/2008/layout/VerticalCurvedList"/>
    <dgm:cxn modelId="{C3267E2C-4835-45E1-97C7-F0A196E9420C}" type="presParOf" srcId="{40882CAE-E2B7-4C59-9A7D-86FAD1E7F0AE}" destId="{D25799FC-374D-4994-B520-C240869669E6}" srcOrd="7" destOrd="0" presId="urn:microsoft.com/office/officeart/2008/layout/VerticalCurvedList"/>
    <dgm:cxn modelId="{F3625C52-22B2-4F3F-B9FB-56B4832F2547}" type="presParOf" srcId="{40882CAE-E2B7-4C59-9A7D-86FAD1E7F0AE}" destId="{64E26220-3541-4350-9BA8-1C2A458D2AE7}" srcOrd="8" destOrd="0" presId="urn:microsoft.com/office/officeart/2008/layout/VerticalCurvedList"/>
    <dgm:cxn modelId="{91640ACF-F5BC-48B6-B638-D6B7FC8BFE6C}" type="presParOf" srcId="{64E26220-3541-4350-9BA8-1C2A458D2AE7}" destId="{C570EAF7-AF88-4BDE-98D6-8F9C2AF6BE8C}" srcOrd="0" destOrd="0" presId="urn:microsoft.com/office/officeart/2008/layout/VerticalCurvedList"/>
    <dgm:cxn modelId="{59F32D06-8B4A-4DFB-ADB9-F0415FBE812F}" type="presParOf" srcId="{40882CAE-E2B7-4C59-9A7D-86FAD1E7F0AE}" destId="{AC7330DD-778D-4EE4-A7A1-6DAD6140E44B}" srcOrd="9" destOrd="0" presId="urn:microsoft.com/office/officeart/2008/layout/VerticalCurvedList"/>
    <dgm:cxn modelId="{2AA93FC9-BA1E-4D5A-B7EE-D0B3EA3169CF}" type="presParOf" srcId="{40882CAE-E2B7-4C59-9A7D-86FAD1E7F0AE}" destId="{37257979-C52F-44A4-8DBF-F8C0E264FB89}" srcOrd="10" destOrd="0" presId="urn:microsoft.com/office/officeart/2008/layout/VerticalCurvedList"/>
    <dgm:cxn modelId="{9396A079-585F-42EA-BD2C-270E5880FD22}" type="presParOf" srcId="{37257979-C52F-44A4-8DBF-F8C0E264FB89}" destId="{44193309-9EC3-4334-94B6-6145F95029D7}" srcOrd="0" destOrd="0" presId="urn:microsoft.com/office/officeart/2008/layout/VerticalCurvedList"/>
    <dgm:cxn modelId="{7A74B94B-3196-43A5-9D6A-C834EA37F5A3}" type="presParOf" srcId="{40882CAE-E2B7-4C59-9A7D-86FAD1E7F0AE}" destId="{39FCBE3A-4F12-4A21-822C-EEFEAB3FF4D4}" srcOrd="11" destOrd="0" presId="urn:microsoft.com/office/officeart/2008/layout/VerticalCurvedList"/>
    <dgm:cxn modelId="{63CF43A4-824F-4702-82D5-E8C77D01C725}" type="presParOf" srcId="{40882CAE-E2B7-4C59-9A7D-86FAD1E7F0AE}" destId="{08382384-0474-4051-80FB-A4C184E350B5}" srcOrd="12" destOrd="0" presId="urn:microsoft.com/office/officeart/2008/layout/VerticalCurvedList"/>
    <dgm:cxn modelId="{D44062C5-0809-4654-80D2-C5BAED0DA1AB}" type="presParOf" srcId="{08382384-0474-4051-80FB-A4C184E350B5}" destId="{DF463A51-0461-415E-88BD-7A61F6473ACA}"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64600" cy="4818062"/>
        <a:chOff x="0" y="0"/>
        <a:chExt cx="8864600" cy="4818062"/>
      </a:xfrm>
    </dsp:grpSpPr>
    <dsp:sp modelId="{80AC2299-0DEA-4A4D-BE12-010769900BC4}">
      <dsp:nvSpPr>
        <dsp:cNvPr id="4" name="Block Arc 3"/>
        <dsp:cNvSpPr/>
      </dsp:nvSpPr>
      <dsp:spPr bwMode="white">
        <a:xfrm>
          <a:off x="-5392972" y="-846707"/>
          <a:ext cx="6511475" cy="6511475"/>
        </a:xfrm>
        <a:prstGeom prst="blockArc">
          <a:avLst>
            <a:gd name="adj1" fmla="val 18900000"/>
            <a:gd name="adj2" fmla="val 2700000"/>
            <a:gd name="adj3" fmla="val 277"/>
          </a:avLst>
        </a:prstGeom>
        <a:sp3d prstMaterial="matte"/>
      </dsp:spPr>
      <dsp:style>
        <a:lnRef idx="2">
          <a:schemeClr val="dk2">
            <a:shade val="60000"/>
          </a:schemeClr>
        </a:lnRef>
        <a:fillRef idx="0">
          <a:schemeClr val="dk2"/>
        </a:fillRef>
        <a:effectRef idx="0">
          <a:scrgbClr r="0" g="0" b="0"/>
        </a:effectRef>
        <a:fontRef idx="minor"/>
      </dsp:style>
      <dsp:txXfrm>
        <a:off x="-5392972" y="-846707"/>
        <a:ext cx="6511475" cy="6511475"/>
      </dsp:txXfrm>
    </dsp:sp>
    <dsp:sp modelId="{AFD32D67-BE5D-43E5-881A-70737935881E}">
      <dsp:nvSpPr>
        <dsp:cNvPr id="7" name="Rectangles 6"/>
        <dsp:cNvSpPr/>
      </dsp:nvSpPr>
      <dsp:spPr bwMode="white">
        <a:xfrm>
          <a:off x="454343" y="253719"/>
          <a:ext cx="8410257" cy="507246"/>
        </a:xfrm>
        <a:prstGeom prst="rect">
          <a:avLst/>
        </a:prstGeom>
        <a:sp3d prstMaterial="plastic">
          <a:bevelT w="120900" h="88900"/>
          <a:bevelB w="88900" h="31750" prst="angle"/>
        </a:sp3d>
      </dsp:spPr>
      <dsp:style>
        <a:lnRef idx="0">
          <a:schemeClr val="lt2"/>
        </a:lnRef>
        <a:fillRef idx="3">
          <a:schemeClr val="dk2"/>
        </a:fillRef>
        <a:effectRef idx="2">
          <a:scrgbClr r="0" g="0" b="0"/>
        </a:effectRef>
        <a:fontRef idx="minor">
          <a:schemeClr val="lt1"/>
        </a:fontRef>
      </dsp:style>
      <dsp:txBody>
        <a:bodyPr lIns="402626"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smtClean="0"/>
            <a:t>1.	</a:t>
          </a:r>
          <a:r>
            <a:rPr lang="en-US" b="1" i="0" dirty="0" smtClean="0"/>
            <a:t>Requirement Gathering and Analysis:</a:t>
          </a:r>
          <a:endParaRPr lang="en-US" dirty="0"/>
        </a:p>
      </dsp:txBody>
      <dsp:txXfrm>
        <a:off x="454343" y="253719"/>
        <a:ext cx="8410257" cy="507246"/>
      </dsp:txXfrm>
    </dsp:sp>
    <dsp:sp modelId="{438D6BCB-027E-42CC-8BCB-1913A7B90404}">
      <dsp:nvSpPr>
        <dsp:cNvPr id="8" name="Oval 7"/>
        <dsp:cNvSpPr/>
      </dsp:nvSpPr>
      <dsp:spPr bwMode="white">
        <a:xfrm>
          <a:off x="137315" y="190313"/>
          <a:ext cx="634057" cy="634057"/>
        </a:xfrm>
        <a:prstGeom prst="ellipse">
          <a:avLst/>
        </a:prstGeom>
        <a:sp3d z="190500" extrusionH="12700" prstMaterial="plastic">
          <a:bevelT w="50800" h="50800"/>
        </a:sp3d>
      </dsp:spPr>
      <dsp:style>
        <a:lnRef idx="1">
          <a:schemeClr val="dk2"/>
        </a:lnRef>
        <a:fillRef idx="1">
          <a:schemeClr val="lt2"/>
        </a:fillRef>
        <a:effectRef idx="2">
          <a:scrgbClr r="0" g="0" b="0"/>
        </a:effectRef>
        <a:fontRef idx="minor"/>
      </dsp:style>
      <dsp:txXfrm>
        <a:off x="137315" y="190313"/>
        <a:ext cx="634057" cy="634057"/>
      </dsp:txXfrm>
    </dsp:sp>
    <dsp:sp modelId="{EB33F7FF-35DC-4DAE-9C40-4854805A8A8A}">
      <dsp:nvSpPr>
        <dsp:cNvPr id="9" name="Rectangles 8"/>
        <dsp:cNvSpPr/>
      </dsp:nvSpPr>
      <dsp:spPr bwMode="white">
        <a:xfrm>
          <a:off x="871587" y="1014491"/>
          <a:ext cx="7993013" cy="507246"/>
        </a:xfrm>
        <a:prstGeom prst="rect">
          <a:avLst/>
        </a:prstGeom>
        <a:sp3d prstMaterial="plastic">
          <a:bevelT w="120900" h="88900"/>
          <a:bevelB w="88900" h="31750" prst="angle"/>
        </a:sp3d>
      </dsp:spPr>
      <dsp:style>
        <a:lnRef idx="0">
          <a:schemeClr val="lt2"/>
        </a:lnRef>
        <a:fillRef idx="3">
          <a:schemeClr val="dk2"/>
        </a:fillRef>
        <a:effectRef idx="2">
          <a:scrgbClr r="0" g="0" b="0"/>
        </a:effectRef>
        <a:fontRef idx="minor">
          <a:schemeClr val="lt1"/>
        </a:fontRef>
      </dsp:style>
      <dsp:txBody>
        <a:bodyPr lIns="402626"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smtClean="0"/>
            <a:t>2.	</a:t>
          </a:r>
          <a:r>
            <a:rPr lang="en-US" b="1" i="0" dirty="0" smtClean="0"/>
            <a:t>Design:</a:t>
          </a:r>
          <a:endParaRPr lang="en-US" dirty="0"/>
        </a:p>
      </dsp:txBody>
      <dsp:txXfrm>
        <a:off x="871587" y="1014491"/>
        <a:ext cx="7993013" cy="507246"/>
      </dsp:txXfrm>
    </dsp:sp>
    <dsp:sp modelId="{8DEC0AC9-53A3-406C-B2E1-B460964E8088}">
      <dsp:nvSpPr>
        <dsp:cNvPr id="10" name="Oval 9"/>
        <dsp:cNvSpPr/>
      </dsp:nvSpPr>
      <dsp:spPr bwMode="white">
        <a:xfrm>
          <a:off x="554559" y="951085"/>
          <a:ext cx="634057" cy="634057"/>
        </a:xfrm>
        <a:prstGeom prst="ellipse">
          <a:avLst/>
        </a:prstGeom>
        <a:sp3d z="190500" extrusionH="12700" prstMaterial="plastic">
          <a:bevelT w="50800" h="50800"/>
        </a:sp3d>
      </dsp:spPr>
      <dsp:style>
        <a:lnRef idx="1">
          <a:schemeClr val="dk2"/>
        </a:lnRef>
        <a:fillRef idx="1">
          <a:schemeClr val="lt2"/>
        </a:fillRef>
        <a:effectRef idx="2">
          <a:scrgbClr r="0" g="0" b="0"/>
        </a:effectRef>
        <a:fontRef idx="minor"/>
      </dsp:style>
      <dsp:txXfrm>
        <a:off x="554559" y="951085"/>
        <a:ext cx="634057" cy="634057"/>
      </dsp:txXfrm>
    </dsp:sp>
    <dsp:sp modelId="{58BA43D3-CB66-46A0-A954-4763F2B5B4BA}">
      <dsp:nvSpPr>
        <dsp:cNvPr id="11" name="Rectangles 10"/>
        <dsp:cNvSpPr/>
      </dsp:nvSpPr>
      <dsp:spPr bwMode="white">
        <a:xfrm>
          <a:off x="1062383" y="1775263"/>
          <a:ext cx="7802217" cy="507246"/>
        </a:xfrm>
        <a:prstGeom prst="rect">
          <a:avLst/>
        </a:prstGeom>
        <a:sp3d prstMaterial="plastic">
          <a:bevelT w="120900" h="88900"/>
          <a:bevelB w="88900" h="31750" prst="angle"/>
        </a:sp3d>
      </dsp:spPr>
      <dsp:style>
        <a:lnRef idx="0">
          <a:schemeClr val="lt2"/>
        </a:lnRef>
        <a:fillRef idx="3">
          <a:schemeClr val="dk2"/>
        </a:fillRef>
        <a:effectRef idx="2">
          <a:scrgbClr r="0" g="0" b="0"/>
        </a:effectRef>
        <a:fontRef idx="minor">
          <a:schemeClr val="lt1"/>
        </a:fontRef>
      </dsp:style>
      <dsp:txBody>
        <a:bodyPr lIns="402626"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smtClean="0"/>
            <a:t>3.	</a:t>
          </a:r>
          <a:r>
            <a:rPr lang="en-US" b="1" i="0" dirty="0" smtClean="0"/>
            <a:t>Development:</a:t>
          </a:r>
          <a:endParaRPr lang="en-US" dirty="0"/>
        </a:p>
      </dsp:txBody>
      <dsp:txXfrm>
        <a:off x="1062383" y="1775263"/>
        <a:ext cx="7802217" cy="507246"/>
      </dsp:txXfrm>
    </dsp:sp>
    <dsp:sp modelId="{13B9CE0E-7D41-4B4F-AB89-E5D9D3DCC380}">
      <dsp:nvSpPr>
        <dsp:cNvPr id="12" name="Oval 11"/>
        <dsp:cNvSpPr/>
      </dsp:nvSpPr>
      <dsp:spPr bwMode="white">
        <a:xfrm>
          <a:off x="745354" y="1711857"/>
          <a:ext cx="634057" cy="634057"/>
        </a:xfrm>
        <a:prstGeom prst="ellipse">
          <a:avLst/>
        </a:prstGeom>
        <a:sp3d z="190500" extrusionH="12700" prstMaterial="plastic">
          <a:bevelT w="50800" h="50800"/>
        </a:sp3d>
      </dsp:spPr>
      <dsp:style>
        <a:lnRef idx="1">
          <a:schemeClr val="dk2"/>
        </a:lnRef>
        <a:fillRef idx="1">
          <a:schemeClr val="lt2"/>
        </a:fillRef>
        <a:effectRef idx="2">
          <a:scrgbClr r="0" g="0" b="0"/>
        </a:effectRef>
        <a:fontRef idx="minor"/>
      </dsp:style>
      <dsp:txXfrm>
        <a:off x="745354" y="1711857"/>
        <a:ext cx="634057" cy="634057"/>
      </dsp:txXfrm>
    </dsp:sp>
    <dsp:sp modelId="{D25799FC-374D-4994-B520-C240869669E6}">
      <dsp:nvSpPr>
        <dsp:cNvPr id="13" name="Rectangles 12"/>
        <dsp:cNvSpPr/>
      </dsp:nvSpPr>
      <dsp:spPr bwMode="white">
        <a:xfrm>
          <a:off x="1062383" y="2535553"/>
          <a:ext cx="7802217" cy="507246"/>
        </a:xfrm>
        <a:prstGeom prst="rect">
          <a:avLst/>
        </a:prstGeom>
        <a:sp3d prstMaterial="plastic">
          <a:bevelT w="120900" h="88900"/>
          <a:bevelB w="88900" h="31750" prst="angle"/>
        </a:sp3d>
      </dsp:spPr>
      <dsp:style>
        <a:lnRef idx="0">
          <a:schemeClr val="lt2"/>
        </a:lnRef>
        <a:fillRef idx="3">
          <a:schemeClr val="dk2"/>
        </a:fillRef>
        <a:effectRef idx="2">
          <a:scrgbClr r="0" g="0" b="0"/>
        </a:effectRef>
        <a:fontRef idx="minor">
          <a:schemeClr val="lt1"/>
        </a:fontRef>
      </dsp:style>
      <dsp:txBody>
        <a:bodyPr lIns="402626"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smtClean="0"/>
            <a:t>4.	</a:t>
          </a:r>
          <a:r>
            <a:rPr lang="en-US" b="1" i="0" dirty="0" smtClean="0"/>
            <a:t>Testing:</a:t>
          </a:r>
          <a:endParaRPr lang="en-US" dirty="0"/>
        </a:p>
      </dsp:txBody>
      <dsp:txXfrm>
        <a:off x="1062383" y="2535553"/>
        <a:ext cx="7802217" cy="507246"/>
      </dsp:txXfrm>
    </dsp:sp>
    <dsp:sp modelId="{C570EAF7-AF88-4BDE-98D6-8F9C2AF6BE8C}">
      <dsp:nvSpPr>
        <dsp:cNvPr id="14" name="Oval 13"/>
        <dsp:cNvSpPr/>
      </dsp:nvSpPr>
      <dsp:spPr bwMode="white">
        <a:xfrm>
          <a:off x="745354" y="2472148"/>
          <a:ext cx="634057" cy="634057"/>
        </a:xfrm>
        <a:prstGeom prst="ellipse">
          <a:avLst/>
        </a:prstGeom>
        <a:sp3d z="190500" extrusionH="12700" prstMaterial="plastic">
          <a:bevelT w="50800" h="50800"/>
        </a:sp3d>
      </dsp:spPr>
      <dsp:style>
        <a:lnRef idx="1">
          <a:schemeClr val="dk2"/>
        </a:lnRef>
        <a:fillRef idx="1">
          <a:schemeClr val="lt2"/>
        </a:fillRef>
        <a:effectRef idx="2">
          <a:scrgbClr r="0" g="0" b="0"/>
        </a:effectRef>
        <a:fontRef idx="minor"/>
      </dsp:style>
      <dsp:txXfrm>
        <a:off x="745354" y="2472148"/>
        <a:ext cx="634057" cy="634057"/>
      </dsp:txXfrm>
    </dsp:sp>
    <dsp:sp modelId="{AC7330DD-778D-4EE4-A7A1-6DAD6140E44B}">
      <dsp:nvSpPr>
        <dsp:cNvPr id="15" name="Rectangles 14"/>
        <dsp:cNvSpPr/>
      </dsp:nvSpPr>
      <dsp:spPr bwMode="white">
        <a:xfrm>
          <a:off x="871587" y="3296325"/>
          <a:ext cx="7993013" cy="507246"/>
        </a:xfrm>
        <a:prstGeom prst="rect">
          <a:avLst/>
        </a:prstGeom>
        <a:sp3d prstMaterial="plastic">
          <a:bevelT w="120900" h="88900"/>
          <a:bevelB w="88900" h="31750" prst="angle"/>
        </a:sp3d>
      </dsp:spPr>
      <dsp:style>
        <a:lnRef idx="0">
          <a:schemeClr val="lt2"/>
        </a:lnRef>
        <a:fillRef idx="3">
          <a:schemeClr val="dk2"/>
        </a:fillRef>
        <a:effectRef idx="2">
          <a:scrgbClr r="0" g="0" b="0"/>
        </a:effectRef>
        <a:fontRef idx="minor">
          <a:schemeClr val="lt1"/>
        </a:fontRef>
      </dsp:style>
      <dsp:txBody>
        <a:bodyPr lIns="402626"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smtClean="0"/>
            <a:t>5.         </a:t>
          </a:r>
          <a:r>
            <a:rPr lang="en-US" b="1" i="0" dirty="0" smtClean="0"/>
            <a:t>Deployment:</a:t>
          </a:r>
          <a:endParaRPr lang="en-US" dirty="0"/>
        </a:p>
      </dsp:txBody>
      <dsp:txXfrm>
        <a:off x="871587" y="3296325"/>
        <a:ext cx="7993013" cy="507246"/>
      </dsp:txXfrm>
    </dsp:sp>
    <dsp:sp modelId="{44193309-9EC3-4334-94B6-6145F95029D7}">
      <dsp:nvSpPr>
        <dsp:cNvPr id="16" name="Oval 15"/>
        <dsp:cNvSpPr/>
      </dsp:nvSpPr>
      <dsp:spPr bwMode="white">
        <a:xfrm>
          <a:off x="554559" y="3232920"/>
          <a:ext cx="634057" cy="634057"/>
        </a:xfrm>
        <a:prstGeom prst="ellipse">
          <a:avLst/>
        </a:prstGeom>
        <a:sp3d z="190500" extrusionH="12700" prstMaterial="plastic">
          <a:bevelT w="50800" h="50800"/>
        </a:sp3d>
      </dsp:spPr>
      <dsp:style>
        <a:lnRef idx="1">
          <a:schemeClr val="dk2"/>
        </a:lnRef>
        <a:fillRef idx="1">
          <a:schemeClr val="lt2"/>
        </a:fillRef>
        <a:effectRef idx="2">
          <a:scrgbClr r="0" g="0" b="0"/>
        </a:effectRef>
        <a:fontRef idx="minor"/>
      </dsp:style>
      <dsp:txXfrm>
        <a:off x="554559" y="3232920"/>
        <a:ext cx="634057" cy="634057"/>
      </dsp:txXfrm>
    </dsp:sp>
    <dsp:sp modelId="{39FCBE3A-4F12-4A21-822C-EEFEAB3FF4D4}">
      <dsp:nvSpPr>
        <dsp:cNvPr id="17" name="Rectangles 16"/>
        <dsp:cNvSpPr/>
      </dsp:nvSpPr>
      <dsp:spPr bwMode="white">
        <a:xfrm>
          <a:off x="454343" y="4057097"/>
          <a:ext cx="8410257" cy="507246"/>
        </a:xfrm>
        <a:prstGeom prst="rect">
          <a:avLst/>
        </a:prstGeom>
        <a:sp3d prstMaterial="plastic">
          <a:bevelT w="120900" h="88900"/>
          <a:bevelB w="88900" h="31750" prst="angle"/>
        </a:sp3d>
      </dsp:spPr>
      <dsp:style>
        <a:lnRef idx="0">
          <a:schemeClr val="lt2"/>
        </a:lnRef>
        <a:fillRef idx="3">
          <a:schemeClr val="dk2"/>
        </a:fillRef>
        <a:effectRef idx="2">
          <a:scrgbClr r="0" g="0" b="0"/>
        </a:effectRef>
        <a:fontRef idx="minor">
          <a:schemeClr val="lt1"/>
        </a:fontRef>
      </dsp:style>
      <dsp:txBody>
        <a:bodyPr lIns="402626" tIns="60960" rIns="60960" bIns="6096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dirty="0" smtClean="0"/>
            <a:t>6.	</a:t>
          </a:r>
          <a:r>
            <a:rPr lang="en-US" b="1" i="0" dirty="0" smtClean="0"/>
            <a:t>User Feedback and Maintenance:</a:t>
          </a:r>
          <a:endParaRPr lang="en-US" dirty="0"/>
        </a:p>
      </dsp:txBody>
      <dsp:txXfrm>
        <a:off x="454343" y="4057097"/>
        <a:ext cx="8410257" cy="507246"/>
      </dsp:txXfrm>
    </dsp:sp>
    <dsp:sp modelId="{DF463A51-0461-415E-88BD-7A61F6473ACA}">
      <dsp:nvSpPr>
        <dsp:cNvPr id="18" name="Oval 17"/>
        <dsp:cNvSpPr/>
      </dsp:nvSpPr>
      <dsp:spPr bwMode="white">
        <a:xfrm>
          <a:off x="137315" y="3993692"/>
          <a:ext cx="634057" cy="634057"/>
        </a:xfrm>
        <a:prstGeom prst="ellipse">
          <a:avLst/>
        </a:prstGeom>
        <a:sp3d z="190500" extrusionH="12700" prstMaterial="plastic">
          <a:bevelT w="50800" h="50800"/>
        </a:sp3d>
      </dsp:spPr>
      <dsp:style>
        <a:lnRef idx="1">
          <a:schemeClr val="dk2"/>
        </a:lnRef>
        <a:fillRef idx="1">
          <a:schemeClr val="lt2"/>
        </a:fillRef>
        <a:effectRef idx="2">
          <a:scrgbClr r="0" g="0" b="0"/>
        </a:effectRef>
        <a:fontRef idx="minor"/>
      </dsp:style>
      <dsp:txXfrm>
        <a:off x="137315" y="3993692"/>
        <a:ext cx="634057" cy="634057"/>
      </dsp:txXfrm>
    </dsp:sp>
    <dsp:sp modelId="{C90894B9-DA69-44EF-9752-910A7C242CD4}">
      <dsp:nvSpPr>
        <dsp:cNvPr id="3" name="Rectangles 2" hidden="1"/>
        <dsp:cNvSpPr/>
      </dsp:nvSpPr>
      <dsp:spPr bwMode="white">
        <a:xfrm>
          <a:off x="134192" y="101605"/>
          <a:ext cx="36000" cy="36000"/>
        </a:xfrm>
        <a:prstGeom prst="rect">
          <a:avLst/>
        </a:prstGeom>
        <a:sp3d prstMaterial="plastic">
          <a:bevelT w="120900" h="88900"/>
          <a:bevelB w="88900" h="31750" prst="angle"/>
        </a:sp3d>
      </dsp:spPr>
      <dsp:style>
        <a:lnRef idx="0">
          <a:schemeClr val="lt2"/>
        </a:lnRef>
        <a:fillRef idx="3">
          <a:schemeClr val="dk2"/>
        </a:fillRef>
        <a:effectRef idx="2">
          <a:scrgbClr r="0" g="0" b="0"/>
        </a:effectRef>
        <a:fontRef idx="minor">
          <a:schemeClr val="lt1"/>
        </a:fontRef>
      </dsp:style>
      <dsp:txXfrm>
        <a:off x="134192" y="101605"/>
        <a:ext cx="36000" cy="36000"/>
      </dsp:txXfrm>
    </dsp:sp>
    <dsp:sp modelId="{6807F4BE-CAFB-4A1C-BD98-539F5CAD5713}">
      <dsp:nvSpPr>
        <dsp:cNvPr id="5" name="Rectangles 4" hidden="1"/>
        <dsp:cNvSpPr/>
      </dsp:nvSpPr>
      <dsp:spPr bwMode="white">
        <a:xfrm>
          <a:off x="1082504" y="2391031"/>
          <a:ext cx="36000" cy="36000"/>
        </a:xfrm>
        <a:prstGeom prst="rect">
          <a:avLst/>
        </a:prstGeom>
        <a:sp3d prstMaterial="plastic">
          <a:bevelT w="120900" h="88900"/>
          <a:bevelB w="88900" h="31750" prst="angle"/>
        </a:sp3d>
      </dsp:spPr>
      <dsp:style>
        <a:lnRef idx="0">
          <a:schemeClr val="lt2"/>
        </a:lnRef>
        <a:fillRef idx="3">
          <a:schemeClr val="dk2"/>
        </a:fillRef>
        <a:effectRef idx="2">
          <a:scrgbClr r="0" g="0" b="0"/>
        </a:effectRef>
        <a:fontRef idx="minor">
          <a:schemeClr val="lt1"/>
        </a:fontRef>
      </dsp:style>
      <dsp:txXfrm>
        <a:off x="1082504" y="2391031"/>
        <a:ext cx="36000" cy="36000"/>
      </dsp:txXfrm>
    </dsp:sp>
    <dsp:sp modelId="{3EC8DC26-290D-4D8C-8A2A-160FA8DB8352}">
      <dsp:nvSpPr>
        <dsp:cNvPr id="6" name="Rectangles 5" hidden="1"/>
        <dsp:cNvSpPr/>
      </dsp:nvSpPr>
      <dsp:spPr bwMode="white">
        <a:xfrm>
          <a:off x="134192" y="4680457"/>
          <a:ext cx="36000" cy="36000"/>
        </a:xfrm>
        <a:prstGeom prst="rect">
          <a:avLst/>
        </a:prstGeom>
        <a:sp3d prstMaterial="plastic">
          <a:bevelT w="120900" h="88900"/>
          <a:bevelB w="88900" h="31750" prst="angle"/>
        </a:sp3d>
      </dsp:spPr>
      <dsp:style>
        <a:lnRef idx="0">
          <a:schemeClr val="lt2"/>
        </a:lnRef>
        <a:fillRef idx="3">
          <a:schemeClr val="dk2"/>
        </a:fillRef>
        <a:effectRef idx="2">
          <a:scrgbClr r="0" g="0" b="0"/>
        </a:effectRef>
        <a:fontRef idx="minor">
          <a:schemeClr val="lt1"/>
        </a:fontRef>
      </dsp:style>
      <dsp:txXfrm>
        <a:off x="134192" y="4680457"/>
        <a:ext cx="36000" cy="3600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7BD3"/>
            </a:gs>
            <a:gs pos="100000">
              <a:srgbClr val="034373"/>
            </a:gs>
          </a:gsLst>
          <a:lin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92145" y="331470"/>
            <a:ext cx="5807075" cy="889635"/>
          </a:xfrm>
          <a:prstGeom prst="rect">
            <a:avLst/>
          </a:prstGeom>
          <a:solidFill>
            <a:schemeClr val="bg1"/>
          </a:solidFill>
        </p:spPr>
        <p:txBody>
          <a:bodyPr wrap="square">
            <a:noAutofit/>
          </a:bodyPr>
          <a:lstStyle/>
          <a:p>
            <a:pPr algn="ctr"/>
            <a:r>
              <a:rPr lang="ar-AE" sz="4400" dirty="0">
                <a:solidFill>
                  <a:schemeClr val="tx1"/>
                </a:solidFill>
                <a:effectLst>
                  <a:outerShdw blurRad="38100" dist="19050" dir="2700000" algn="tl" rotWithShape="0">
                    <a:schemeClr val="dk1">
                      <a:alpha val="40000"/>
                    </a:schemeClr>
                  </a:outerShdw>
                </a:effectLst>
              </a:rPr>
              <a:t>بِسْمِ اللهِ الرَّحْمٰنِ الرَّحِيْمِ </a:t>
            </a:r>
            <a:endParaRPr lang="ar-AE" sz="4400" dirty="0">
              <a:solidFill>
                <a:schemeClr val="tx1"/>
              </a:solidFill>
              <a:effectLst>
                <a:outerShdw blurRad="38100" dist="19050" dir="2700000" algn="tl" rotWithShape="0">
                  <a:schemeClr val="dk1">
                    <a:alpha val="40000"/>
                  </a:schemeClr>
                </a:outerShdw>
              </a:effectLst>
            </a:endParaRPr>
          </a:p>
        </p:txBody>
      </p:sp>
      <p:sp>
        <p:nvSpPr>
          <p:cNvPr id="4" name="Content Placeholder 2"/>
          <p:cNvSpPr txBox="1"/>
          <p:nvPr/>
        </p:nvSpPr>
        <p:spPr>
          <a:xfrm>
            <a:off x="711398" y="1496241"/>
            <a:ext cx="10515600" cy="14400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400" b="1" dirty="0">
                <a:solidFill>
                  <a:schemeClr val="bg1"/>
                </a:solidFill>
              </a:rPr>
              <a:t>Enhancing Image Steganography </a:t>
            </a:r>
            <a:r>
              <a:rPr lang="en-US" sz="4400" b="1" dirty="0" smtClean="0">
                <a:solidFill>
                  <a:schemeClr val="bg1"/>
                </a:solidFill>
              </a:rPr>
              <a:t>Technique </a:t>
            </a:r>
            <a:r>
              <a:rPr lang="en-US" sz="4400" b="1" dirty="0">
                <a:solidFill>
                  <a:schemeClr val="bg1"/>
                </a:solidFill>
              </a:rPr>
              <a:t>for Secure Communication</a:t>
            </a:r>
            <a:endParaRPr lang="en-US" sz="4400" b="1" dirty="0">
              <a:solidFill>
                <a:schemeClr val="bg1"/>
              </a:solidFill>
            </a:endParaRPr>
          </a:p>
          <a:p>
            <a:pPr marL="0" indent="0" algn="ctr">
              <a:buFont typeface="Arial" panose="020B0604020202020204" pitchFamily="34" charset="0"/>
              <a:buNone/>
            </a:pPr>
            <a:r>
              <a:rPr lang="en-US" b="1" dirty="0" smtClean="0">
                <a:solidFill>
                  <a:schemeClr val="bg1"/>
                </a:solidFill>
              </a:rPr>
              <a:t>By:</a:t>
            </a:r>
            <a:endParaRPr lang="en-US" sz="3600" b="1" dirty="0" smtClean="0">
              <a:solidFill>
                <a:schemeClr val="bg1"/>
              </a:solidFill>
            </a:endParaRPr>
          </a:p>
          <a:p>
            <a:pPr marL="0" indent="0" algn="ctr">
              <a:buFont typeface="Arial" panose="020B0604020202020204" pitchFamily="34" charset="0"/>
              <a:buNone/>
            </a:pPr>
            <a:endParaRPr lang="en-US" sz="3600" b="1" dirty="0">
              <a:solidFill>
                <a:schemeClr val="bg1"/>
              </a:solidFill>
            </a:endParaRPr>
          </a:p>
        </p:txBody>
      </p:sp>
      <p:graphicFrame>
        <p:nvGraphicFramePr>
          <p:cNvPr id="5" name="Table 4"/>
          <p:cNvGraphicFramePr/>
          <p:nvPr/>
        </p:nvGraphicFramePr>
        <p:xfrm>
          <a:off x="1936630" y="3362119"/>
          <a:ext cx="8532495" cy="1524000"/>
        </p:xfrm>
        <a:graphic>
          <a:graphicData uri="http://schemas.openxmlformats.org/drawingml/2006/table">
            <a:tbl>
              <a:tblPr firstRow="1" bandRow="1">
                <a:tableStyleId>{5C22544A-7EE6-4342-B048-85BDC9FD1C3A}</a:tableStyleId>
              </a:tblPr>
              <a:tblGrid>
                <a:gridCol w="2844165"/>
                <a:gridCol w="2844165"/>
                <a:gridCol w="2844165"/>
              </a:tblGrid>
              <a:tr h="381000">
                <a:tc>
                  <a:txBody>
                    <a:bodyPr/>
                    <a:lstStyle/>
                    <a:p>
                      <a:pPr indent="0">
                        <a:buNone/>
                      </a:pPr>
                      <a:r>
                        <a:rPr lang="en-US" sz="2000" b="1" dirty="0">
                          <a:solidFill>
                            <a:srgbClr val="FFFFFF"/>
                          </a:solidFill>
                          <a:latin typeface="Times New Roman" panose="02020603050405020304" pitchFamily="18" charset="0"/>
                          <a:cs typeface="Times New Roman" panose="02020603050405020304" pitchFamily="18" charset="0"/>
                        </a:rPr>
                        <a:t>Names</a:t>
                      </a:r>
                      <a:endParaRPr lang="en-US" sz="20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000" b="1" dirty="0">
                          <a:solidFill>
                            <a:srgbClr val="FFFFFF"/>
                          </a:solidFill>
                          <a:latin typeface="Times New Roman" panose="02020603050405020304" pitchFamily="18" charset="0"/>
                          <a:cs typeface="Times New Roman" panose="02020603050405020304" pitchFamily="18" charset="0"/>
                        </a:rPr>
                        <a:t>Roll Number</a:t>
                      </a:r>
                      <a:endParaRPr lang="en-US" sz="20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000" b="1" dirty="0">
                          <a:solidFill>
                            <a:srgbClr val="FFFFFF"/>
                          </a:solidFill>
                          <a:latin typeface="Times New Roman" panose="02020603050405020304" pitchFamily="18" charset="0"/>
                          <a:cs typeface="Times New Roman" panose="02020603050405020304" pitchFamily="18" charset="0"/>
                        </a:rPr>
                        <a:t>Designations</a:t>
                      </a:r>
                      <a:endParaRPr lang="en-US" sz="20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r>
              <a:tr h="381000">
                <a:tc>
                  <a:txBody>
                    <a:bodyPr/>
                    <a:lstStyle/>
                    <a:p>
                      <a:pPr indent="0">
                        <a:buNone/>
                      </a:pPr>
                      <a:r>
                        <a:rPr lang="en-US" sz="2400" b="1" dirty="0">
                          <a:solidFill>
                            <a:schemeClr val="bg1"/>
                          </a:solidFill>
                          <a:latin typeface="Times New Roman" panose="02020603050405020304" pitchFamily="18" charset="0"/>
                          <a:cs typeface="Times New Roman" panose="02020603050405020304" pitchFamily="18" charset="0"/>
                        </a:rPr>
                        <a:t>Ubaidullah Qureshi</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400" b="1" dirty="0">
                          <a:solidFill>
                            <a:schemeClr val="bg1"/>
                          </a:solidFill>
                          <a:latin typeface="Times New Roman" panose="02020603050405020304" pitchFamily="18" charset="0"/>
                          <a:cs typeface="Times New Roman" panose="02020603050405020304" pitchFamily="18" charset="0"/>
                        </a:rPr>
                        <a:t>20IT-16</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400" b="1" dirty="0">
                          <a:solidFill>
                            <a:schemeClr val="bg1"/>
                          </a:solidFill>
                          <a:latin typeface="Times New Roman" panose="02020603050405020304" pitchFamily="18" charset="0"/>
                          <a:cs typeface="Times New Roman" panose="02020603050405020304" pitchFamily="18" charset="0"/>
                        </a:rPr>
                        <a:t>Leader</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r>
              <a:tr h="381000">
                <a:tc>
                  <a:txBody>
                    <a:bodyPr/>
                    <a:lstStyle/>
                    <a:p>
                      <a:pPr indent="0">
                        <a:buNone/>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Waqas</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20IT-07</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Member</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r>
              <a:tr h="381000">
                <a:tc>
                  <a:txBody>
                    <a:bodyPr/>
                    <a:lstStyle/>
                    <a:p>
                      <a:pPr indent="0">
                        <a:buNone/>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Sawera</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20IT-64</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c>
                  <a:txBody>
                    <a:bodyPr/>
                    <a:lstStyle/>
                    <a:p>
                      <a:pPr indent="0">
                        <a:buNone/>
                      </a:pPr>
                      <a:r>
                        <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Member</a:t>
                      </a:r>
                      <a:endParaRPr lang="en-US" sz="2400" b="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gradFill>
                      <a:gsLst>
                        <a:gs pos="0">
                          <a:srgbClr val="007BD3"/>
                        </a:gs>
                        <a:gs pos="100000">
                          <a:srgbClr val="034373"/>
                        </a:gs>
                      </a:gsLst>
                      <a:lin scaled="0"/>
                    </a:gradFill>
                  </a:tcPr>
                </a:tc>
              </a:tr>
            </a:tbl>
          </a:graphicData>
        </a:graphic>
      </p:graphicFrame>
      <p:pic>
        <p:nvPicPr>
          <p:cNvPr id="6" name="Picture 6"/>
          <p:cNvPicPr>
            <a:picLocks noChangeAspect="1" noChangeArrowheads="1"/>
          </p:cNvPicPr>
          <p:nvPr/>
        </p:nvPicPr>
        <p:blipFill>
          <a:blip r:embed="rId1" cstate="print">
            <a:clrChange>
              <a:clrFrom>
                <a:srgbClr val="FFFFFF"/>
              </a:clrFrom>
              <a:clrTo>
                <a:srgbClr val="FFFFFF">
                  <a:alpha val="0"/>
                </a:srgbClr>
              </a:clrTo>
            </a:clrChange>
          </a:blip>
          <a:srcRect/>
          <a:stretch>
            <a:fillRect/>
          </a:stretch>
        </p:blipFill>
        <p:spPr bwMode="auto">
          <a:xfrm>
            <a:off x="10238568" y="41987"/>
            <a:ext cx="1864426" cy="1677416"/>
          </a:xfrm>
          <a:prstGeom prst="rect">
            <a:avLst/>
          </a:prstGeom>
          <a:noFill/>
          <a:ln w="9525">
            <a:noFill/>
            <a:miter lim="800000"/>
            <a:headEnd/>
            <a:tailEnd/>
          </a:ln>
        </p:spPr>
      </p:pic>
      <p:sp>
        <p:nvSpPr>
          <p:cNvPr id="7" name="TextBox 6"/>
          <p:cNvSpPr txBox="1"/>
          <p:nvPr/>
        </p:nvSpPr>
        <p:spPr>
          <a:xfrm>
            <a:off x="4206240" y="5906323"/>
            <a:ext cx="4108266" cy="383540"/>
          </a:xfrm>
          <a:prstGeom prst="rect">
            <a:avLst/>
          </a:prstGeom>
          <a:noFill/>
          <a:ln>
            <a:noFill/>
          </a:ln>
        </p:spPr>
        <p:txBody>
          <a:bodyPr wrap="square" lIns="107283" tIns="53640" rIns="107283" bIns="53640" rtlCol="0">
            <a:spAutoFit/>
          </a:bodyPr>
          <a:lstStyle/>
          <a:p>
            <a:pPr algn="ctr"/>
            <a:r>
              <a:rPr lang="en-US" sz="1800" b="1" dirty="0">
                <a:solidFill>
                  <a:schemeClr val="bg1"/>
                </a:solidFill>
                <a:effectLst>
                  <a:outerShdw blurRad="38100" dist="38100" dir="2700000" algn="tl">
                    <a:srgbClr val="000000">
                      <a:alpha val="43137"/>
                    </a:srgbClr>
                  </a:outerShdw>
                </a:effectLst>
              </a:rPr>
              <a:t>Department of Information Technology</a:t>
            </a:r>
            <a:endParaRPr lang="en-US" sz="1200" b="1" dirty="0">
              <a:solidFill>
                <a:schemeClr val="bg1"/>
              </a:solidFill>
              <a:effectLst>
                <a:outerShdw blurRad="38100" dist="38100" dir="2700000" algn="tl">
                  <a:srgbClr val="000000">
                    <a:alpha val="43137"/>
                  </a:srgbClr>
                </a:outerShdw>
              </a:effectLst>
            </a:endParaRPr>
          </a:p>
        </p:txBody>
      </p:sp>
      <p:sp>
        <p:nvSpPr>
          <p:cNvPr id="8" name="Text Box 9"/>
          <p:cNvSpPr txBox="1"/>
          <p:nvPr/>
        </p:nvSpPr>
        <p:spPr>
          <a:xfrm>
            <a:off x="3386455" y="5520690"/>
            <a:ext cx="5748655" cy="586105"/>
          </a:xfrm>
          <a:prstGeom prst="rect">
            <a:avLst/>
          </a:prstGeom>
          <a:noFill/>
          <a:ln w="9525">
            <a:noFill/>
          </a:ln>
        </p:spPr>
        <p:txBody>
          <a:bodyPr>
            <a:noAutofit/>
          </a:bodyPr>
          <a:lstStyle/>
          <a:p>
            <a:pPr indent="0" algn="ctr"/>
            <a:r>
              <a:rPr lang="en-US" sz="2800" b="1" dirty="0">
                <a:solidFill>
                  <a:schemeClr val="bg1"/>
                </a:solidFill>
                <a:latin typeface="Times New Roman" panose="02020603050405020304" pitchFamily="18" charset="0"/>
                <a:cs typeface="Calibri" panose="020F0502020204030204" charset="0"/>
              </a:rPr>
              <a:t>Supervisor: Dr. Saima Siraj Soomro</a:t>
            </a:r>
            <a:endParaRPr lang="en-US" sz="2800" b="1" dirty="0">
              <a:solidFill>
                <a:schemeClr val="bg1"/>
              </a:solidFill>
              <a:latin typeface="Times New Roman" panose="02020603050405020304" pitchFamily="18" charset="0"/>
              <a:cs typeface="Calibri" panose="020F0502020204030204" charset="0"/>
            </a:endParaRPr>
          </a:p>
        </p:txBody>
      </p:sp>
      <p:sp>
        <p:nvSpPr>
          <p:cNvPr id="9" name="TextBox 8"/>
          <p:cNvSpPr txBox="1"/>
          <p:nvPr/>
        </p:nvSpPr>
        <p:spPr>
          <a:xfrm>
            <a:off x="6120081" y="5010825"/>
            <a:ext cx="1996437" cy="385327"/>
          </a:xfrm>
          <a:prstGeom prst="rect">
            <a:avLst/>
          </a:prstGeom>
          <a:noFill/>
          <a:ln>
            <a:noFill/>
          </a:ln>
        </p:spPr>
        <p:txBody>
          <a:bodyPr wrap="square" lIns="107283" tIns="53640" rIns="107283" bIns="53640" rtlCol="0">
            <a:spAutoFit/>
          </a:bodyPr>
          <a:lstStyle/>
          <a:p>
            <a:pPr algn="ctr"/>
            <a:r>
              <a:rPr lang="en-US" sz="1800" dirty="0" smtClean="0">
                <a:solidFill>
                  <a:schemeClr val="bg1"/>
                </a:solidFill>
                <a:effectLst>
                  <a:outerShdw blurRad="38100" dist="38100" dir="2700000" algn="tl">
                    <a:srgbClr val="000000">
                      <a:alpha val="43137"/>
                    </a:srgbClr>
                  </a:outerShdw>
                </a:effectLst>
              </a:rPr>
              <a:t>FYP 1</a:t>
            </a:r>
            <a:endParaRPr lang="en-US" sz="1200" dirty="0">
              <a:solidFill>
                <a:schemeClr val="bg1"/>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b="1" dirty="0"/>
              <a:t>Yang, Yao, and Tong </a:t>
            </a:r>
            <a:r>
              <a:rPr lang="en-US" dirty="0">
                <a:solidFill>
                  <a:schemeClr val="bg1"/>
                </a:solidFill>
              </a:rPr>
              <a:t>have helped steganography by finding new ways to hide data and communicate securely. They look at complex methods and techniques to make hiding systems stronger and able to hold more data. They've made big contributions in areas like adaptive hiding, reversible hiding, and </a:t>
            </a:r>
            <a:r>
              <a:rPr lang="en-US" b="1" dirty="0"/>
              <a:t>using deep learning </a:t>
            </a:r>
            <a:r>
              <a:rPr lang="en-US" dirty="0">
                <a:solidFill>
                  <a:schemeClr val="bg1"/>
                </a:solidFill>
              </a:rPr>
              <a:t>to detect hidden data. Their work keeps steganography moving forward, tackling new problems and making sure information stays hidden </a:t>
            </a:r>
            <a:r>
              <a:rPr lang="en-US" dirty="0" smtClean="0">
                <a:solidFill>
                  <a:schemeClr val="bg1"/>
                </a:solidFill>
              </a:rPr>
              <a:t>securely </a:t>
            </a:r>
            <a:r>
              <a:rPr lang="en-US" dirty="0" smtClean="0">
                <a:solidFill>
                  <a:schemeClr val="bg1"/>
                </a:solidFill>
              </a:rPr>
              <a:t>[11].</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b="1" dirty="0"/>
              <a:t>Zhang, </a:t>
            </a:r>
            <a:r>
              <a:rPr lang="en-US" b="1" dirty="0" err="1"/>
              <a:t>Qiu</a:t>
            </a:r>
            <a:r>
              <a:rPr lang="en-US" b="1" dirty="0"/>
              <a:t>, and Zhang </a:t>
            </a:r>
            <a:r>
              <a:rPr lang="en-US" dirty="0">
                <a:solidFill>
                  <a:schemeClr val="bg1"/>
                </a:solidFill>
              </a:rPr>
              <a:t>have helped steganography by studying different ways to hide data and keep information safe. They've made new hiding methods, studied existing ones, and applied them to protect multimedia like images and videos. They've made big contributions in areas like watermarking, reversible hiding, and checking if multimedia has been tampered with. Their goal is to make hiding systems stronger and more reliable for real-world use, keeping digital communication and multimedia safe from </a:t>
            </a:r>
            <a:r>
              <a:rPr lang="en-US" dirty="0" smtClean="0">
                <a:solidFill>
                  <a:schemeClr val="bg1"/>
                </a:solidFill>
              </a:rPr>
              <a:t>harm </a:t>
            </a:r>
            <a:r>
              <a:rPr lang="en-US" dirty="0" smtClean="0">
                <a:solidFill>
                  <a:schemeClr val="bg1"/>
                </a:solidFill>
              </a:rPr>
              <a:t>[12].</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b="1" dirty="0"/>
              <a:t>Li and Wang </a:t>
            </a:r>
            <a:r>
              <a:rPr lang="en-US" dirty="0">
                <a:solidFill>
                  <a:schemeClr val="bg1"/>
                </a:solidFill>
              </a:rPr>
              <a:t>have helped steganography a lot by finding new and better ways to hide data securely. They study advanced techniques and methods to make hiding systems stronger and more secure. They've made important progress in areas like adaptive hiding, reversible hiding, and detecting hidden data. Their research is vital for moving steganography forward, tackling new problems, and making sure data stays hidden effectively and </a:t>
            </a:r>
            <a:r>
              <a:rPr lang="en-US" dirty="0" smtClean="0">
                <a:solidFill>
                  <a:schemeClr val="bg1"/>
                </a:solidFill>
              </a:rPr>
              <a:t>safely </a:t>
            </a:r>
            <a:r>
              <a:rPr lang="en-US" dirty="0" smtClean="0">
                <a:solidFill>
                  <a:schemeClr val="bg1"/>
                </a:solidFill>
              </a:rPr>
              <a:t>[13].</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a:xfrm>
            <a:off x="683821" y="1825625"/>
            <a:ext cx="10515600" cy="4351338"/>
          </a:xfrm>
        </p:spPr>
        <p:txBody>
          <a:bodyPr/>
          <a:lstStyle/>
          <a:p>
            <a:pPr algn="just">
              <a:buFont typeface="Wingdings" panose="05000000000000000000" pitchFamily="2" charset="2"/>
              <a:buChar char="q"/>
            </a:pPr>
            <a:r>
              <a:rPr lang="en-US" dirty="0"/>
              <a:t>Ker </a:t>
            </a:r>
            <a:r>
              <a:rPr lang="en-US" dirty="0">
                <a:solidFill>
                  <a:schemeClr val="bg1"/>
                </a:solidFill>
              </a:rPr>
              <a:t>and their team have played a big role in making steganography better. They've worked on new ways to hide information securely, like in images or videos. Their research has helped create strong methods for hiding data and checking how secure they are. They've made important contributions in areas like hiding data in different parts of images or using different techniques to hide information. Their work keeps pushing steganography forward, inspiring others to find new ways to keep communication secure and data </a:t>
            </a:r>
            <a:r>
              <a:rPr lang="en-US" dirty="0" smtClean="0">
                <a:solidFill>
                  <a:schemeClr val="bg1"/>
                </a:solidFill>
              </a:rPr>
              <a:t>protected </a:t>
            </a:r>
            <a:r>
              <a:rPr lang="en-US" dirty="0" smtClean="0">
                <a:solidFill>
                  <a:schemeClr val="bg1"/>
                </a:solidFill>
              </a:rPr>
              <a:t>[14].</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b="1" dirty="0" err="1">
                <a:solidFill>
                  <a:schemeClr val="tx1"/>
                </a:solidFill>
              </a:rPr>
              <a:t>Kapoor</a:t>
            </a:r>
            <a:r>
              <a:rPr lang="en-US" b="1" dirty="0">
                <a:solidFill>
                  <a:schemeClr val="tx1"/>
                </a:solidFill>
              </a:rPr>
              <a:t>, </a:t>
            </a:r>
            <a:r>
              <a:rPr lang="en-US" b="1" dirty="0" err="1">
                <a:solidFill>
                  <a:schemeClr val="tx1"/>
                </a:solidFill>
              </a:rPr>
              <a:t>Sood</a:t>
            </a:r>
            <a:r>
              <a:rPr lang="en-US" b="1" dirty="0">
                <a:solidFill>
                  <a:schemeClr val="tx1"/>
                </a:solidFill>
              </a:rPr>
              <a:t>, and </a:t>
            </a:r>
            <a:r>
              <a:rPr lang="en-US" b="1" dirty="0" err="1">
                <a:solidFill>
                  <a:schemeClr val="tx1"/>
                </a:solidFill>
              </a:rPr>
              <a:t>Mahajan</a:t>
            </a:r>
            <a:r>
              <a:rPr lang="en-US" b="1" dirty="0">
                <a:solidFill>
                  <a:schemeClr val="bg1"/>
                </a:solidFill>
              </a:rPr>
              <a:t> </a:t>
            </a:r>
            <a:r>
              <a:rPr lang="en-US" dirty="0">
                <a:solidFill>
                  <a:schemeClr val="bg1"/>
                </a:solidFill>
              </a:rPr>
              <a:t>have helped steganography by finding new ways to hide data and communicate securely. They've studied advanced techniques to make hiding systems stronger and able to hold more data. They've made important contributions in areas like adapting hiding methods, hiding data that can be reversed, and checking multimedia for tampering. Their research aims to make hiding techniques more secure and effective, dealing with modern challenges in digital communication and multimedia </a:t>
            </a:r>
            <a:r>
              <a:rPr lang="en-US" dirty="0" smtClean="0">
                <a:solidFill>
                  <a:schemeClr val="bg1"/>
                </a:solidFill>
              </a:rPr>
              <a:t>protection </a:t>
            </a:r>
            <a:r>
              <a:rPr lang="en-US" dirty="0" smtClean="0">
                <a:solidFill>
                  <a:schemeClr val="bg1"/>
                </a:solidFill>
              </a:rPr>
              <a:t>[15].</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855022" y="165902"/>
            <a:ext cx="9761517" cy="523220"/>
          </a:xfrm>
          <a:prstGeom prst="rect">
            <a:avLst/>
          </a:prstGeom>
          <a:noFill/>
        </p:spPr>
        <p:txBody>
          <a:bodyPr wrap="square" rtlCol="0">
            <a:spAutoFit/>
          </a:bodyPr>
          <a:lstStyle/>
          <a:p>
            <a:r>
              <a:rPr lang="en-US" sz="2800" b="1" dirty="0">
                <a:solidFill>
                  <a:schemeClr val="bg1"/>
                </a:solidFill>
              </a:rPr>
              <a:t>TABLE 2. </a:t>
            </a:r>
            <a:r>
              <a:rPr lang="en-US" sz="2800" b="1" dirty="0" smtClean="0">
                <a:solidFill>
                  <a:schemeClr val="bg1"/>
                </a:solidFill>
                <a:effectLst>
                  <a:outerShdw blurRad="38100" dist="19050" dir="2700000" algn="tl" rotWithShape="0">
                    <a:schemeClr val="dk1">
                      <a:alpha val="40000"/>
                    </a:schemeClr>
                  </a:outerShdw>
                </a:effectLst>
              </a:rPr>
              <a:t>Literature Review Summary</a:t>
            </a:r>
            <a:r>
              <a:rPr lang="en-US" sz="2800" b="1" dirty="0">
                <a:solidFill>
                  <a:schemeClr val="bg1"/>
                </a:solidFill>
                <a:effectLst>
                  <a:outerShdw blurRad="38100" dist="19050" dir="2700000" algn="tl" rotWithShape="0">
                    <a:schemeClr val="dk1">
                      <a:alpha val="40000"/>
                    </a:schemeClr>
                  </a:outerShdw>
                </a:effectLst>
              </a:rPr>
              <a:t> </a:t>
            </a:r>
            <a:r>
              <a:rPr lang="en-US" sz="2800" b="1" dirty="0" smtClean="0">
                <a:solidFill>
                  <a:schemeClr val="bg1"/>
                </a:solidFill>
                <a:effectLst>
                  <a:outerShdw blurRad="38100" dist="19050" dir="2700000" algn="tl" rotWithShape="0">
                    <a:schemeClr val="dk1">
                      <a:alpha val="40000"/>
                    </a:schemeClr>
                  </a:outerShdw>
                </a:effectLst>
              </a:rPr>
              <a:t>(Continue)</a:t>
            </a:r>
            <a:endParaRPr lang="en-US" sz="2800" b="1" dirty="0">
              <a:solidFill>
                <a:schemeClr val="bg1"/>
              </a:solidFill>
            </a:endParaRPr>
          </a:p>
        </p:txBody>
      </p:sp>
      <p:graphicFrame>
        <p:nvGraphicFramePr>
          <p:cNvPr id="2" name="Table 1"/>
          <p:cNvGraphicFramePr>
            <a:graphicFrameLocks noGrp="1"/>
          </p:cNvGraphicFramePr>
          <p:nvPr/>
        </p:nvGraphicFramePr>
        <p:xfrm>
          <a:off x="570016" y="1502460"/>
          <a:ext cx="10880230" cy="4741420"/>
        </p:xfrm>
        <a:graphic>
          <a:graphicData uri="http://schemas.openxmlformats.org/drawingml/2006/table">
            <a:tbl>
              <a:tblPr>
                <a:tableStyleId>{616DA210-FB5B-4158-B5E0-FEB733F419BA}</a:tableStyleId>
              </a:tblPr>
              <a:tblGrid>
                <a:gridCol w="2176046"/>
                <a:gridCol w="2176046"/>
                <a:gridCol w="2176046"/>
                <a:gridCol w="2176046"/>
                <a:gridCol w="2176046"/>
              </a:tblGrid>
              <a:tr h="185418">
                <a:tc>
                  <a:txBody>
                    <a:bodyPr/>
                    <a:lstStyle/>
                    <a:p>
                      <a:pPr fontAlgn="b"/>
                      <a:r>
                        <a:rPr lang="en-US" sz="1800" dirty="0">
                          <a:solidFill>
                            <a:schemeClr val="bg1"/>
                          </a:solidFill>
                          <a:effectLst/>
                        </a:rPr>
                        <a:t>Algorithm</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Authors</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Technology Applied</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Advantages</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Disadvantages</a:t>
                      </a:r>
                      <a:endParaRPr lang="en-US" sz="1800" b="1" dirty="0">
                        <a:solidFill>
                          <a:schemeClr val="bg1"/>
                        </a:solidFill>
                        <a:effectLst/>
                      </a:endParaRPr>
                    </a:p>
                  </a:txBody>
                  <a:tcPr marL="15596" marR="15596" marT="7798" marB="7798" anchor="b"/>
                </a:tc>
              </a:tr>
              <a:tr h="645854">
                <a:tc>
                  <a:txBody>
                    <a:bodyPr/>
                    <a:lstStyle/>
                    <a:p>
                      <a:pPr fontAlgn="base"/>
                      <a:r>
                        <a:rPr lang="en-US" sz="1800">
                          <a:solidFill>
                            <a:schemeClr val="bg1"/>
                          </a:solidFill>
                          <a:effectLst/>
                        </a:rPr>
                        <a:t>LSB Substitution</a:t>
                      </a:r>
                      <a:endParaRPr lang="en-US" sz="1800">
                        <a:solidFill>
                          <a:schemeClr val="bg1"/>
                        </a:solidFill>
                        <a:effectLst/>
                      </a:endParaRPr>
                    </a:p>
                  </a:txBody>
                  <a:tcPr marL="15596" marR="15596" marT="7798" marB="7798" anchor="ctr"/>
                </a:tc>
                <a:tc>
                  <a:txBody>
                    <a:bodyPr/>
                    <a:lstStyle/>
                    <a:p>
                      <a:pPr fontAlgn="base"/>
                      <a:r>
                        <a:rPr lang="en-US" sz="1800">
                          <a:solidFill>
                            <a:schemeClr val="bg1"/>
                          </a:solidFill>
                          <a:effectLst/>
                        </a:rPr>
                        <a:t>Johnson and Smith</a:t>
                      </a:r>
                      <a:endParaRPr lang="en-US" sz="1800">
                        <a:solidFill>
                          <a:schemeClr val="bg1"/>
                        </a:solidFill>
                        <a:effectLst/>
                      </a:endParaRPr>
                    </a:p>
                  </a:txBody>
                  <a:tcPr marL="15596" marR="15596" marT="7798" marB="7798" anchor="ctr"/>
                </a:tc>
                <a:tc>
                  <a:txBody>
                    <a:bodyPr/>
                    <a:lstStyle/>
                    <a:p>
                      <a:pPr fontAlgn="base"/>
                      <a:r>
                        <a:rPr lang="en-US" sz="1800" dirty="0">
                          <a:solidFill>
                            <a:schemeClr val="bg1"/>
                          </a:solidFill>
                          <a:effectLst/>
                        </a:rPr>
                        <a:t>Least Significant Bit (LSB) substitution</a:t>
                      </a:r>
                      <a:endParaRPr lang="en-US" sz="1800" dirty="0">
                        <a:solidFill>
                          <a:schemeClr val="bg1"/>
                        </a:solidFill>
                        <a:effectLst/>
                      </a:endParaRPr>
                    </a:p>
                  </a:txBody>
                  <a:tcPr marL="15596" marR="15596" marT="7798" marB="7798" anchor="ctr"/>
                </a:tc>
                <a:tc>
                  <a:txBody>
                    <a:bodyPr/>
                    <a:lstStyle/>
                    <a:p>
                      <a:pPr fontAlgn="base"/>
                      <a:r>
                        <a:rPr lang="en-US" sz="1800" kern="1200" dirty="0" smtClean="0">
                          <a:solidFill>
                            <a:schemeClr val="bg1"/>
                          </a:solidFill>
                          <a:effectLst/>
                        </a:rPr>
                        <a:t>Simple and easy to implement</a:t>
                      </a:r>
                      <a:endParaRPr lang="en-US" sz="1800" dirty="0">
                        <a:solidFill>
                          <a:schemeClr val="bg1"/>
                        </a:solidFill>
                        <a:effectLst/>
                      </a:endParaRPr>
                    </a:p>
                  </a:txBody>
                  <a:tcPr marL="15596" marR="15596" marT="7798" marB="7798" anchor="ctr"/>
                </a:tc>
                <a:tc>
                  <a:txBody>
                    <a:bodyPr/>
                    <a:lstStyle/>
                    <a:p>
                      <a:pPr fontAlgn="base"/>
                      <a:r>
                        <a:rPr lang="en-US" sz="1800" kern="1200" dirty="0" smtClean="0">
                          <a:solidFill>
                            <a:schemeClr val="bg1"/>
                          </a:solidFill>
                          <a:effectLst/>
                        </a:rPr>
                        <a:t>Vulnerable to visual attacks &lt;</a:t>
                      </a:r>
                      <a:r>
                        <a:rPr lang="en-US" sz="1800" kern="1200" dirty="0" err="1" smtClean="0">
                          <a:solidFill>
                            <a:schemeClr val="bg1"/>
                          </a:solidFill>
                          <a:effectLst/>
                        </a:rPr>
                        <a:t>br</a:t>
                      </a:r>
                      <a:r>
                        <a:rPr lang="en-US" sz="1800" kern="1200" dirty="0" smtClean="0">
                          <a:solidFill>
                            <a:schemeClr val="bg1"/>
                          </a:solidFill>
                          <a:effectLst/>
                        </a:rPr>
                        <a:t>&gt; </a:t>
                      </a:r>
                      <a:endParaRPr lang="en-US" sz="1800" kern="1200" dirty="0" smtClean="0">
                        <a:solidFill>
                          <a:schemeClr val="bg1"/>
                        </a:solidFill>
                        <a:effectLst/>
                      </a:endParaRPr>
                    </a:p>
                    <a:p>
                      <a:pPr fontAlgn="base"/>
                      <a:r>
                        <a:rPr lang="en-US" sz="1800" kern="1200" dirty="0" smtClean="0">
                          <a:solidFill>
                            <a:schemeClr val="bg1"/>
                          </a:solidFill>
                          <a:effectLst/>
                        </a:rPr>
                        <a:t>- Limited capacity</a:t>
                      </a:r>
                      <a:endParaRPr lang="en-US" sz="1800" dirty="0">
                        <a:solidFill>
                          <a:schemeClr val="bg1"/>
                        </a:solidFill>
                        <a:effectLst/>
                      </a:endParaRPr>
                    </a:p>
                  </a:txBody>
                  <a:tcPr marL="15596" marR="15596" marT="7798" marB="7798" anchor="ctr"/>
                </a:tc>
              </a:tr>
              <a:tr h="697962">
                <a:tc>
                  <a:txBody>
                    <a:bodyPr/>
                    <a:lstStyle/>
                    <a:p>
                      <a:pPr fontAlgn="base"/>
                      <a:r>
                        <a:rPr lang="en-US" sz="1800">
                          <a:solidFill>
                            <a:schemeClr val="bg1"/>
                          </a:solidFill>
                          <a:effectLst/>
                        </a:rPr>
                        <a:t>LSB Vulnerability Highlighting</a:t>
                      </a:r>
                      <a:endParaRPr lang="en-US" sz="1800">
                        <a:solidFill>
                          <a:schemeClr val="bg1"/>
                        </a:solidFill>
                        <a:effectLst/>
                      </a:endParaRPr>
                    </a:p>
                  </a:txBody>
                  <a:tcPr marL="15596" marR="15596" marT="7798" marB="7798" anchor="ctr"/>
                </a:tc>
                <a:tc>
                  <a:txBody>
                    <a:bodyPr/>
                    <a:lstStyle/>
                    <a:p>
                      <a:pPr fontAlgn="base"/>
                      <a:r>
                        <a:rPr lang="en-US" sz="1800">
                          <a:solidFill>
                            <a:schemeClr val="bg1"/>
                          </a:solidFill>
                          <a:effectLst/>
                        </a:rPr>
                        <a:t>Provos and Honeyman</a:t>
                      </a:r>
                      <a:endParaRPr lang="en-US" sz="1800">
                        <a:solidFill>
                          <a:schemeClr val="bg1"/>
                        </a:solidFill>
                        <a:effectLst/>
                      </a:endParaRPr>
                    </a:p>
                  </a:txBody>
                  <a:tcPr marL="15596" marR="15596" marT="7798" marB="7798" anchor="ctr"/>
                </a:tc>
                <a:tc>
                  <a:txBody>
                    <a:bodyPr/>
                    <a:lstStyle/>
                    <a:p>
                      <a:pPr fontAlgn="base"/>
                      <a:r>
                        <a:rPr lang="en-US" sz="1800" dirty="0">
                          <a:solidFill>
                            <a:schemeClr val="bg1"/>
                          </a:solidFill>
                          <a:effectLst/>
                        </a:rPr>
                        <a:t>Analysis of LSB-based methods</a:t>
                      </a:r>
                      <a:endParaRPr lang="en-US" sz="1800" dirty="0">
                        <a:solidFill>
                          <a:schemeClr val="bg1"/>
                        </a:solidFill>
                        <a:effectLst/>
                      </a:endParaRPr>
                    </a:p>
                  </a:txBody>
                  <a:tcPr marL="15596" marR="15596" marT="7798" marB="7798" anchor="ctr"/>
                </a:tc>
                <a:tc>
                  <a:txBody>
                    <a:bodyPr/>
                    <a:lstStyle/>
                    <a:p>
                      <a:pPr fontAlgn="base"/>
                      <a:r>
                        <a:rPr lang="en-US" sz="1800" b="0" i="0" kern="1200" dirty="0" smtClean="0">
                          <a:solidFill>
                            <a:schemeClr val="bg1"/>
                          </a:solidFill>
                          <a:effectLst/>
                          <a:latin typeface="+mn-lt"/>
                          <a:ea typeface="+mn-ea"/>
                          <a:cs typeface="+mn-cs"/>
                        </a:rPr>
                        <a:t>Highlights weaknesses, fostering stronger algorithms</a:t>
                      </a:r>
                      <a:endParaRPr lang="en-US" sz="1800" dirty="0">
                        <a:solidFill>
                          <a:schemeClr val="bg1"/>
                        </a:solidFill>
                        <a:effectLst/>
                      </a:endParaRPr>
                    </a:p>
                  </a:txBody>
                  <a:tcPr marL="15596" marR="15596" marT="7798" marB="7798" anchor="ctr"/>
                </a:tc>
                <a:tc>
                  <a:txBody>
                    <a:bodyPr/>
                    <a:lstStyle/>
                    <a:p>
                      <a:pPr fontAlgn="base"/>
                      <a:r>
                        <a:rPr lang="en-US" sz="1800" dirty="0" smtClean="0">
                          <a:solidFill>
                            <a:schemeClr val="bg1"/>
                          </a:solidFill>
                          <a:effectLst/>
                        </a:rPr>
                        <a:t>- </a:t>
                      </a:r>
                      <a:r>
                        <a:rPr lang="en-US" sz="1800" dirty="0">
                          <a:solidFill>
                            <a:schemeClr val="bg1"/>
                          </a:solidFill>
                          <a:effectLst/>
                        </a:rPr>
                        <a:t>No direct solutions &lt;</a:t>
                      </a:r>
                      <a:r>
                        <a:rPr lang="en-US" sz="1800" dirty="0" err="1">
                          <a:solidFill>
                            <a:schemeClr val="bg1"/>
                          </a:solidFill>
                          <a:effectLst/>
                        </a:rPr>
                        <a:t>br</a:t>
                      </a:r>
                      <a:r>
                        <a:rPr lang="en-US" sz="1800" dirty="0">
                          <a:solidFill>
                            <a:schemeClr val="bg1"/>
                          </a:solidFill>
                          <a:effectLst/>
                        </a:rPr>
                        <a:t>&gt; - Additional implementation efforts</a:t>
                      </a:r>
                      <a:endParaRPr lang="en-US" sz="1800" dirty="0">
                        <a:solidFill>
                          <a:schemeClr val="bg1"/>
                        </a:solidFill>
                        <a:effectLst/>
                      </a:endParaRPr>
                    </a:p>
                  </a:txBody>
                  <a:tcPr marL="15596" marR="15596" marT="7798" marB="7798" anchor="ctr"/>
                </a:tc>
              </a:tr>
              <a:tr h="697962">
                <a:tc>
                  <a:txBody>
                    <a:bodyPr/>
                    <a:lstStyle/>
                    <a:p>
                      <a:pPr fontAlgn="base"/>
                      <a:r>
                        <a:rPr lang="en-US" sz="1800" dirty="0">
                          <a:solidFill>
                            <a:schemeClr val="bg1"/>
                          </a:solidFill>
                          <a:effectLst/>
                        </a:rPr>
                        <a:t>Advanced </a:t>
                      </a:r>
                      <a:r>
                        <a:rPr lang="en-US" sz="1800" dirty="0" err="1">
                          <a:solidFill>
                            <a:schemeClr val="bg1"/>
                          </a:solidFill>
                          <a:effectLst/>
                        </a:rPr>
                        <a:t>Steganographic</a:t>
                      </a:r>
                      <a:r>
                        <a:rPr lang="en-US" sz="1800" dirty="0">
                          <a:solidFill>
                            <a:schemeClr val="bg1"/>
                          </a:solidFill>
                          <a:effectLst/>
                        </a:rPr>
                        <a:t> Techniques</a:t>
                      </a:r>
                      <a:endParaRPr lang="en-US" sz="1800" dirty="0">
                        <a:solidFill>
                          <a:schemeClr val="bg1"/>
                        </a:solidFill>
                        <a:effectLst/>
                      </a:endParaRPr>
                    </a:p>
                  </a:txBody>
                  <a:tcPr marL="15596" marR="15596" marT="7798" marB="7798" anchor="ctr"/>
                </a:tc>
                <a:tc>
                  <a:txBody>
                    <a:bodyPr/>
                    <a:lstStyle/>
                    <a:p>
                      <a:pPr fontAlgn="base"/>
                      <a:r>
                        <a:rPr lang="en-US" sz="1800" dirty="0" err="1">
                          <a:solidFill>
                            <a:schemeClr val="bg1"/>
                          </a:solidFill>
                          <a:effectLst/>
                        </a:rPr>
                        <a:t>Fridrich</a:t>
                      </a:r>
                      <a:r>
                        <a:rPr lang="en-US" sz="1800" dirty="0">
                          <a:solidFill>
                            <a:schemeClr val="bg1"/>
                          </a:solidFill>
                          <a:effectLst/>
                        </a:rPr>
                        <a:t> and </a:t>
                      </a:r>
                      <a:r>
                        <a:rPr lang="en-US" sz="1800" dirty="0" err="1">
                          <a:solidFill>
                            <a:schemeClr val="bg1"/>
                          </a:solidFill>
                          <a:effectLst/>
                        </a:rPr>
                        <a:t>Goljan</a:t>
                      </a:r>
                      <a:endParaRPr lang="en-US" sz="1800" dirty="0">
                        <a:solidFill>
                          <a:schemeClr val="bg1"/>
                        </a:solidFill>
                        <a:effectLst/>
                      </a:endParaRPr>
                    </a:p>
                  </a:txBody>
                  <a:tcPr marL="15596" marR="15596" marT="7798" marB="7798" anchor="ctr"/>
                </a:tc>
                <a:tc>
                  <a:txBody>
                    <a:bodyPr/>
                    <a:lstStyle/>
                    <a:p>
                      <a:pPr fontAlgn="base"/>
                      <a:r>
                        <a:rPr lang="en-US" sz="1800" dirty="0">
                          <a:solidFill>
                            <a:schemeClr val="bg1"/>
                          </a:solidFill>
                          <a:effectLst/>
                        </a:rPr>
                        <a:t>Adaptive hiding, improved testing methodologies</a:t>
                      </a:r>
                      <a:endParaRPr lang="en-US" sz="1800" dirty="0">
                        <a:solidFill>
                          <a:schemeClr val="bg1"/>
                        </a:solidFill>
                        <a:effectLst/>
                      </a:endParaRPr>
                    </a:p>
                  </a:txBody>
                  <a:tcPr marL="15596" marR="15596" marT="7798" marB="7798" anchor="ctr"/>
                </a:tc>
                <a:tc>
                  <a:txBody>
                    <a:bodyPr/>
                    <a:lstStyle/>
                    <a:p>
                      <a:pPr fontAlgn="base"/>
                      <a:r>
                        <a:rPr lang="en-US" sz="1800" dirty="0">
                          <a:solidFill>
                            <a:schemeClr val="bg1"/>
                          </a:solidFill>
                          <a:effectLst/>
                        </a:rPr>
                        <a:t>- </a:t>
                      </a:r>
                      <a:r>
                        <a:rPr lang="en-US" sz="1800" b="0" i="0" kern="1200" dirty="0" smtClean="0">
                          <a:solidFill>
                            <a:schemeClr val="bg1"/>
                          </a:solidFill>
                          <a:effectLst/>
                          <a:latin typeface="+mn-lt"/>
                          <a:ea typeface="+mn-ea"/>
                          <a:cs typeface="+mn-cs"/>
                        </a:rPr>
                        <a:t>Enhances security with adaptive hiding &lt;</a:t>
                      </a:r>
                      <a:r>
                        <a:rPr lang="en-US" sz="1800" b="0" i="0" kern="1200" dirty="0" err="1" smtClean="0">
                          <a:solidFill>
                            <a:schemeClr val="bg1"/>
                          </a:solidFill>
                          <a:effectLst/>
                          <a:latin typeface="+mn-lt"/>
                          <a:ea typeface="+mn-ea"/>
                          <a:cs typeface="+mn-cs"/>
                        </a:rPr>
                        <a:t>br</a:t>
                      </a:r>
                      <a:r>
                        <a:rPr lang="en-US" sz="1800" b="0" i="0" kern="1200" dirty="0" smtClean="0">
                          <a:solidFill>
                            <a:schemeClr val="bg1"/>
                          </a:solidFill>
                          <a:effectLst/>
                          <a:latin typeface="+mn-lt"/>
                          <a:ea typeface="+mn-ea"/>
                          <a:cs typeface="+mn-cs"/>
                        </a:rPr>
                        <a:t>&gt; - Improves testing for hiding techniques</a:t>
                      </a:r>
                      <a:endParaRPr lang="en-US" sz="1800" dirty="0">
                        <a:solidFill>
                          <a:schemeClr val="bg1"/>
                        </a:solidFill>
                        <a:effectLst/>
                      </a:endParaRPr>
                    </a:p>
                  </a:txBody>
                  <a:tcPr marL="15596" marR="15596" marT="7798" marB="7798" anchor="ctr"/>
                </a:tc>
                <a:tc>
                  <a:txBody>
                    <a:bodyPr/>
                    <a:lstStyle/>
                    <a:p>
                      <a:pPr fontAlgn="base"/>
                      <a:r>
                        <a:rPr lang="en-US" sz="1800">
                          <a:solidFill>
                            <a:schemeClr val="bg1"/>
                          </a:solidFill>
                          <a:effectLst/>
                        </a:rPr>
                        <a:t>- Increased computational resources &lt;br&gt; - Implementation complexity</a:t>
                      </a:r>
                      <a:endParaRPr lang="en-US" sz="1800">
                        <a:solidFill>
                          <a:schemeClr val="bg1"/>
                        </a:solidFill>
                        <a:effectLst/>
                      </a:endParaRPr>
                    </a:p>
                  </a:txBody>
                  <a:tcPr marL="15596" marR="15596" marT="7798" marB="7798" anchor="ctr"/>
                </a:tc>
              </a:tr>
              <a:tr h="697962">
                <a:tc>
                  <a:txBody>
                    <a:bodyPr/>
                    <a:lstStyle/>
                    <a:p>
                      <a:pPr fontAlgn="base"/>
                      <a:r>
                        <a:rPr lang="en-US" sz="1800">
                          <a:solidFill>
                            <a:schemeClr val="bg1"/>
                          </a:solidFill>
                          <a:effectLst/>
                        </a:rPr>
                        <a:t>Complex Data Hiding</a:t>
                      </a:r>
                      <a:endParaRPr lang="en-US" sz="1800">
                        <a:solidFill>
                          <a:schemeClr val="bg1"/>
                        </a:solidFill>
                        <a:effectLst/>
                      </a:endParaRPr>
                    </a:p>
                  </a:txBody>
                  <a:tcPr marL="15596" marR="15596" marT="7798" marB="7798" anchor="ctr"/>
                </a:tc>
                <a:tc>
                  <a:txBody>
                    <a:bodyPr/>
                    <a:lstStyle/>
                    <a:p>
                      <a:pPr fontAlgn="base"/>
                      <a:r>
                        <a:rPr lang="en-US" sz="1800">
                          <a:solidFill>
                            <a:schemeClr val="bg1"/>
                          </a:solidFill>
                          <a:effectLst/>
                        </a:rPr>
                        <a:t>Yang, Yao, and Tong</a:t>
                      </a:r>
                      <a:endParaRPr lang="en-US" sz="1800">
                        <a:solidFill>
                          <a:schemeClr val="bg1"/>
                        </a:solidFill>
                        <a:effectLst/>
                      </a:endParaRPr>
                    </a:p>
                  </a:txBody>
                  <a:tcPr marL="15596" marR="15596" marT="7798" marB="7798" anchor="ctr"/>
                </a:tc>
                <a:tc>
                  <a:txBody>
                    <a:bodyPr/>
                    <a:lstStyle/>
                    <a:p>
                      <a:pPr fontAlgn="base"/>
                      <a:r>
                        <a:rPr lang="en-US" sz="1800">
                          <a:solidFill>
                            <a:schemeClr val="bg1"/>
                          </a:solidFill>
                          <a:effectLst/>
                        </a:rPr>
                        <a:t>Adaptive hiding, reversible hiding, deep learning steganalysis</a:t>
                      </a:r>
                      <a:endParaRPr lang="en-US" sz="1800">
                        <a:solidFill>
                          <a:schemeClr val="bg1"/>
                        </a:solidFill>
                        <a:effectLst/>
                      </a:endParaRPr>
                    </a:p>
                  </a:txBody>
                  <a:tcPr marL="15596" marR="15596" marT="7798" marB="7798" anchor="ctr"/>
                </a:tc>
                <a:tc>
                  <a:txBody>
                    <a:bodyPr/>
                    <a:lstStyle/>
                    <a:p>
                      <a:pPr fontAlgn="base"/>
                      <a:r>
                        <a:rPr lang="en-US" sz="1800" dirty="0">
                          <a:solidFill>
                            <a:schemeClr val="bg1"/>
                          </a:solidFill>
                          <a:effectLst/>
                        </a:rPr>
                        <a:t>- </a:t>
                      </a:r>
                      <a:r>
                        <a:rPr lang="en-US" sz="1800" b="0" i="0" kern="1200" dirty="0" smtClean="0">
                          <a:solidFill>
                            <a:schemeClr val="bg1"/>
                          </a:solidFill>
                          <a:effectLst/>
                          <a:latin typeface="+mn-lt"/>
                          <a:ea typeface="+mn-ea"/>
                          <a:cs typeface="+mn-cs"/>
                        </a:rPr>
                        <a:t>- Enhances security and capacity &lt;</a:t>
                      </a:r>
                      <a:r>
                        <a:rPr lang="en-US" sz="1800" b="0" i="0" kern="1200" dirty="0" err="1" smtClean="0">
                          <a:solidFill>
                            <a:schemeClr val="bg1"/>
                          </a:solidFill>
                          <a:effectLst/>
                          <a:latin typeface="+mn-lt"/>
                          <a:ea typeface="+mn-ea"/>
                          <a:cs typeface="+mn-cs"/>
                        </a:rPr>
                        <a:t>br</a:t>
                      </a:r>
                      <a:r>
                        <a:rPr lang="en-US" sz="1800" b="0" i="0" kern="1200" dirty="0" smtClean="0">
                          <a:solidFill>
                            <a:schemeClr val="bg1"/>
                          </a:solidFill>
                          <a:effectLst/>
                          <a:latin typeface="+mn-lt"/>
                          <a:ea typeface="+mn-ea"/>
                          <a:cs typeface="+mn-cs"/>
                        </a:rPr>
                        <a:t>&gt; - Explores complex method</a:t>
                      </a:r>
                      <a:endParaRPr lang="en-US" sz="1800" dirty="0">
                        <a:solidFill>
                          <a:schemeClr val="bg1"/>
                        </a:solidFill>
                        <a:effectLst/>
                      </a:endParaRPr>
                    </a:p>
                  </a:txBody>
                  <a:tcPr marL="15596" marR="15596" marT="7798" marB="7798" anchor="ctr"/>
                </a:tc>
                <a:tc>
                  <a:txBody>
                    <a:bodyPr/>
                    <a:lstStyle/>
                    <a:p>
                      <a:pPr fontAlgn="base"/>
                      <a:r>
                        <a:rPr lang="en-US" sz="1800" dirty="0">
                          <a:solidFill>
                            <a:schemeClr val="bg1"/>
                          </a:solidFill>
                          <a:effectLst/>
                        </a:rPr>
                        <a:t>- Requires deep learning expertise &lt;</a:t>
                      </a:r>
                      <a:r>
                        <a:rPr lang="en-US" sz="1800" dirty="0" err="1">
                          <a:solidFill>
                            <a:schemeClr val="bg1"/>
                          </a:solidFill>
                          <a:effectLst/>
                        </a:rPr>
                        <a:t>br</a:t>
                      </a:r>
                      <a:r>
                        <a:rPr lang="en-US" sz="1800" dirty="0">
                          <a:solidFill>
                            <a:schemeClr val="bg1"/>
                          </a:solidFill>
                          <a:effectLst/>
                        </a:rPr>
                        <a:t>&gt; - Higher processing times</a:t>
                      </a:r>
                      <a:endParaRPr lang="en-US" sz="1800" dirty="0">
                        <a:solidFill>
                          <a:schemeClr val="bg1"/>
                        </a:solidFill>
                        <a:effectLst/>
                      </a:endParaRPr>
                    </a:p>
                  </a:txBody>
                  <a:tcPr marL="15596" marR="15596" marT="7798" marB="7798" anchor="ctr"/>
                </a:tc>
              </a:tr>
            </a:tbl>
          </a:graphicData>
        </a:graphic>
      </p:graphicFrame>
      <p:sp>
        <p:nvSpPr>
          <p:cNvPr id="3" name="Rectangle 1"/>
          <p:cNvSpPr>
            <a:spLocks noChangeArrowheads="1"/>
          </p:cNvSpPr>
          <p:nvPr/>
        </p:nvSpPr>
        <p:spPr bwMode="auto">
          <a:xfrm>
            <a:off x="5508625" y="150246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br>
              <a:rPr kumimoji="0" lang="en-US"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rPr>
            </a:br>
            <a:endParaRPr kumimoji="0" lang="en-US" sz="1800" b="0" i="0" u="none" strike="noStrike" cap="none" normalizeH="0" baseline="0" smtClean="0">
              <a:ln>
                <a:noFill/>
              </a:ln>
              <a:solidFill>
                <a:schemeClr val="bg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17566" y="1849376"/>
          <a:ext cx="10880230" cy="4695344"/>
        </p:xfrm>
        <a:graphic>
          <a:graphicData uri="http://schemas.openxmlformats.org/drawingml/2006/table">
            <a:tbl>
              <a:tblPr>
                <a:tableStyleId>{616DA210-FB5B-4158-B5E0-FEB733F419BA}</a:tableStyleId>
              </a:tblPr>
              <a:tblGrid>
                <a:gridCol w="2176046"/>
                <a:gridCol w="2176046"/>
                <a:gridCol w="2176046"/>
                <a:gridCol w="2176046"/>
                <a:gridCol w="2176046"/>
              </a:tblGrid>
              <a:tr h="697962">
                <a:tc>
                  <a:txBody>
                    <a:bodyPr/>
                    <a:lstStyle/>
                    <a:p>
                      <a:pPr algn="just" fontAlgn="base"/>
                      <a:r>
                        <a:rPr lang="en-US" sz="1600" dirty="0">
                          <a:solidFill>
                            <a:schemeClr val="bg1"/>
                          </a:solidFill>
                          <a:effectLst/>
                        </a:rPr>
                        <a:t>Multimedia Protection</a:t>
                      </a:r>
                      <a:endParaRPr lang="en-US" sz="1600" dirty="0">
                        <a:solidFill>
                          <a:schemeClr val="bg1"/>
                        </a:solidFill>
                        <a:effectLst/>
                      </a:endParaRPr>
                    </a:p>
                  </a:txBody>
                  <a:tcPr marL="15596" marR="15596" marT="7798" marB="7798" anchor="ctr"/>
                </a:tc>
                <a:tc>
                  <a:txBody>
                    <a:bodyPr/>
                    <a:lstStyle/>
                    <a:p>
                      <a:pPr algn="just" fontAlgn="base"/>
                      <a:r>
                        <a:rPr lang="en-US" sz="1600">
                          <a:solidFill>
                            <a:schemeClr val="bg1"/>
                          </a:solidFill>
                          <a:effectLst/>
                        </a:rPr>
                        <a:t>Zhang, Qiu, and Zhang</a:t>
                      </a:r>
                      <a:endParaRPr lang="en-US" sz="1600">
                        <a:solidFill>
                          <a:schemeClr val="bg1"/>
                        </a:solidFill>
                        <a:effectLst/>
                      </a:endParaRPr>
                    </a:p>
                  </a:txBody>
                  <a:tcPr marL="15596" marR="15596" marT="7798" marB="7798" anchor="ctr"/>
                </a:tc>
                <a:tc>
                  <a:txBody>
                    <a:bodyPr/>
                    <a:lstStyle/>
                    <a:p>
                      <a:pPr algn="just" fontAlgn="base"/>
                      <a:r>
                        <a:rPr lang="en-US" sz="1600">
                          <a:solidFill>
                            <a:schemeClr val="bg1"/>
                          </a:solidFill>
                          <a:effectLst/>
                        </a:rPr>
                        <a:t>Watermarking, reversible hiding, multimedia forensics</a:t>
                      </a:r>
                      <a:endParaRPr lang="en-US" sz="1600">
                        <a:solidFill>
                          <a:schemeClr val="bg1"/>
                        </a:solidFill>
                        <a:effectLst/>
                      </a:endParaRPr>
                    </a:p>
                  </a:txBody>
                  <a:tcPr marL="15596" marR="15596" marT="7798" marB="7798" anchor="ctr"/>
                </a:tc>
                <a:tc>
                  <a:txBody>
                    <a:bodyPr/>
                    <a:lstStyle/>
                    <a:p>
                      <a:pPr algn="just" fontAlgn="base"/>
                      <a:r>
                        <a:rPr lang="en-US" sz="1600" dirty="0">
                          <a:solidFill>
                            <a:schemeClr val="bg1"/>
                          </a:solidFill>
                          <a:effectLst/>
                        </a:rPr>
                        <a:t>- </a:t>
                      </a:r>
                      <a:r>
                        <a:rPr lang="en-US" sz="1600" b="0" i="0" kern="1200" dirty="0" smtClean="0">
                          <a:solidFill>
                            <a:schemeClr val="bg1"/>
                          </a:solidFill>
                          <a:effectLst/>
                          <a:latin typeface="+mn-lt"/>
                          <a:ea typeface="+mn-ea"/>
                          <a:cs typeface="+mn-cs"/>
                        </a:rPr>
                        <a:t>Protects multimedia content &lt;</a:t>
                      </a:r>
                      <a:r>
                        <a:rPr lang="en-US" sz="1600" b="0" i="0" kern="1200" dirty="0" err="1" smtClean="0">
                          <a:solidFill>
                            <a:schemeClr val="bg1"/>
                          </a:solidFill>
                          <a:effectLst/>
                          <a:latin typeface="+mn-lt"/>
                          <a:ea typeface="+mn-ea"/>
                          <a:cs typeface="+mn-cs"/>
                        </a:rPr>
                        <a:t>br</a:t>
                      </a:r>
                      <a:r>
                        <a:rPr lang="en-US" sz="1600" b="0" i="0" kern="1200" dirty="0" smtClean="0">
                          <a:solidFill>
                            <a:schemeClr val="bg1"/>
                          </a:solidFill>
                          <a:effectLst/>
                          <a:latin typeface="+mn-lt"/>
                          <a:ea typeface="+mn-ea"/>
                          <a:cs typeface="+mn-cs"/>
                        </a:rPr>
                        <a:t>&gt; - Ensures tamper-proofing</a:t>
                      </a:r>
                      <a:endParaRPr lang="en-US" sz="1600" dirty="0">
                        <a:solidFill>
                          <a:schemeClr val="bg1"/>
                        </a:solidFill>
                        <a:effectLst/>
                      </a:endParaRPr>
                    </a:p>
                  </a:txBody>
                  <a:tcPr marL="15596" marR="15596" marT="7798" marB="7798" anchor="ctr"/>
                </a:tc>
                <a:tc>
                  <a:txBody>
                    <a:bodyPr/>
                    <a:lstStyle/>
                    <a:p>
                      <a:pPr algn="just" fontAlgn="base"/>
                      <a:r>
                        <a:rPr lang="en-US" sz="1600" dirty="0">
                          <a:solidFill>
                            <a:schemeClr val="bg1"/>
                          </a:solidFill>
                          <a:effectLst/>
                        </a:rPr>
                        <a:t>- </a:t>
                      </a:r>
                      <a:r>
                        <a:rPr lang="en-US" sz="1600" dirty="0" smtClean="0">
                          <a:solidFill>
                            <a:schemeClr val="bg1"/>
                          </a:solidFill>
                          <a:effectLst/>
                        </a:rPr>
                        <a:t>Quality degradation in watermarking &lt;</a:t>
                      </a:r>
                      <a:r>
                        <a:rPr lang="en-US" sz="1600" dirty="0" err="1" smtClean="0">
                          <a:solidFill>
                            <a:schemeClr val="bg1"/>
                          </a:solidFill>
                          <a:effectLst/>
                        </a:rPr>
                        <a:t>br</a:t>
                      </a:r>
                      <a:r>
                        <a:rPr lang="en-US" sz="1600" dirty="0" smtClean="0">
                          <a:solidFill>
                            <a:schemeClr val="bg1"/>
                          </a:solidFill>
                          <a:effectLst/>
                        </a:rPr>
                        <a:t>&gt; - Increased computational overhead</a:t>
                      </a:r>
                      <a:endParaRPr lang="en-US" sz="1600" dirty="0">
                        <a:solidFill>
                          <a:schemeClr val="bg1"/>
                        </a:solidFill>
                        <a:effectLst/>
                      </a:endParaRPr>
                    </a:p>
                  </a:txBody>
                  <a:tcPr marL="15596" marR="15596" marT="7798" marB="7798" anchor="ctr"/>
                </a:tc>
              </a:tr>
              <a:tr h="868809">
                <a:tc>
                  <a:txBody>
                    <a:bodyPr/>
                    <a:lstStyle/>
                    <a:p>
                      <a:pPr algn="just" fontAlgn="base"/>
                      <a:r>
                        <a:rPr lang="en-US" sz="1600" dirty="0">
                          <a:solidFill>
                            <a:schemeClr val="bg1"/>
                          </a:solidFill>
                          <a:effectLst/>
                        </a:rPr>
                        <a:t>Advanced Data Concealment</a:t>
                      </a:r>
                      <a:endParaRPr lang="en-US" sz="1600" dirty="0">
                        <a:solidFill>
                          <a:schemeClr val="bg1"/>
                        </a:solidFill>
                        <a:effectLst/>
                      </a:endParaRPr>
                    </a:p>
                  </a:txBody>
                  <a:tcPr marL="15596" marR="15596" marT="7798" marB="7798" anchor="ctr"/>
                </a:tc>
                <a:tc>
                  <a:txBody>
                    <a:bodyPr/>
                    <a:lstStyle/>
                    <a:p>
                      <a:pPr algn="just" fontAlgn="base"/>
                      <a:r>
                        <a:rPr lang="en-US" sz="1600" dirty="0">
                          <a:solidFill>
                            <a:schemeClr val="bg1"/>
                          </a:solidFill>
                          <a:effectLst/>
                        </a:rPr>
                        <a:t>Li and Wang</a:t>
                      </a:r>
                      <a:endParaRPr lang="en-US" sz="1600" dirty="0">
                        <a:solidFill>
                          <a:schemeClr val="bg1"/>
                        </a:solidFill>
                        <a:effectLst/>
                      </a:endParaRPr>
                    </a:p>
                  </a:txBody>
                  <a:tcPr marL="15596" marR="15596" marT="7798" marB="7798" anchor="ctr"/>
                </a:tc>
                <a:tc>
                  <a:txBody>
                    <a:bodyPr/>
                    <a:lstStyle/>
                    <a:p>
                      <a:pPr algn="just" fontAlgn="base"/>
                      <a:r>
                        <a:rPr lang="en-US" sz="1600" dirty="0">
                          <a:solidFill>
                            <a:schemeClr val="bg1"/>
                          </a:solidFill>
                          <a:effectLst/>
                        </a:rPr>
                        <a:t>Advanced hiding techniques, reversible hiding, detection methods</a:t>
                      </a:r>
                      <a:endParaRPr lang="en-US" sz="1600" dirty="0">
                        <a:solidFill>
                          <a:schemeClr val="bg1"/>
                        </a:solidFill>
                        <a:effectLst/>
                      </a:endParaRPr>
                    </a:p>
                  </a:txBody>
                  <a:tcPr marL="15596" marR="15596" marT="7798" marB="7798" anchor="ctr"/>
                </a:tc>
                <a:tc>
                  <a:txBody>
                    <a:bodyPr/>
                    <a:lstStyle/>
                    <a:p>
                      <a:pPr algn="just" fontAlgn="base"/>
                      <a:r>
                        <a:rPr lang="en-US" sz="1600" b="0" i="0" kern="1200" dirty="0" smtClean="0">
                          <a:solidFill>
                            <a:schemeClr val="bg1"/>
                          </a:solidFill>
                          <a:effectLst/>
                          <a:latin typeface="+mn-lt"/>
                          <a:ea typeface="+mn-ea"/>
                          <a:cs typeface="+mn-cs"/>
                        </a:rPr>
                        <a:t>Enhances security and effectiveness &lt;</a:t>
                      </a:r>
                      <a:r>
                        <a:rPr lang="en-US" sz="1600" b="0" i="0" kern="1200" dirty="0" err="1" smtClean="0">
                          <a:solidFill>
                            <a:schemeClr val="bg1"/>
                          </a:solidFill>
                          <a:effectLst/>
                          <a:latin typeface="+mn-lt"/>
                          <a:ea typeface="+mn-ea"/>
                          <a:cs typeface="+mn-cs"/>
                        </a:rPr>
                        <a:t>br</a:t>
                      </a:r>
                      <a:r>
                        <a:rPr lang="en-US" sz="1600" b="0" i="0" kern="1200" dirty="0" smtClean="0">
                          <a:solidFill>
                            <a:schemeClr val="bg1"/>
                          </a:solidFill>
                          <a:effectLst/>
                          <a:latin typeface="+mn-lt"/>
                          <a:ea typeface="+mn-ea"/>
                          <a:cs typeface="+mn-cs"/>
                        </a:rPr>
                        <a:t>&gt; - Addresses contemporary challenges</a:t>
                      </a:r>
                      <a:endParaRPr lang="en-US" sz="1600" dirty="0">
                        <a:solidFill>
                          <a:schemeClr val="bg1"/>
                        </a:solidFill>
                        <a:effectLst/>
                      </a:endParaRPr>
                    </a:p>
                  </a:txBody>
                  <a:tcPr marL="15596" marR="15596" marT="7798" marB="7798" anchor="ctr"/>
                </a:tc>
                <a:tc>
                  <a:txBody>
                    <a:bodyPr/>
                    <a:lstStyle/>
                    <a:p>
                      <a:pPr algn="just" fontAlgn="base"/>
                      <a:r>
                        <a:rPr lang="en-US" sz="1600" dirty="0">
                          <a:solidFill>
                            <a:schemeClr val="bg1"/>
                          </a:solidFill>
                          <a:effectLst/>
                        </a:rPr>
                        <a:t>- </a:t>
                      </a:r>
                      <a:r>
                        <a:rPr lang="en-US" sz="1600" b="0" i="0" kern="1200" dirty="0" smtClean="0">
                          <a:solidFill>
                            <a:schemeClr val="bg1"/>
                          </a:solidFill>
                          <a:effectLst/>
                          <a:latin typeface="+mn-lt"/>
                          <a:ea typeface="+mn-ea"/>
                          <a:cs typeface="+mn-cs"/>
                        </a:rPr>
                        <a:t>Sophisticated detection methods &lt;</a:t>
                      </a:r>
                      <a:r>
                        <a:rPr lang="en-US" sz="1600" b="0" i="0" kern="1200" dirty="0" err="1" smtClean="0">
                          <a:solidFill>
                            <a:schemeClr val="bg1"/>
                          </a:solidFill>
                          <a:effectLst/>
                          <a:latin typeface="+mn-lt"/>
                          <a:ea typeface="+mn-ea"/>
                          <a:cs typeface="+mn-cs"/>
                        </a:rPr>
                        <a:t>br</a:t>
                      </a:r>
                      <a:r>
                        <a:rPr lang="en-US" sz="1600" b="0" i="0" kern="1200" dirty="0" smtClean="0">
                          <a:solidFill>
                            <a:schemeClr val="bg1"/>
                          </a:solidFill>
                          <a:effectLst/>
                          <a:latin typeface="+mn-lt"/>
                          <a:ea typeface="+mn-ea"/>
                          <a:cs typeface="+mn-cs"/>
                        </a:rPr>
                        <a:t>&gt; - Potential performance impact</a:t>
                      </a:r>
                      <a:endParaRPr lang="en-US" sz="1600" dirty="0">
                        <a:solidFill>
                          <a:schemeClr val="bg1"/>
                        </a:solidFill>
                        <a:effectLst/>
                      </a:endParaRPr>
                    </a:p>
                  </a:txBody>
                  <a:tcPr marL="15596" marR="15596" marT="7798" marB="7798" anchor="ctr"/>
                </a:tc>
              </a:tr>
              <a:tr h="527114">
                <a:tc>
                  <a:txBody>
                    <a:bodyPr/>
                    <a:lstStyle/>
                    <a:p>
                      <a:pPr algn="just" fontAlgn="base"/>
                      <a:r>
                        <a:rPr lang="en-US" sz="1600" dirty="0">
                          <a:solidFill>
                            <a:schemeClr val="bg1"/>
                          </a:solidFill>
                          <a:effectLst/>
                        </a:rPr>
                        <a:t>Enhanced </a:t>
                      </a:r>
                      <a:r>
                        <a:rPr lang="en-US" sz="1600" dirty="0" err="1">
                          <a:solidFill>
                            <a:schemeClr val="bg1"/>
                          </a:solidFill>
                          <a:effectLst/>
                        </a:rPr>
                        <a:t>Steganographic</a:t>
                      </a:r>
                      <a:r>
                        <a:rPr lang="en-US" sz="1600" dirty="0">
                          <a:solidFill>
                            <a:schemeClr val="bg1"/>
                          </a:solidFill>
                          <a:effectLst/>
                        </a:rPr>
                        <a:t> Systems</a:t>
                      </a:r>
                      <a:endParaRPr lang="en-US" sz="1600" dirty="0">
                        <a:solidFill>
                          <a:schemeClr val="bg1"/>
                        </a:solidFill>
                        <a:effectLst/>
                      </a:endParaRPr>
                    </a:p>
                  </a:txBody>
                  <a:tcPr marL="15596" marR="15596" marT="7798" marB="7798" anchor="ctr"/>
                </a:tc>
                <a:tc>
                  <a:txBody>
                    <a:bodyPr/>
                    <a:lstStyle/>
                    <a:p>
                      <a:pPr algn="just" fontAlgn="base"/>
                      <a:r>
                        <a:rPr lang="en-US" sz="1600">
                          <a:solidFill>
                            <a:schemeClr val="bg1"/>
                          </a:solidFill>
                          <a:effectLst/>
                        </a:rPr>
                        <a:t>Ker et al.</a:t>
                      </a:r>
                      <a:endParaRPr lang="en-US" sz="1600">
                        <a:solidFill>
                          <a:schemeClr val="bg1"/>
                        </a:solidFill>
                        <a:effectLst/>
                      </a:endParaRPr>
                    </a:p>
                  </a:txBody>
                  <a:tcPr marL="15596" marR="15596" marT="7798" marB="7798" anchor="ctr"/>
                </a:tc>
                <a:tc>
                  <a:txBody>
                    <a:bodyPr/>
                    <a:lstStyle/>
                    <a:p>
                      <a:pPr algn="just" fontAlgn="base"/>
                      <a:r>
                        <a:rPr lang="en-US" sz="1600">
                          <a:solidFill>
                            <a:schemeClr val="bg1"/>
                          </a:solidFill>
                          <a:effectLst/>
                        </a:rPr>
                        <a:t>Novel hiding techniques, advanced detection methods</a:t>
                      </a:r>
                      <a:endParaRPr lang="en-US" sz="1600">
                        <a:solidFill>
                          <a:schemeClr val="bg1"/>
                        </a:solidFill>
                        <a:effectLst/>
                      </a:endParaRPr>
                    </a:p>
                  </a:txBody>
                  <a:tcPr marL="15596" marR="15596" marT="7798" marB="7798" anchor="ctr"/>
                </a:tc>
                <a:tc>
                  <a:txBody>
                    <a:bodyPr/>
                    <a:lstStyle/>
                    <a:p>
                      <a:pPr algn="just" fontAlgn="base"/>
                      <a:r>
                        <a:rPr lang="en-US" sz="1600">
                          <a:solidFill>
                            <a:schemeClr val="bg1"/>
                          </a:solidFill>
                          <a:effectLst/>
                        </a:rPr>
                        <a:t>- Enhances security of hiding systems &lt;br&gt; - Explores innovative methods for concealing data</a:t>
                      </a:r>
                      <a:endParaRPr lang="en-US" sz="1600">
                        <a:solidFill>
                          <a:schemeClr val="bg1"/>
                        </a:solidFill>
                        <a:effectLst/>
                      </a:endParaRPr>
                    </a:p>
                  </a:txBody>
                  <a:tcPr marL="15596" marR="15596" marT="7798" marB="7798" anchor="ctr"/>
                </a:tc>
                <a:tc>
                  <a:txBody>
                    <a:bodyPr/>
                    <a:lstStyle/>
                    <a:p>
                      <a:pPr algn="just" fontAlgn="base"/>
                      <a:r>
                        <a:rPr lang="en-US" sz="1600">
                          <a:solidFill>
                            <a:schemeClr val="bg1"/>
                          </a:solidFill>
                          <a:effectLst/>
                        </a:rPr>
                        <a:t>- Extensive testing required &lt;br&gt; - Implementation challenges</a:t>
                      </a:r>
                      <a:endParaRPr lang="en-US" sz="1600">
                        <a:solidFill>
                          <a:schemeClr val="bg1"/>
                        </a:solidFill>
                        <a:effectLst/>
                      </a:endParaRPr>
                    </a:p>
                  </a:txBody>
                  <a:tcPr marL="15596" marR="15596" marT="7798" marB="7798" anchor="ctr"/>
                </a:tc>
              </a:tr>
              <a:tr h="697962">
                <a:tc>
                  <a:txBody>
                    <a:bodyPr/>
                    <a:lstStyle/>
                    <a:p>
                      <a:pPr algn="just" fontAlgn="base"/>
                      <a:r>
                        <a:rPr lang="en-US" sz="1600">
                          <a:solidFill>
                            <a:schemeClr val="bg1"/>
                          </a:solidFill>
                          <a:effectLst/>
                        </a:rPr>
                        <a:t>Secure Communication Techniques</a:t>
                      </a:r>
                      <a:endParaRPr lang="en-US" sz="1600">
                        <a:solidFill>
                          <a:schemeClr val="bg1"/>
                        </a:solidFill>
                        <a:effectLst/>
                      </a:endParaRPr>
                    </a:p>
                  </a:txBody>
                  <a:tcPr marL="15596" marR="15596" marT="7798" marB="7798" anchor="ctr"/>
                </a:tc>
                <a:tc>
                  <a:txBody>
                    <a:bodyPr/>
                    <a:lstStyle/>
                    <a:p>
                      <a:pPr algn="just" fontAlgn="base"/>
                      <a:r>
                        <a:rPr lang="en-US" sz="1600" dirty="0" err="1">
                          <a:solidFill>
                            <a:schemeClr val="bg1"/>
                          </a:solidFill>
                          <a:effectLst/>
                        </a:rPr>
                        <a:t>Kapoor</a:t>
                      </a:r>
                      <a:r>
                        <a:rPr lang="en-US" sz="1600" dirty="0">
                          <a:solidFill>
                            <a:schemeClr val="bg1"/>
                          </a:solidFill>
                          <a:effectLst/>
                        </a:rPr>
                        <a:t>, </a:t>
                      </a:r>
                      <a:r>
                        <a:rPr lang="en-US" sz="1600" dirty="0" err="1">
                          <a:solidFill>
                            <a:schemeClr val="bg1"/>
                          </a:solidFill>
                          <a:effectLst/>
                        </a:rPr>
                        <a:t>Sood</a:t>
                      </a:r>
                      <a:r>
                        <a:rPr lang="en-US" sz="1600" dirty="0">
                          <a:solidFill>
                            <a:schemeClr val="bg1"/>
                          </a:solidFill>
                          <a:effectLst/>
                        </a:rPr>
                        <a:t>, and </a:t>
                      </a:r>
                      <a:r>
                        <a:rPr lang="en-US" sz="1600" dirty="0" err="1">
                          <a:solidFill>
                            <a:schemeClr val="bg1"/>
                          </a:solidFill>
                          <a:effectLst/>
                        </a:rPr>
                        <a:t>Mahajan</a:t>
                      </a:r>
                      <a:endParaRPr lang="en-US" sz="1600" dirty="0">
                        <a:solidFill>
                          <a:schemeClr val="bg1"/>
                        </a:solidFill>
                        <a:effectLst/>
                      </a:endParaRPr>
                    </a:p>
                  </a:txBody>
                  <a:tcPr marL="15596" marR="15596" marT="7798" marB="7798" anchor="ctr"/>
                </a:tc>
                <a:tc>
                  <a:txBody>
                    <a:bodyPr/>
                    <a:lstStyle/>
                    <a:p>
                      <a:pPr algn="just" fontAlgn="base"/>
                      <a:r>
                        <a:rPr lang="en-US" sz="1600" dirty="0">
                          <a:solidFill>
                            <a:schemeClr val="bg1"/>
                          </a:solidFill>
                          <a:effectLst/>
                        </a:rPr>
                        <a:t>Adaptive hiding, reversible hiding, multimedia forensics</a:t>
                      </a:r>
                      <a:endParaRPr lang="en-US" sz="1600" dirty="0">
                        <a:solidFill>
                          <a:schemeClr val="bg1"/>
                        </a:solidFill>
                        <a:effectLst/>
                      </a:endParaRPr>
                    </a:p>
                  </a:txBody>
                  <a:tcPr marL="15596" marR="15596" marT="7798" marB="7798" anchor="ctr"/>
                </a:tc>
                <a:tc>
                  <a:txBody>
                    <a:bodyPr/>
                    <a:lstStyle/>
                    <a:p>
                      <a:pPr algn="just" fontAlgn="base"/>
                      <a:r>
                        <a:rPr lang="en-US" sz="1600" dirty="0">
                          <a:solidFill>
                            <a:schemeClr val="bg1"/>
                          </a:solidFill>
                          <a:effectLst/>
                        </a:rPr>
                        <a:t>- Enhances security and reliability of communication &lt;</a:t>
                      </a:r>
                      <a:r>
                        <a:rPr lang="en-US" sz="1600" dirty="0" err="1">
                          <a:solidFill>
                            <a:schemeClr val="bg1"/>
                          </a:solidFill>
                          <a:effectLst/>
                        </a:rPr>
                        <a:t>br</a:t>
                      </a:r>
                      <a:r>
                        <a:rPr lang="en-US" sz="1600" dirty="0">
                          <a:solidFill>
                            <a:schemeClr val="bg1"/>
                          </a:solidFill>
                          <a:effectLst/>
                        </a:rPr>
                        <a:t>&gt; - Addresses modern challenges in digital communication</a:t>
                      </a:r>
                      <a:endParaRPr lang="en-US" sz="1600" dirty="0">
                        <a:solidFill>
                          <a:schemeClr val="bg1"/>
                        </a:solidFill>
                        <a:effectLst/>
                      </a:endParaRPr>
                    </a:p>
                  </a:txBody>
                  <a:tcPr marL="15596" marR="15596" marT="7798" marB="7798" anchor="ctr"/>
                </a:tc>
                <a:tc>
                  <a:txBody>
                    <a:bodyPr/>
                    <a:lstStyle/>
                    <a:p>
                      <a:pPr algn="just" fontAlgn="base"/>
                      <a:r>
                        <a:rPr lang="en-US" sz="1600" dirty="0">
                          <a:solidFill>
                            <a:schemeClr val="bg1"/>
                          </a:solidFill>
                          <a:effectLst/>
                        </a:rPr>
                        <a:t>- Increased computational requirements &lt;</a:t>
                      </a:r>
                      <a:r>
                        <a:rPr lang="en-US" sz="1600" dirty="0" err="1">
                          <a:solidFill>
                            <a:schemeClr val="bg1"/>
                          </a:solidFill>
                          <a:effectLst/>
                        </a:rPr>
                        <a:t>br</a:t>
                      </a:r>
                      <a:r>
                        <a:rPr lang="en-US" sz="1600" dirty="0">
                          <a:solidFill>
                            <a:schemeClr val="bg1"/>
                          </a:solidFill>
                          <a:effectLst/>
                        </a:rPr>
                        <a:t>&gt; - Requires specialized tools</a:t>
                      </a:r>
                      <a:endParaRPr lang="en-US" sz="1600" dirty="0">
                        <a:solidFill>
                          <a:schemeClr val="bg1"/>
                        </a:solidFill>
                        <a:effectLst/>
                      </a:endParaRPr>
                    </a:p>
                  </a:txBody>
                  <a:tcPr marL="15596" marR="15596" marT="7798" marB="7798" anchor="ctr"/>
                </a:tc>
              </a:tr>
            </a:tbl>
          </a:graphicData>
        </a:graphic>
      </p:graphicFrame>
      <p:graphicFrame>
        <p:nvGraphicFramePr>
          <p:cNvPr id="5" name="Table 4"/>
          <p:cNvGraphicFramePr>
            <a:graphicFrameLocks noGrp="1"/>
          </p:cNvGraphicFramePr>
          <p:nvPr/>
        </p:nvGraphicFramePr>
        <p:xfrm>
          <a:off x="517567" y="1564367"/>
          <a:ext cx="10880230" cy="289916"/>
        </p:xfrm>
        <a:graphic>
          <a:graphicData uri="http://schemas.openxmlformats.org/drawingml/2006/table">
            <a:tbl>
              <a:tblPr>
                <a:tableStyleId>{616DA210-FB5B-4158-B5E0-FEB733F419BA}</a:tableStyleId>
              </a:tblPr>
              <a:tblGrid>
                <a:gridCol w="2176046"/>
                <a:gridCol w="2176046"/>
                <a:gridCol w="2176046"/>
                <a:gridCol w="2176046"/>
                <a:gridCol w="2176046"/>
              </a:tblGrid>
              <a:tr h="185418">
                <a:tc>
                  <a:txBody>
                    <a:bodyPr/>
                    <a:lstStyle/>
                    <a:p>
                      <a:pPr fontAlgn="b"/>
                      <a:r>
                        <a:rPr lang="en-US" sz="1800" dirty="0">
                          <a:solidFill>
                            <a:schemeClr val="bg1"/>
                          </a:solidFill>
                          <a:effectLst/>
                        </a:rPr>
                        <a:t>Algorithm</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Authors</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Technology Applied</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Advantages</a:t>
                      </a:r>
                      <a:endParaRPr lang="en-US" sz="1800" b="1" dirty="0">
                        <a:solidFill>
                          <a:schemeClr val="bg1"/>
                        </a:solidFill>
                        <a:effectLst/>
                      </a:endParaRPr>
                    </a:p>
                  </a:txBody>
                  <a:tcPr marL="15596" marR="15596" marT="7798" marB="7798" anchor="b"/>
                </a:tc>
                <a:tc>
                  <a:txBody>
                    <a:bodyPr/>
                    <a:lstStyle/>
                    <a:p>
                      <a:pPr fontAlgn="b"/>
                      <a:r>
                        <a:rPr lang="en-US" sz="1800" dirty="0">
                          <a:solidFill>
                            <a:schemeClr val="bg1"/>
                          </a:solidFill>
                          <a:effectLst/>
                        </a:rPr>
                        <a:t>Disadvantages</a:t>
                      </a:r>
                      <a:endParaRPr lang="en-US" sz="1800" b="1" dirty="0">
                        <a:solidFill>
                          <a:schemeClr val="bg1"/>
                        </a:solidFill>
                        <a:effectLst/>
                      </a:endParaRPr>
                    </a:p>
                  </a:txBody>
                  <a:tcPr marL="15596" marR="15596" marT="7798" marB="7798" anchor="b"/>
                </a:tc>
              </a:tr>
            </a:tbl>
          </a:graphicData>
        </a:graphic>
      </p:graphicFrame>
      <p:sp>
        <p:nvSpPr>
          <p:cNvPr id="6" name="TextBox 5"/>
          <p:cNvSpPr txBox="1"/>
          <p:nvPr/>
        </p:nvSpPr>
        <p:spPr>
          <a:xfrm>
            <a:off x="855022" y="165902"/>
            <a:ext cx="9761517" cy="523220"/>
          </a:xfrm>
          <a:prstGeom prst="rect">
            <a:avLst/>
          </a:prstGeom>
          <a:noFill/>
        </p:spPr>
        <p:txBody>
          <a:bodyPr wrap="square" rtlCol="0">
            <a:spAutoFit/>
          </a:bodyPr>
          <a:lstStyle/>
          <a:p>
            <a:r>
              <a:rPr lang="en-US" sz="2800" b="1" dirty="0">
                <a:solidFill>
                  <a:schemeClr val="bg1"/>
                </a:solidFill>
              </a:rPr>
              <a:t>TABLE 2. </a:t>
            </a:r>
            <a:r>
              <a:rPr lang="en-US" sz="2800" b="1" dirty="0" smtClean="0">
                <a:solidFill>
                  <a:schemeClr val="bg1"/>
                </a:solidFill>
                <a:effectLst>
                  <a:outerShdw blurRad="38100" dist="19050" dir="2700000" algn="tl" rotWithShape="0">
                    <a:schemeClr val="dk1">
                      <a:alpha val="40000"/>
                    </a:schemeClr>
                  </a:outerShdw>
                </a:effectLst>
              </a:rPr>
              <a:t>Literature Review Summary:</a:t>
            </a:r>
            <a:endParaRPr lang="en-US" sz="2800" b="1"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0061"/>
            <a:ext cx="10515600" cy="3896901"/>
          </a:xfrm>
        </p:spPr>
        <p:txBody>
          <a:bodyPr>
            <a:noAutofit/>
          </a:bodyPr>
          <a:lstStyle/>
          <a:p>
            <a:pPr marL="0" indent="0" algn="just">
              <a:buNone/>
            </a:pPr>
            <a:r>
              <a:rPr lang="en-US" sz="2400" b="1" dirty="0" smtClean="0">
                <a:solidFill>
                  <a:schemeClr val="bg1"/>
                </a:solidFill>
                <a:effectLst>
                  <a:outerShdw blurRad="38100" dist="19050" dir="2700000" algn="tl" rotWithShape="0">
                    <a:schemeClr val="dk1">
                      <a:alpha val="40000"/>
                    </a:schemeClr>
                  </a:outerShdw>
                </a:effectLst>
              </a:rPr>
              <a:t>I</a:t>
            </a:r>
            <a:r>
              <a:rPr lang="en-US" sz="2400" dirty="0">
                <a:solidFill>
                  <a:schemeClr val="bg1"/>
                </a:solidFill>
              </a:rPr>
              <a:t>n today's digital world, keeping sensitive information safe during communication is vital. Traditional methods like encryption might not always be enough to protect data from prying eyes. That's </a:t>
            </a:r>
            <a:r>
              <a:rPr lang="en-US" sz="2400" dirty="0" smtClean="0">
                <a:solidFill>
                  <a:schemeClr val="bg1"/>
                </a:solidFill>
              </a:rPr>
              <a:t>Why, </a:t>
            </a:r>
            <a:r>
              <a:rPr lang="en-US" sz="2400" dirty="0">
                <a:solidFill>
                  <a:schemeClr val="bg1"/>
                </a:solidFill>
              </a:rPr>
              <a:t>While numerous applications exist for image </a:t>
            </a:r>
            <a:r>
              <a:rPr lang="en-US" sz="2400" dirty="0" smtClean="0">
                <a:solidFill>
                  <a:schemeClr val="bg1"/>
                </a:solidFill>
              </a:rPr>
              <a:t>steganography, specifically</a:t>
            </a:r>
            <a:r>
              <a:rPr lang="en-US" sz="2400" dirty="0">
                <a:solidFill>
                  <a:schemeClr val="bg1"/>
                </a:solidFill>
              </a:rPr>
              <a:t>, a lack of apps designed to securely hide data within images, particularly with encryption and decryption capabilities using a key. Such an application would address a significant need, allowing individuals to safeguard sensitive information in their daily digital interactions. Moreover, it is essential that the application be user-friendly and intuitive to ensure widespread adoption and ease of use by a diverse range of users.</a:t>
            </a:r>
            <a:endParaRPr lang="en-US" sz="2400" b="1" dirty="0">
              <a:solidFill>
                <a:schemeClr val="bg1"/>
              </a:solidFill>
              <a:effectLst>
                <a:outerShdw blurRad="38100" dist="19050" dir="2700000" algn="tl" rotWithShape="0">
                  <a:schemeClr val="dk1">
                    <a:alpha val="40000"/>
                  </a:schemeClr>
                </a:outerShdw>
              </a:effectLst>
            </a:endParaRPr>
          </a:p>
        </p:txBody>
      </p:sp>
      <p:sp>
        <p:nvSpPr>
          <p:cNvPr id="4" name="Title 3"/>
          <p:cNvSpPr>
            <a:spLocks noGrp="1"/>
          </p:cNvSpPr>
          <p:nvPr>
            <p:ph type="title"/>
          </p:nvPr>
        </p:nvSpPr>
        <p:spPr/>
        <p:txBody>
          <a:bodyPr>
            <a:normAutofit/>
          </a:bodyPr>
          <a:lstStyle/>
          <a:p>
            <a:r>
              <a:rPr lang="en-US" sz="5400" b="1" dirty="0" smtClean="0">
                <a:solidFill>
                  <a:schemeClr val="bg1"/>
                </a:solidFill>
              </a:rPr>
              <a:t>Problem Statement </a:t>
            </a:r>
            <a:endParaRPr lang="en-US" sz="5400" b="1"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7936" y="174753"/>
            <a:ext cx="10515600" cy="6000794"/>
          </a:xfrm>
        </p:spPr>
        <p:txBody>
          <a:bodyPr>
            <a:normAutofit fontScale="95000" lnSpcReduction="10000"/>
          </a:bodyPr>
          <a:lstStyle/>
          <a:p>
            <a:pPr algn="just"/>
            <a:endParaRPr lang="en-US" dirty="0">
              <a:solidFill>
                <a:schemeClr val="bg1"/>
              </a:solidFill>
            </a:endParaRPr>
          </a:p>
          <a:p>
            <a:pPr marL="0" indent="0" algn="just">
              <a:buNone/>
            </a:pPr>
            <a:r>
              <a:rPr lang="en-US" sz="5500" b="1" dirty="0">
                <a:solidFill>
                  <a:schemeClr val="bg1"/>
                </a:solidFill>
                <a:latin typeface="Times New Roman" panose="02020603050405020304" pitchFamily="18" charset="0"/>
                <a:cs typeface="Times New Roman" panose="02020603050405020304" pitchFamily="18" charset="0"/>
              </a:rPr>
              <a:t>Aim &amp; </a:t>
            </a:r>
            <a:r>
              <a:rPr lang="en-US" sz="5500" b="1" dirty="0" smtClean="0">
                <a:solidFill>
                  <a:schemeClr val="bg1"/>
                </a:solidFill>
                <a:latin typeface="Times New Roman" panose="02020603050405020304" pitchFamily="18" charset="0"/>
                <a:cs typeface="Times New Roman" panose="02020603050405020304" pitchFamily="18" charset="0"/>
              </a:rPr>
              <a:t>Objectives:</a:t>
            </a:r>
            <a:endParaRPr lang="en-US" sz="4600" b="1" dirty="0" smtClean="0">
              <a:solidFill>
                <a:schemeClr val="bg1"/>
              </a:solidFill>
            </a:endParaRPr>
          </a:p>
          <a:p>
            <a:pPr marL="0" indent="0" algn="just">
              <a:buNone/>
            </a:pPr>
            <a:r>
              <a:rPr lang="en-US" sz="4600" b="1" dirty="0" smtClean="0">
                <a:solidFill>
                  <a:schemeClr val="bg1"/>
                </a:solidFill>
              </a:rPr>
              <a:t>Aim</a:t>
            </a:r>
            <a:endParaRPr lang="en-US" sz="4600" b="1" dirty="0" smtClean="0">
              <a:solidFill>
                <a:schemeClr val="bg1"/>
              </a:solidFill>
            </a:endParaRPr>
          </a:p>
          <a:p>
            <a:pPr marL="0" indent="0" algn="just">
              <a:buNone/>
            </a:pPr>
            <a:r>
              <a:rPr lang="en-US" dirty="0">
                <a:solidFill>
                  <a:schemeClr val="bg1"/>
                </a:solidFill>
              </a:rPr>
              <a:t>The aim of this project is to </a:t>
            </a:r>
            <a:r>
              <a:rPr lang="en-US" b="1" dirty="0">
                <a:solidFill>
                  <a:schemeClr val="bg1"/>
                </a:solidFill>
              </a:rPr>
              <a:t>Enhancing </a:t>
            </a:r>
            <a:r>
              <a:rPr lang="en-US" dirty="0" smtClean="0">
                <a:solidFill>
                  <a:schemeClr val="bg1"/>
                </a:solidFill>
              </a:rPr>
              <a:t>a secure and </a:t>
            </a:r>
            <a:r>
              <a:rPr lang="en-US" dirty="0">
                <a:solidFill>
                  <a:schemeClr val="bg1"/>
                </a:solidFill>
              </a:rPr>
              <a:t>efficient image steganography mobile app using the Android Studio tool. </a:t>
            </a:r>
            <a:endParaRPr lang="en-US" dirty="0" smtClean="0">
              <a:solidFill>
                <a:schemeClr val="bg1"/>
              </a:solidFill>
            </a:endParaRPr>
          </a:p>
          <a:p>
            <a:pPr marL="0" indent="0" algn="just">
              <a:buNone/>
            </a:pPr>
            <a:r>
              <a:rPr lang="en-US" sz="3700" b="1" dirty="0" smtClean="0">
                <a:solidFill>
                  <a:schemeClr val="bg1"/>
                </a:solidFill>
              </a:rPr>
              <a:t>Objectives</a:t>
            </a:r>
            <a:endParaRPr lang="en-US" sz="3700" b="1" dirty="0">
              <a:solidFill>
                <a:schemeClr val="bg1"/>
              </a:solidFill>
            </a:endParaRPr>
          </a:p>
          <a:p>
            <a:pPr algn="just"/>
            <a:r>
              <a:rPr lang="en-US" dirty="0">
                <a:solidFill>
                  <a:schemeClr val="bg1"/>
                </a:solidFill>
              </a:rPr>
              <a:t>Ensure the security of hidden messages through encryption technique</a:t>
            </a:r>
            <a:r>
              <a:rPr lang="en-US" dirty="0" smtClean="0">
                <a:solidFill>
                  <a:schemeClr val="bg1"/>
                </a:solidFill>
              </a:rPr>
              <a:t>.</a:t>
            </a:r>
            <a:endParaRPr lang="en-US" dirty="0" smtClean="0">
              <a:solidFill>
                <a:schemeClr val="bg1"/>
              </a:solidFill>
            </a:endParaRPr>
          </a:p>
          <a:p>
            <a:pPr algn="just"/>
            <a:r>
              <a:rPr lang="en-US" dirty="0">
                <a:solidFill>
                  <a:schemeClr val="bg1"/>
                </a:solidFill>
              </a:rPr>
              <a:t>Create a user-friendly interface for easy message embedding and extraction</a:t>
            </a:r>
            <a:r>
              <a:rPr lang="en-US" dirty="0" smtClean="0">
                <a:solidFill>
                  <a:schemeClr val="bg1"/>
                </a:solidFill>
              </a:rPr>
              <a:t>.</a:t>
            </a:r>
            <a:endParaRPr lang="en-US" dirty="0" smtClean="0">
              <a:solidFill>
                <a:schemeClr val="bg1"/>
              </a:solidFill>
            </a:endParaRPr>
          </a:p>
          <a:p>
            <a:pPr algn="just"/>
            <a:r>
              <a:rPr lang="en-US" dirty="0">
                <a:solidFill>
                  <a:schemeClr val="bg1"/>
                </a:solidFill>
              </a:rPr>
              <a:t>Evaluate system performance, security, and usability comprehensively</a:t>
            </a:r>
            <a:r>
              <a:rPr lang="en-US" dirty="0" smtClean="0">
                <a:solidFill>
                  <a:schemeClr val="bg1"/>
                </a:solidFill>
              </a:rPr>
              <a:t>.</a:t>
            </a:r>
            <a:endParaRPr lang="en-US" dirty="0" smtClean="0">
              <a:solidFill>
                <a:schemeClr val="bg1"/>
              </a:solidFill>
            </a:endParaRPr>
          </a:p>
          <a:p>
            <a:pPr algn="just"/>
            <a:r>
              <a:rPr lang="en-US" dirty="0">
                <a:solidFill>
                  <a:schemeClr val="bg1"/>
                </a:solidFill>
              </a:rPr>
              <a:t>Improve the system's ability to handle changes to images without messing up the hidden message inside.</a:t>
            </a:r>
            <a:endParaRPr lang="en-US" dirty="0" smtClean="0">
              <a:solidFill>
                <a:schemeClr val="bg1"/>
              </a:solidFill>
            </a:endParaRPr>
          </a:p>
          <a:p>
            <a:pPr marL="0" indent="0" algn="just">
              <a:buNone/>
            </a:pPr>
            <a:endParaRPr lang="en-US" dirty="0">
              <a:solidFill>
                <a:schemeClr val="bg1"/>
              </a:solidFill>
            </a:endParaRPr>
          </a:p>
          <a:p>
            <a:pPr algn="just"/>
            <a:endParaRPr lang="en-US"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nvGraphicFramePr>
        <p:xfrm>
          <a:off x="1390568" y="1530608"/>
          <a:ext cx="8864600" cy="481806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itle 1"/>
          <p:cNvSpPr>
            <a:spLocks noGrp="1"/>
          </p:cNvSpPr>
          <p:nvPr>
            <p:ph type="title"/>
          </p:nvPr>
        </p:nvSpPr>
        <p:spPr>
          <a:xfrm>
            <a:off x="861951" y="0"/>
            <a:ext cx="10515600" cy="1325563"/>
          </a:xfrm>
        </p:spPr>
        <p:txBody>
          <a:bodyPr/>
          <a:lstStyle/>
          <a:p>
            <a:r>
              <a:rPr lang="en-US" b="1" dirty="0" smtClean="0">
                <a:solidFill>
                  <a:schemeClr val="bg1"/>
                </a:solidFill>
                <a:latin typeface="Times New Roman" panose="02020603050405020304" pitchFamily="18" charset="0"/>
                <a:cs typeface="Times New Roman" panose="02020603050405020304" pitchFamily="18" charset="0"/>
                <a:sym typeface="+mn-ea"/>
              </a:rPr>
              <a:t>Methodology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sym typeface="+mn-ea"/>
              </a:rPr>
              <a:t>Agenda</a:t>
            </a:r>
            <a:endParaRPr lang="en-US" b="1" dirty="0" smtClean="0">
              <a:solidFill>
                <a:schemeClr val="bg1"/>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sym typeface="+mn-ea"/>
              </a:rPr>
              <a:t>Introduction</a:t>
            </a:r>
            <a:endParaRPr lang="en-US" dirty="0" smtClean="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sym typeface="+mn-ea"/>
              </a:rPr>
              <a:t>Literature </a:t>
            </a:r>
            <a:r>
              <a:rPr lang="en-US" dirty="0" smtClean="0">
                <a:solidFill>
                  <a:schemeClr val="bg1"/>
                </a:solidFill>
                <a:latin typeface="Times New Roman" panose="02020603050405020304" pitchFamily="18" charset="0"/>
                <a:cs typeface="Times New Roman" panose="02020603050405020304" pitchFamily="18" charset="0"/>
                <a:sym typeface="+mn-ea"/>
              </a:rPr>
              <a:t>Review </a:t>
            </a:r>
            <a:endParaRPr lang="en-US" dirty="0" smtClean="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sym typeface="+mn-ea"/>
              </a:rPr>
              <a:t>Problem </a:t>
            </a:r>
            <a:r>
              <a:rPr lang="en-US" dirty="0" smtClean="0">
                <a:solidFill>
                  <a:schemeClr val="bg1"/>
                </a:solidFill>
                <a:latin typeface="Times New Roman" panose="02020603050405020304" pitchFamily="18" charset="0"/>
                <a:cs typeface="Times New Roman" panose="02020603050405020304" pitchFamily="18" charset="0"/>
                <a:sym typeface="+mn-ea"/>
              </a:rPr>
              <a:t>Statement</a:t>
            </a:r>
            <a:endParaRPr lang="en-US" dirty="0" smtClean="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sym typeface="+mn-ea"/>
              </a:rPr>
              <a:t>Aim &amp; Objectives of </a:t>
            </a:r>
            <a:r>
              <a:rPr lang="en-US" dirty="0" smtClean="0">
                <a:solidFill>
                  <a:schemeClr val="bg1"/>
                </a:solidFill>
                <a:latin typeface="Times New Roman" panose="02020603050405020304" pitchFamily="18" charset="0"/>
                <a:cs typeface="Times New Roman" panose="02020603050405020304" pitchFamily="18" charset="0"/>
                <a:sym typeface="+mn-ea"/>
              </a:rPr>
              <a:t>Research</a:t>
            </a:r>
            <a:endParaRPr lang="en-US" dirty="0" smtClean="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sym typeface="+mn-ea"/>
              </a:rPr>
              <a:t>Proposed Methodology </a:t>
            </a:r>
            <a:endParaRPr lang="en-US" dirty="0" smtClean="0">
              <a:solidFill>
                <a:schemeClr val="bg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dirty="0" smtClean="0">
                <a:solidFill>
                  <a:schemeClr val="bg1"/>
                </a:solidFill>
                <a:latin typeface="Times New Roman" panose="02020603050405020304" pitchFamily="18" charset="0"/>
                <a:cs typeface="Times New Roman" panose="02020603050405020304" pitchFamily="18" charset="0"/>
                <a:sym typeface="+mn-ea"/>
              </a:rPr>
              <a:t>List </a:t>
            </a:r>
            <a:r>
              <a:rPr lang="en-US" dirty="0" smtClean="0">
                <a:solidFill>
                  <a:schemeClr val="bg1"/>
                </a:solidFill>
                <a:latin typeface="Times New Roman" panose="02020603050405020304" pitchFamily="18" charset="0"/>
                <a:cs typeface="Times New Roman" panose="02020603050405020304" pitchFamily="18" charset="0"/>
                <a:sym typeface="+mn-ea"/>
              </a:rPr>
              <a:t>of References </a:t>
            </a:r>
            <a:endParaRPr lang="en-US" dirty="0" smtClean="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1327" y="1362487"/>
            <a:ext cx="10515600" cy="4351338"/>
          </a:xfrm>
        </p:spPr>
        <p:txBody>
          <a:bodyPr>
            <a:noAutofit/>
          </a:bodyPr>
          <a:lstStyle/>
          <a:p>
            <a:pPr marL="514350" indent="-514350" algn="just">
              <a:buFont typeface="+mj-lt"/>
              <a:buAutoNum type="arabicPeriod"/>
            </a:pPr>
            <a:r>
              <a:rPr lang="en-US" sz="2000" b="1" dirty="0" smtClean="0">
                <a:solidFill>
                  <a:schemeClr val="bg1"/>
                </a:solidFill>
              </a:rPr>
              <a:t> Requirement </a:t>
            </a:r>
            <a:r>
              <a:rPr lang="en-US" sz="2000" b="1" dirty="0">
                <a:solidFill>
                  <a:schemeClr val="bg1"/>
                </a:solidFill>
              </a:rPr>
              <a:t>Gathering and </a:t>
            </a:r>
            <a:r>
              <a:rPr lang="en-US" sz="2000" b="1" dirty="0" smtClean="0">
                <a:solidFill>
                  <a:schemeClr val="bg1"/>
                </a:solidFill>
              </a:rPr>
              <a:t>Analysis:</a:t>
            </a:r>
            <a:endParaRPr lang="en-US" sz="2000" dirty="0">
              <a:solidFill>
                <a:schemeClr val="bg1"/>
              </a:solidFill>
            </a:endParaRPr>
          </a:p>
          <a:p>
            <a:pPr marL="971550" lvl="1" indent="-514350" algn="just">
              <a:buFont typeface="+mj-lt"/>
              <a:buAutoNum type="arabicPeriod"/>
            </a:pPr>
            <a:r>
              <a:rPr lang="en-US" sz="1800" dirty="0" smtClean="0">
                <a:solidFill>
                  <a:schemeClr val="bg1"/>
                </a:solidFill>
              </a:rPr>
              <a:t>Identify </a:t>
            </a:r>
            <a:r>
              <a:rPr lang="en-US" sz="1800" dirty="0">
                <a:solidFill>
                  <a:schemeClr val="bg1"/>
                </a:solidFill>
              </a:rPr>
              <a:t>the requirements for the app, such as supported image formats, encryption methods, and user interface </a:t>
            </a:r>
            <a:r>
              <a:rPr lang="en-US" sz="1800" dirty="0" smtClean="0">
                <a:solidFill>
                  <a:schemeClr val="bg1"/>
                </a:solidFill>
              </a:rPr>
              <a:t>preferences.</a:t>
            </a:r>
            <a:endParaRPr lang="en-US" sz="1800" dirty="0" smtClean="0">
              <a:solidFill>
                <a:schemeClr val="bg1"/>
              </a:solidFill>
            </a:endParaRPr>
          </a:p>
          <a:p>
            <a:pPr marL="514350" indent="-514350" algn="just">
              <a:buFont typeface="+mj-lt"/>
              <a:buAutoNum type="arabicPeriod"/>
            </a:pPr>
            <a:r>
              <a:rPr lang="en-US" sz="2000" b="1" dirty="0" smtClean="0">
                <a:solidFill>
                  <a:schemeClr val="bg1"/>
                </a:solidFill>
              </a:rPr>
              <a:t>Design</a:t>
            </a:r>
            <a:r>
              <a:rPr lang="en-US" sz="2000" b="1" dirty="0">
                <a:solidFill>
                  <a:schemeClr val="bg1"/>
                </a:solidFill>
              </a:rPr>
              <a:t>:</a:t>
            </a:r>
            <a:endParaRPr lang="en-US" sz="2000" dirty="0">
              <a:solidFill>
                <a:schemeClr val="bg1"/>
              </a:solidFill>
            </a:endParaRPr>
          </a:p>
          <a:p>
            <a:pPr marL="914400" lvl="1" indent="-457200" algn="just">
              <a:buFont typeface="+mj-lt"/>
              <a:buAutoNum type="arabicPeriod"/>
            </a:pPr>
            <a:r>
              <a:rPr lang="en-US" sz="1800" dirty="0">
                <a:solidFill>
                  <a:schemeClr val="bg1"/>
                </a:solidFill>
              </a:rPr>
              <a:t>Design the user interface, including screens for selecting images, encrypting data, embedding, and extracting hidden data.</a:t>
            </a:r>
            <a:endParaRPr lang="en-US" sz="1800" dirty="0">
              <a:solidFill>
                <a:schemeClr val="bg1"/>
              </a:solidFill>
            </a:endParaRPr>
          </a:p>
          <a:p>
            <a:pPr marL="914400" lvl="1" indent="-457200" algn="just">
              <a:buFont typeface="+mj-lt"/>
              <a:buAutoNum type="arabicPeriod"/>
            </a:pPr>
            <a:r>
              <a:rPr lang="en-US" sz="1800" dirty="0">
                <a:solidFill>
                  <a:schemeClr val="bg1"/>
                </a:solidFill>
              </a:rPr>
              <a:t>Plan the architecture, considering components such as activities, fragments, services, and data storage.</a:t>
            </a:r>
            <a:endParaRPr lang="en-US" sz="1800" dirty="0">
              <a:solidFill>
                <a:schemeClr val="bg1"/>
              </a:solidFill>
            </a:endParaRPr>
          </a:p>
          <a:p>
            <a:pPr marL="514350" indent="-514350" algn="just">
              <a:buFont typeface="+mj-lt"/>
              <a:buAutoNum type="arabicPeriod"/>
            </a:pPr>
            <a:r>
              <a:rPr lang="en-US" sz="2000" b="1" dirty="0">
                <a:solidFill>
                  <a:schemeClr val="bg1"/>
                </a:solidFill>
              </a:rPr>
              <a:t>Development:</a:t>
            </a:r>
            <a:endParaRPr lang="en-US" sz="2000" dirty="0">
              <a:solidFill>
                <a:schemeClr val="bg1"/>
              </a:solidFill>
            </a:endParaRPr>
          </a:p>
          <a:p>
            <a:pPr marL="914400" lvl="1" indent="-457200" algn="just">
              <a:buFont typeface="+mj-lt"/>
              <a:buAutoNum type="arabicPeriod"/>
            </a:pPr>
            <a:r>
              <a:rPr lang="en-US" sz="1800" dirty="0">
                <a:solidFill>
                  <a:schemeClr val="bg1"/>
                </a:solidFill>
              </a:rPr>
              <a:t>Implement the user interface using  layouts and design elements.</a:t>
            </a:r>
            <a:endParaRPr lang="en-US" sz="1800" dirty="0">
              <a:solidFill>
                <a:schemeClr val="bg1"/>
              </a:solidFill>
            </a:endParaRPr>
          </a:p>
          <a:p>
            <a:pPr marL="914400" lvl="1" indent="-457200" algn="just">
              <a:buFont typeface="+mj-lt"/>
              <a:buAutoNum type="arabicPeriod"/>
            </a:pPr>
            <a:r>
              <a:rPr lang="en-US" sz="1800" dirty="0">
                <a:solidFill>
                  <a:schemeClr val="bg1"/>
                </a:solidFill>
              </a:rPr>
              <a:t>Write code for image selection, encryption, embedding, extraction, and other functionalities.</a:t>
            </a:r>
            <a:endParaRPr lang="en-US" sz="1800" dirty="0">
              <a:solidFill>
                <a:schemeClr val="bg1"/>
              </a:solidFill>
            </a:endParaRPr>
          </a:p>
          <a:p>
            <a:pPr marL="914400" lvl="1" indent="-457200" algn="just">
              <a:buFont typeface="+mj-lt"/>
              <a:buAutoNum type="arabicPeriod"/>
            </a:pPr>
            <a:r>
              <a:rPr lang="en-US" sz="1800" dirty="0">
                <a:solidFill>
                  <a:schemeClr val="bg1"/>
                </a:solidFill>
              </a:rPr>
              <a:t>Ensure compatibility with various Android versions and screen sizes.</a:t>
            </a:r>
            <a:endParaRPr lang="en-US" sz="1800" dirty="0">
              <a:solidFill>
                <a:schemeClr val="bg1"/>
              </a:solidFill>
            </a:endParaRPr>
          </a:p>
        </p:txBody>
      </p:sp>
      <p:sp>
        <p:nvSpPr>
          <p:cNvPr id="4" name="Title 1"/>
          <p:cNvSpPr>
            <a:spLocks noGrp="1"/>
          </p:cNvSpPr>
          <p:nvPr>
            <p:ph type="title"/>
          </p:nvPr>
        </p:nvSpPr>
        <p:spPr>
          <a:xfrm>
            <a:off x="861951" y="0"/>
            <a:ext cx="10515600" cy="1325563"/>
          </a:xfrm>
        </p:spPr>
        <p:txBody>
          <a:bodyPr/>
          <a:lstStyle/>
          <a:p>
            <a:r>
              <a:rPr lang="en-US" b="1" dirty="0" smtClean="0">
                <a:solidFill>
                  <a:schemeClr val="bg1"/>
                </a:solidFill>
                <a:latin typeface="Times New Roman" panose="02020603050405020304" pitchFamily="18" charset="0"/>
                <a:cs typeface="Times New Roman" panose="02020603050405020304" pitchFamily="18" charset="0"/>
                <a:sym typeface="+mn-ea"/>
              </a:rPr>
              <a:t>Methodology</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91210" y="945515"/>
            <a:ext cx="10453370" cy="4584700"/>
          </a:xfrm>
          <a:prstGeom prst="rect">
            <a:avLst/>
          </a:prstGeom>
          <a:noFill/>
        </p:spPr>
        <p:txBody>
          <a:bodyPr wrap="square" rtlCol="0" anchor="t">
            <a:spAutoFit/>
          </a:bodyPr>
          <a:p>
            <a:pPr indent="0" algn="just">
              <a:buFont typeface="+mj-lt"/>
              <a:buNone/>
            </a:pPr>
            <a:r>
              <a:rPr lang="en-US" sz="2400" b="1" dirty="0">
                <a:solidFill>
                  <a:schemeClr val="bg1"/>
                </a:solidFill>
                <a:sym typeface="+mn-ea"/>
              </a:rPr>
              <a:t>4.    Testing:</a:t>
            </a:r>
            <a:endParaRPr lang="en-US" sz="2400" dirty="0">
              <a:solidFill>
                <a:schemeClr val="bg1"/>
              </a:solidFill>
            </a:endParaRPr>
          </a:p>
          <a:p>
            <a:pPr lvl="1" indent="0" algn="just">
              <a:buFont typeface="+mj-lt"/>
              <a:buNone/>
            </a:pPr>
            <a:r>
              <a:rPr lang="en-US" sz="2000" dirty="0">
                <a:solidFill>
                  <a:schemeClr val="bg1"/>
                </a:solidFill>
                <a:sym typeface="+mn-ea"/>
              </a:rPr>
              <a:t>Perform unit testing for individual components and functionalities.</a:t>
            </a:r>
            <a:endParaRPr lang="en-US" sz="2000" dirty="0">
              <a:solidFill>
                <a:schemeClr val="bg1"/>
              </a:solidFill>
            </a:endParaRPr>
          </a:p>
          <a:p>
            <a:pPr marL="914400" lvl="1" indent="-457200" algn="just">
              <a:buFont typeface="+mj-lt"/>
              <a:buAutoNum type="arabicPeriod"/>
            </a:pPr>
            <a:r>
              <a:rPr lang="en-US" sz="2000" dirty="0">
                <a:solidFill>
                  <a:schemeClr val="bg1"/>
                </a:solidFill>
                <a:sym typeface="+mn-ea"/>
              </a:rPr>
              <a:t>Conduct integration testing to ensure smooth interaction between different modules.</a:t>
            </a:r>
            <a:endParaRPr lang="en-US" sz="2000" dirty="0">
              <a:solidFill>
                <a:schemeClr val="bg1"/>
              </a:solidFill>
            </a:endParaRPr>
          </a:p>
          <a:p>
            <a:pPr marL="914400" lvl="1" indent="-457200" algn="just">
              <a:buFont typeface="+mj-lt"/>
              <a:buAutoNum type="arabicPeriod"/>
            </a:pPr>
            <a:r>
              <a:rPr lang="en-US" sz="2000" dirty="0">
                <a:solidFill>
                  <a:schemeClr val="bg1"/>
                </a:solidFill>
                <a:sym typeface="+mn-ea"/>
              </a:rPr>
              <a:t>Test the app on various devices and screen sizes to check for compatibility and responsiveness.</a:t>
            </a:r>
            <a:endParaRPr lang="en-US" sz="2000" dirty="0">
              <a:solidFill>
                <a:schemeClr val="bg1"/>
              </a:solidFill>
            </a:endParaRPr>
          </a:p>
          <a:p>
            <a:pPr indent="0" algn="just">
              <a:buFont typeface="+mj-lt"/>
              <a:buNone/>
            </a:pPr>
            <a:r>
              <a:rPr lang="en-US" sz="2400" b="1" dirty="0">
                <a:solidFill>
                  <a:schemeClr val="bg1"/>
                </a:solidFill>
                <a:sym typeface="+mn-ea"/>
              </a:rPr>
              <a:t>5.     Deployment:</a:t>
            </a:r>
            <a:endParaRPr lang="en-US" sz="2400" dirty="0">
              <a:solidFill>
                <a:schemeClr val="bg1"/>
              </a:solidFill>
            </a:endParaRPr>
          </a:p>
          <a:p>
            <a:pPr marL="914400" lvl="1" indent="-457200" algn="just">
              <a:buFont typeface="+mj-lt"/>
              <a:buAutoNum type="arabicPeriod"/>
            </a:pPr>
            <a:r>
              <a:rPr lang="en-US" sz="2000" dirty="0">
                <a:solidFill>
                  <a:schemeClr val="bg1"/>
                </a:solidFill>
                <a:sym typeface="+mn-ea"/>
              </a:rPr>
              <a:t>Package the app into an APK file.</a:t>
            </a:r>
            <a:endParaRPr lang="en-US" sz="2000" dirty="0">
              <a:solidFill>
                <a:schemeClr val="bg1"/>
              </a:solidFill>
            </a:endParaRPr>
          </a:p>
          <a:p>
            <a:pPr marL="914400" lvl="1" indent="-457200" algn="just">
              <a:buFont typeface="+mj-lt"/>
              <a:buAutoNum type="arabicPeriod"/>
            </a:pPr>
            <a:r>
              <a:rPr lang="en-US" sz="2000" dirty="0">
                <a:solidFill>
                  <a:schemeClr val="bg1"/>
                </a:solidFill>
                <a:sym typeface="+mn-ea"/>
              </a:rPr>
              <a:t>Upload the APK to the Google Play Store or distribute it through other channels.</a:t>
            </a:r>
            <a:endParaRPr lang="en-US" sz="2000" dirty="0">
              <a:solidFill>
                <a:schemeClr val="bg1"/>
              </a:solidFill>
            </a:endParaRPr>
          </a:p>
          <a:p>
            <a:pPr marL="914400" lvl="1" indent="-457200" algn="just">
              <a:buFont typeface="+mj-lt"/>
              <a:buAutoNum type="arabicPeriod"/>
            </a:pPr>
            <a:r>
              <a:rPr lang="en-US" sz="2000" dirty="0">
                <a:solidFill>
                  <a:schemeClr val="bg1"/>
                </a:solidFill>
                <a:sym typeface="+mn-ea"/>
              </a:rPr>
              <a:t>Ensure that necessary permissions and app metadata are provide</a:t>
            </a:r>
            <a:endParaRPr lang="en-US" sz="2000" dirty="0">
              <a:solidFill>
                <a:schemeClr val="bg1"/>
              </a:solidFill>
            </a:endParaRPr>
          </a:p>
          <a:p>
            <a:pPr indent="0" algn="just">
              <a:buFont typeface="+mj-lt"/>
              <a:buNone/>
            </a:pPr>
            <a:r>
              <a:rPr lang="en-US" sz="2400" b="1" dirty="0">
                <a:solidFill>
                  <a:schemeClr val="bg1"/>
                </a:solidFill>
                <a:sym typeface="+mn-ea"/>
              </a:rPr>
              <a:t>6.     User Feedback and Maintenance:</a:t>
            </a:r>
            <a:endParaRPr lang="en-US" sz="2400" dirty="0">
              <a:solidFill>
                <a:schemeClr val="bg1"/>
              </a:solidFill>
            </a:endParaRPr>
          </a:p>
          <a:p>
            <a:pPr marL="914400" lvl="1" indent="-457200" algn="just">
              <a:buFont typeface="+mj-lt"/>
              <a:buAutoNum type="arabicPeriod"/>
            </a:pPr>
            <a:r>
              <a:rPr lang="en-US" sz="2000" dirty="0">
                <a:solidFill>
                  <a:schemeClr val="bg1"/>
                </a:solidFill>
                <a:sym typeface="+mn-ea"/>
              </a:rPr>
              <a:t>Gather user feedback to identify any bugs or usability issues.</a:t>
            </a:r>
            <a:endParaRPr lang="en-US" sz="2000" dirty="0">
              <a:solidFill>
                <a:schemeClr val="bg1"/>
              </a:solidFill>
            </a:endParaRPr>
          </a:p>
          <a:p>
            <a:pPr marL="914400" lvl="1" indent="-457200" algn="just">
              <a:buFont typeface="+mj-lt"/>
              <a:buAutoNum type="arabicPeriod"/>
            </a:pPr>
            <a:r>
              <a:rPr lang="en-US" sz="2000" dirty="0">
                <a:solidFill>
                  <a:schemeClr val="bg1"/>
                </a:solidFill>
                <a:sym typeface="+mn-ea"/>
              </a:rPr>
              <a:t>Release updates to address issues and add new features based on user feedback.</a:t>
            </a:r>
            <a:endParaRPr lang="en-US" sz="2000" dirty="0">
              <a:solidFill>
                <a:schemeClr val="bg1"/>
              </a:solidFill>
            </a:endParaRPr>
          </a:p>
          <a:p>
            <a:pPr marL="914400" lvl="1" indent="-457200" algn="just">
              <a:buFont typeface="+mj-lt"/>
              <a:buAutoNum type="arabicPeriod"/>
            </a:pPr>
            <a:r>
              <a:rPr lang="en-US" sz="2000" dirty="0">
                <a:solidFill>
                  <a:schemeClr val="bg1"/>
                </a:solidFill>
                <a:sym typeface="+mn-ea"/>
              </a:rPr>
              <a:t>Monitor app performance and address any compatibility issues with new Android versions.</a:t>
            </a:r>
            <a:endParaRPr lang="en-US" sz="2000" dirty="0">
              <a:solidFill>
                <a:schemeClr val="bg1"/>
              </a:solidFill>
            </a:endParaRPr>
          </a:p>
          <a:p>
            <a:pPr marL="514350" indent="-514350" algn="just">
              <a:buFont typeface="+mj-lt"/>
              <a:buAutoNum type="arabicPeriod"/>
            </a:pPr>
            <a:endParaRPr lang="en-US" sz="20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solidFill>
              </a:rPr>
              <a:t>List of References</a:t>
            </a:r>
            <a:endParaRPr lang="en-US" b="1" dirty="0"/>
          </a:p>
        </p:txBody>
      </p:sp>
      <p:sp>
        <p:nvSpPr>
          <p:cNvPr id="3" name="Content Placeholder 2"/>
          <p:cNvSpPr>
            <a:spLocks noGrp="1"/>
          </p:cNvSpPr>
          <p:nvPr>
            <p:ph idx="1"/>
          </p:nvPr>
        </p:nvSpPr>
        <p:spPr/>
        <p:txBody>
          <a:bodyPr>
            <a:normAutofit fontScale="70000" lnSpcReduction="20000"/>
          </a:bodyPr>
          <a:lstStyle/>
          <a:p>
            <a:pPr algn="just"/>
            <a:r>
              <a:rPr lang="en-US" dirty="0" smtClean="0">
                <a:solidFill>
                  <a:schemeClr val="bg1"/>
                </a:solidFill>
              </a:rPr>
              <a:t>[1] </a:t>
            </a:r>
            <a:r>
              <a:rPr lang="en-US" dirty="0" err="1">
                <a:solidFill>
                  <a:schemeClr val="bg1"/>
                </a:solidFill>
              </a:rPr>
              <a:t>Moerland</a:t>
            </a:r>
            <a:r>
              <a:rPr lang="en-US" dirty="0">
                <a:solidFill>
                  <a:schemeClr val="bg1"/>
                </a:solidFill>
              </a:rPr>
              <a:t>, T., “Steganography and Steganalysis”, Leiden Institute of Advanced Computing </a:t>
            </a:r>
            <a:r>
              <a:rPr lang="en-US" dirty="0" smtClean="0">
                <a:solidFill>
                  <a:schemeClr val="bg1"/>
                </a:solidFill>
              </a:rPr>
              <a:t>Science.</a:t>
            </a:r>
            <a:endParaRPr lang="en-US" dirty="0" smtClean="0">
              <a:solidFill>
                <a:schemeClr val="bg1"/>
              </a:solidFill>
            </a:endParaRPr>
          </a:p>
          <a:p>
            <a:pPr algn="just"/>
            <a:r>
              <a:rPr lang="en-US" dirty="0" smtClean="0">
                <a:solidFill>
                  <a:schemeClr val="bg1"/>
                </a:solidFill>
              </a:rPr>
              <a:t>[2] </a:t>
            </a:r>
            <a:r>
              <a:rPr lang="en-US" dirty="0" err="1">
                <a:solidFill>
                  <a:schemeClr val="bg1"/>
                </a:solidFill>
              </a:rPr>
              <a:t>Silman</a:t>
            </a:r>
            <a:r>
              <a:rPr lang="en-US" dirty="0">
                <a:solidFill>
                  <a:schemeClr val="bg1"/>
                </a:solidFill>
              </a:rPr>
              <a:t>, J., “Steganography and Steganalysis: An Overview”, SANS Institute, </a:t>
            </a:r>
            <a:r>
              <a:rPr lang="en-US" dirty="0" smtClean="0">
                <a:solidFill>
                  <a:schemeClr val="bg1"/>
                </a:solidFill>
              </a:rPr>
              <a:t>2001.</a:t>
            </a:r>
            <a:endParaRPr lang="en-US" dirty="0" smtClean="0">
              <a:solidFill>
                <a:schemeClr val="bg1"/>
              </a:solidFill>
            </a:endParaRPr>
          </a:p>
          <a:p>
            <a:pPr algn="just"/>
            <a:r>
              <a:rPr lang="en-US" dirty="0" smtClean="0">
                <a:solidFill>
                  <a:schemeClr val="bg1"/>
                </a:solidFill>
              </a:rPr>
              <a:t>[3] </a:t>
            </a:r>
            <a:r>
              <a:rPr lang="en-US" dirty="0" err="1">
                <a:solidFill>
                  <a:schemeClr val="bg1"/>
                </a:solidFill>
              </a:rPr>
              <a:t>Moerland</a:t>
            </a:r>
            <a:r>
              <a:rPr lang="en-US" dirty="0">
                <a:solidFill>
                  <a:schemeClr val="bg1"/>
                </a:solidFill>
              </a:rPr>
              <a:t>, T., “Steganography and Steganalysis”, Leiden Institute of Advanced Computing Science</a:t>
            </a:r>
            <a:r>
              <a:rPr lang="en-US" dirty="0" smtClean="0">
                <a:solidFill>
                  <a:schemeClr val="bg1"/>
                </a:solidFill>
              </a:rPr>
              <a:t>,</a:t>
            </a:r>
            <a:endParaRPr lang="en-US" dirty="0" smtClean="0">
              <a:solidFill>
                <a:schemeClr val="bg1"/>
              </a:solidFill>
            </a:endParaRPr>
          </a:p>
          <a:p>
            <a:pPr algn="just"/>
            <a:r>
              <a:rPr lang="en-US" dirty="0" smtClean="0">
                <a:solidFill>
                  <a:schemeClr val="bg1"/>
                </a:solidFill>
              </a:rPr>
              <a:t>[4] </a:t>
            </a:r>
            <a:r>
              <a:rPr lang="en-US" dirty="0">
                <a:solidFill>
                  <a:schemeClr val="bg1"/>
                </a:solidFill>
              </a:rPr>
              <a:t>Johnson, N.F. &amp; </a:t>
            </a:r>
            <a:r>
              <a:rPr lang="en-US" dirty="0" err="1">
                <a:solidFill>
                  <a:schemeClr val="bg1"/>
                </a:solidFill>
              </a:rPr>
              <a:t>Jajodia</a:t>
            </a:r>
            <a:r>
              <a:rPr lang="en-US" dirty="0">
                <a:solidFill>
                  <a:schemeClr val="bg1"/>
                </a:solidFill>
              </a:rPr>
              <a:t>, S., “Exploring Steganography: Seeing the Unseen”, Computer </a:t>
            </a:r>
            <a:r>
              <a:rPr lang="en-US" dirty="0" smtClean="0">
                <a:solidFill>
                  <a:schemeClr val="bg1"/>
                </a:solidFill>
              </a:rPr>
              <a:t>Journal,          </a:t>
            </a:r>
            <a:endParaRPr lang="en-US" dirty="0" smtClean="0">
              <a:solidFill>
                <a:schemeClr val="bg1"/>
              </a:solidFill>
            </a:endParaRPr>
          </a:p>
          <a:p>
            <a:pPr marL="0" indent="0" algn="just">
              <a:buNone/>
            </a:pPr>
            <a:r>
              <a:rPr lang="en-US" dirty="0" smtClean="0">
                <a:solidFill>
                  <a:schemeClr val="bg1"/>
                </a:solidFill>
              </a:rPr>
              <a:t>    February 1998</a:t>
            </a:r>
            <a:endParaRPr lang="en-US" dirty="0" smtClean="0">
              <a:solidFill>
                <a:schemeClr val="bg1"/>
              </a:solidFill>
            </a:endParaRPr>
          </a:p>
          <a:p>
            <a:pPr algn="just"/>
            <a:r>
              <a:rPr lang="en-US" dirty="0" smtClean="0">
                <a:solidFill>
                  <a:schemeClr val="bg1"/>
                </a:solidFill>
              </a:rPr>
              <a:t>[5] </a:t>
            </a:r>
            <a:r>
              <a:rPr lang="en-US" dirty="0" err="1">
                <a:solidFill>
                  <a:schemeClr val="bg1"/>
                </a:solidFill>
              </a:rPr>
              <a:t>Artz</a:t>
            </a:r>
            <a:r>
              <a:rPr lang="en-US" dirty="0">
                <a:solidFill>
                  <a:schemeClr val="bg1"/>
                </a:solidFill>
              </a:rPr>
              <a:t>, D., “Digital Steganography: Hiding Data within Data”, IEEE Internet Computing Journal, June </a:t>
            </a:r>
            <a:r>
              <a:rPr lang="en-US" dirty="0" smtClean="0">
                <a:solidFill>
                  <a:schemeClr val="bg1"/>
                </a:solidFill>
              </a:rPr>
              <a:t>2001</a:t>
            </a:r>
            <a:endParaRPr lang="en-US" dirty="0" smtClean="0">
              <a:solidFill>
                <a:schemeClr val="bg1"/>
              </a:solidFill>
            </a:endParaRPr>
          </a:p>
          <a:p>
            <a:pPr algn="just"/>
            <a:r>
              <a:rPr lang="en-US" dirty="0" smtClean="0">
                <a:solidFill>
                  <a:schemeClr val="bg1"/>
                </a:solidFill>
              </a:rPr>
              <a:t>[6] </a:t>
            </a:r>
            <a:r>
              <a:rPr lang="en-US" dirty="0" err="1" smtClean="0">
                <a:solidFill>
                  <a:schemeClr val="bg1"/>
                </a:solidFill>
              </a:rPr>
              <a:t>Kapotas</a:t>
            </a:r>
            <a:r>
              <a:rPr lang="en-US" dirty="0" smtClean="0">
                <a:solidFill>
                  <a:schemeClr val="bg1"/>
                </a:solidFill>
              </a:rPr>
              <a:t> </a:t>
            </a:r>
            <a:r>
              <a:rPr lang="en-US" dirty="0">
                <a:solidFill>
                  <a:schemeClr val="bg1"/>
                </a:solidFill>
              </a:rPr>
              <a:t>SK </a:t>
            </a:r>
            <a:r>
              <a:rPr lang="en-US" dirty="0" err="1">
                <a:solidFill>
                  <a:schemeClr val="bg1"/>
                </a:solidFill>
              </a:rPr>
              <a:t>Skodras</a:t>
            </a:r>
            <a:r>
              <a:rPr lang="en-US" dirty="0">
                <a:solidFill>
                  <a:schemeClr val="bg1"/>
                </a:solidFill>
              </a:rPr>
              <a:t> AN, (2008) A new data hiding scheme for scene change detection in H. 264 </a:t>
            </a:r>
            <a:r>
              <a:rPr lang="en-US" dirty="0" err="1">
                <a:solidFill>
                  <a:schemeClr val="bg1"/>
                </a:solidFill>
              </a:rPr>
              <a:t>encodedvideo</a:t>
            </a:r>
            <a:r>
              <a:rPr lang="en-US" dirty="0">
                <a:solidFill>
                  <a:schemeClr val="bg1"/>
                </a:solidFill>
              </a:rPr>
              <a:t> sequences, In: 2008 IEEE. International Conference on Multimedia and Expo</a:t>
            </a:r>
            <a:endParaRPr lang="en-US" dirty="0">
              <a:solidFill>
                <a:schemeClr val="bg1"/>
              </a:solidFill>
            </a:endParaRPr>
          </a:p>
          <a:p>
            <a:pPr algn="just"/>
            <a:r>
              <a:rPr lang="en-US" dirty="0" smtClean="0">
                <a:solidFill>
                  <a:schemeClr val="bg1"/>
                </a:solidFill>
              </a:rPr>
              <a:t>[7] </a:t>
            </a:r>
            <a:r>
              <a:rPr lang="en-US" dirty="0" err="1">
                <a:solidFill>
                  <a:schemeClr val="bg1"/>
                </a:solidFill>
              </a:rPr>
              <a:t>Ahsan</a:t>
            </a:r>
            <a:r>
              <a:rPr lang="en-US" dirty="0">
                <a:solidFill>
                  <a:schemeClr val="bg1"/>
                </a:solidFill>
              </a:rPr>
              <a:t>, K. &amp; </a:t>
            </a:r>
            <a:r>
              <a:rPr lang="en-US" dirty="0" err="1">
                <a:solidFill>
                  <a:schemeClr val="bg1"/>
                </a:solidFill>
              </a:rPr>
              <a:t>Kundur</a:t>
            </a:r>
            <a:r>
              <a:rPr lang="en-US" dirty="0">
                <a:solidFill>
                  <a:schemeClr val="bg1"/>
                </a:solidFill>
              </a:rPr>
              <a:t>, D., “Practical Data hiding in TCP/IP”, Proceedings of the Workshop on </a:t>
            </a:r>
            <a:r>
              <a:rPr lang="en-US" dirty="0" smtClean="0">
                <a:solidFill>
                  <a:schemeClr val="bg1"/>
                </a:solidFill>
              </a:rPr>
              <a:t>Multimedia </a:t>
            </a:r>
            <a:r>
              <a:rPr lang="en-US" dirty="0">
                <a:solidFill>
                  <a:schemeClr val="bg1"/>
                </a:solidFill>
              </a:rPr>
              <a:t>Security at ACM Multimedia, </a:t>
            </a:r>
            <a:r>
              <a:rPr lang="en-US" dirty="0" smtClean="0">
                <a:solidFill>
                  <a:schemeClr val="bg1"/>
                </a:solidFill>
              </a:rPr>
              <a:t>2002.</a:t>
            </a:r>
            <a:endParaRPr lang="en-US" dirty="0" smtClean="0">
              <a:solidFill>
                <a:schemeClr val="bg1"/>
              </a:solidFill>
            </a:endParaRPr>
          </a:p>
          <a:p>
            <a:pPr algn="just"/>
            <a:r>
              <a:rPr lang="en-US" dirty="0">
                <a:solidFill>
                  <a:schemeClr val="bg1"/>
                </a:solidFill>
              </a:rPr>
              <a:t>[8</a:t>
            </a:r>
            <a:r>
              <a:rPr lang="en-US" dirty="0" smtClean="0">
                <a:solidFill>
                  <a:schemeClr val="bg1"/>
                </a:solidFill>
              </a:rPr>
              <a:t>] Johnson</a:t>
            </a:r>
            <a:r>
              <a:rPr lang="en-US" dirty="0">
                <a:solidFill>
                  <a:schemeClr val="bg1"/>
                </a:solidFill>
              </a:rPr>
              <a:t>, Smith's . "A survey of </a:t>
            </a:r>
            <a:r>
              <a:rPr lang="en-US" dirty="0" err="1">
                <a:solidFill>
                  <a:schemeClr val="bg1"/>
                </a:solidFill>
              </a:rPr>
              <a:t>steganographic</a:t>
            </a:r>
            <a:r>
              <a:rPr lang="en-US" dirty="0">
                <a:solidFill>
                  <a:schemeClr val="bg1"/>
                </a:solidFill>
              </a:rPr>
              <a:t> techniques." </a:t>
            </a:r>
            <a:r>
              <a:rPr lang="en-US" i="1" dirty="0">
                <a:solidFill>
                  <a:schemeClr val="bg1"/>
                </a:solidFill>
              </a:rPr>
              <a:t>Information hiding</a:t>
            </a:r>
            <a:endParaRPr lang="en-US" dirty="0">
              <a:solidFill>
                <a:schemeClr val="bg1"/>
              </a:solidFill>
            </a:endParaRPr>
          </a:p>
          <a:p>
            <a:pPr marL="0" indent="0" algn="just">
              <a:buNone/>
            </a:pPr>
            <a:endParaRPr lang="en-US" dirty="0" smtClean="0">
              <a:solidFill>
                <a:schemeClr val="bg1"/>
              </a:solidFill>
            </a:endParaRPr>
          </a:p>
          <a:p>
            <a:pPr algn="just"/>
            <a:endParaRPr lang="en-US" dirty="0">
              <a:solidFill>
                <a:schemeClr val="bg1"/>
              </a:solidFill>
            </a:endParaRPr>
          </a:p>
          <a:p>
            <a:pPr algn="just"/>
            <a:endParaRPr lang="en-US" dirty="0">
              <a:solidFill>
                <a:schemeClr val="bg1"/>
              </a:solidFill>
            </a:endParaRPr>
          </a:p>
          <a:p>
            <a:pPr algn="just"/>
            <a:endParaRPr lang="en-US" dirty="0" smtClean="0">
              <a:solidFill>
                <a:schemeClr val="bg1"/>
              </a:solidFill>
            </a:endParaRPr>
          </a:p>
          <a:p>
            <a:pPr algn="just"/>
            <a:endParaRPr lang="en-US" dirty="0" smtClean="0">
              <a:solidFill>
                <a:schemeClr val="bg1"/>
              </a:solidFill>
            </a:endParaRPr>
          </a:p>
          <a:p>
            <a:pPr algn="just"/>
            <a:endParaRPr lang="en-US" dirty="0">
              <a:solidFill>
                <a:schemeClr val="bg1"/>
              </a:solidFill>
            </a:endParaRPr>
          </a:p>
          <a:p>
            <a:pPr algn="just"/>
            <a:endParaRPr lang="en-US" dirty="0">
              <a:solidFill>
                <a:schemeClr val="bg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bg1"/>
                </a:solidFill>
              </a:rPr>
              <a:t>List of References</a:t>
            </a:r>
            <a:endParaRPr lang="en-US" b="1" dirty="0"/>
          </a:p>
        </p:txBody>
      </p:sp>
      <p:sp>
        <p:nvSpPr>
          <p:cNvPr id="3" name="Content Placeholder 2"/>
          <p:cNvSpPr>
            <a:spLocks noGrp="1"/>
          </p:cNvSpPr>
          <p:nvPr>
            <p:ph idx="1"/>
          </p:nvPr>
        </p:nvSpPr>
        <p:spPr/>
        <p:txBody>
          <a:bodyPr>
            <a:normAutofit fontScale="85000" lnSpcReduction="20000"/>
          </a:bodyPr>
          <a:lstStyle/>
          <a:p>
            <a:pPr algn="just"/>
            <a:r>
              <a:rPr lang="en-US" dirty="0" smtClean="0">
                <a:solidFill>
                  <a:schemeClr val="bg1"/>
                </a:solidFill>
              </a:rPr>
              <a:t>[9] </a:t>
            </a:r>
            <a:r>
              <a:rPr lang="en-US" dirty="0" err="1">
                <a:solidFill>
                  <a:schemeClr val="bg1"/>
                </a:solidFill>
              </a:rPr>
              <a:t>Provos</a:t>
            </a:r>
            <a:r>
              <a:rPr lang="en-US" dirty="0">
                <a:solidFill>
                  <a:schemeClr val="bg1"/>
                </a:solidFill>
              </a:rPr>
              <a:t>, N., &amp; </a:t>
            </a:r>
            <a:r>
              <a:rPr lang="en-US" dirty="0" err="1">
                <a:solidFill>
                  <a:schemeClr val="bg1"/>
                </a:solidFill>
              </a:rPr>
              <a:t>Honeyman</a:t>
            </a:r>
            <a:r>
              <a:rPr lang="en-US" dirty="0">
                <a:solidFill>
                  <a:schemeClr val="bg1"/>
                </a:solidFill>
              </a:rPr>
              <a:t>, P. (2003). IEEE Security &amp; Privacy, 1(3), 32-44.</a:t>
            </a:r>
            <a:endParaRPr lang="en-US" dirty="0">
              <a:solidFill>
                <a:schemeClr val="bg1"/>
              </a:solidFill>
            </a:endParaRPr>
          </a:p>
          <a:p>
            <a:pPr algn="just"/>
            <a:r>
              <a:rPr lang="en-US" dirty="0" smtClean="0">
                <a:solidFill>
                  <a:schemeClr val="bg1"/>
                </a:solidFill>
              </a:rPr>
              <a:t>[</a:t>
            </a:r>
            <a:r>
              <a:rPr lang="en-US" dirty="0" smtClean="0">
                <a:solidFill>
                  <a:schemeClr val="bg1"/>
                </a:solidFill>
              </a:rPr>
              <a:t>10] </a:t>
            </a:r>
            <a:r>
              <a:rPr lang="en-US" dirty="0" err="1">
                <a:solidFill>
                  <a:schemeClr val="bg1"/>
                </a:solidFill>
              </a:rPr>
              <a:t>Fridrich</a:t>
            </a:r>
            <a:r>
              <a:rPr lang="en-US" dirty="0">
                <a:solidFill>
                  <a:schemeClr val="bg1"/>
                </a:solidFill>
              </a:rPr>
              <a:t>, J., </a:t>
            </a:r>
            <a:r>
              <a:rPr lang="en-US" dirty="0" err="1">
                <a:solidFill>
                  <a:schemeClr val="bg1"/>
                </a:solidFill>
              </a:rPr>
              <a:t>Goljan</a:t>
            </a:r>
            <a:r>
              <a:rPr lang="en-US" dirty="0">
                <a:solidFill>
                  <a:schemeClr val="bg1"/>
                </a:solidFill>
              </a:rPr>
              <a:t>, M., &amp; Du, R. (2009). Proceedings of the ACM Workshop on Multimedia and Security, 27-36.</a:t>
            </a:r>
            <a:endParaRPr lang="en-US" dirty="0">
              <a:solidFill>
                <a:schemeClr val="bg1"/>
              </a:solidFill>
            </a:endParaRPr>
          </a:p>
          <a:p>
            <a:pPr algn="just"/>
            <a:r>
              <a:rPr lang="en-US" dirty="0" smtClean="0">
                <a:solidFill>
                  <a:schemeClr val="bg1"/>
                </a:solidFill>
              </a:rPr>
              <a:t>[</a:t>
            </a:r>
            <a:r>
              <a:rPr lang="en-US" dirty="0" smtClean="0">
                <a:solidFill>
                  <a:schemeClr val="bg1"/>
                </a:solidFill>
              </a:rPr>
              <a:t>11] </a:t>
            </a:r>
            <a:r>
              <a:rPr lang="en-US" dirty="0">
                <a:solidFill>
                  <a:schemeClr val="bg1"/>
                </a:solidFill>
              </a:rPr>
              <a:t>Yang, B., Yao, H., &amp; Tong, W. (2015). International Journal of Multimedia and Ubiquitous Engineering, 10(2), 377-386.</a:t>
            </a:r>
            <a:endParaRPr lang="en-US" dirty="0">
              <a:solidFill>
                <a:schemeClr val="bg1"/>
              </a:solidFill>
            </a:endParaRPr>
          </a:p>
          <a:p>
            <a:pPr algn="just"/>
            <a:r>
              <a:rPr lang="en-US" dirty="0" smtClean="0">
                <a:solidFill>
                  <a:schemeClr val="bg1"/>
                </a:solidFill>
              </a:rPr>
              <a:t>[</a:t>
            </a:r>
            <a:r>
              <a:rPr lang="en-US" dirty="0" smtClean="0">
                <a:solidFill>
                  <a:schemeClr val="bg1"/>
                </a:solidFill>
              </a:rPr>
              <a:t>12] </a:t>
            </a:r>
            <a:r>
              <a:rPr lang="en-US" dirty="0">
                <a:solidFill>
                  <a:schemeClr val="bg1"/>
                </a:solidFill>
              </a:rPr>
              <a:t>Zhang, Y., </a:t>
            </a:r>
            <a:r>
              <a:rPr lang="en-US" dirty="0" err="1">
                <a:solidFill>
                  <a:schemeClr val="bg1"/>
                </a:solidFill>
              </a:rPr>
              <a:t>Qiu</a:t>
            </a:r>
            <a:r>
              <a:rPr lang="en-US" dirty="0">
                <a:solidFill>
                  <a:schemeClr val="bg1"/>
                </a:solidFill>
              </a:rPr>
              <a:t>, M., &amp; Zhang, Y. (2020). IEEE Access, 8, 28439-28455.</a:t>
            </a:r>
            <a:endParaRPr lang="en-US" dirty="0">
              <a:solidFill>
                <a:schemeClr val="bg1"/>
              </a:solidFill>
            </a:endParaRPr>
          </a:p>
          <a:p>
            <a:pPr algn="just"/>
            <a:r>
              <a:rPr lang="en-US" dirty="0" smtClean="0">
                <a:solidFill>
                  <a:schemeClr val="bg1"/>
                </a:solidFill>
              </a:rPr>
              <a:t>[</a:t>
            </a:r>
            <a:r>
              <a:rPr lang="en-US" dirty="0" smtClean="0">
                <a:solidFill>
                  <a:schemeClr val="bg1"/>
                </a:solidFill>
              </a:rPr>
              <a:t>13] </a:t>
            </a:r>
            <a:r>
              <a:rPr lang="en-US" dirty="0">
                <a:solidFill>
                  <a:schemeClr val="bg1"/>
                </a:solidFill>
              </a:rPr>
              <a:t>Li, B., &amp; Wang, Y. (2018). IEEE Transactions on Information Forensics and Security, 13(7), 1738-1752.</a:t>
            </a:r>
            <a:endParaRPr lang="en-US" dirty="0">
              <a:solidFill>
                <a:schemeClr val="bg1"/>
              </a:solidFill>
            </a:endParaRPr>
          </a:p>
          <a:p>
            <a:pPr algn="just"/>
            <a:r>
              <a:rPr lang="en-US" dirty="0" smtClean="0">
                <a:solidFill>
                  <a:schemeClr val="bg1"/>
                </a:solidFill>
              </a:rPr>
              <a:t>[</a:t>
            </a:r>
            <a:r>
              <a:rPr lang="en-US" dirty="0" smtClean="0">
                <a:solidFill>
                  <a:schemeClr val="bg1"/>
                </a:solidFill>
              </a:rPr>
              <a:t>14] </a:t>
            </a:r>
            <a:r>
              <a:rPr lang="en-US" dirty="0">
                <a:solidFill>
                  <a:schemeClr val="bg1"/>
                </a:solidFill>
              </a:rPr>
              <a:t>Ker, A. D. (2016). International Journal of Computer Applications, 136(8), 10-14.</a:t>
            </a:r>
            <a:endParaRPr lang="en-US" dirty="0">
              <a:solidFill>
                <a:schemeClr val="bg1"/>
              </a:solidFill>
            </a:endParaRPr>
          </a:p>
          <a:p>
            <a:pPr algn="just"/>
            <a:r>
              <a:rPr lang="en-US" dirty="0" smtClean="0">
                <a:solidFill>
                  <a:schemeClr val="bg1"/>
                </a:solidFill>
              </a:rPr>
              <a:t>[</a:t>
            </a:r>
            <a:r>
              <a:rPr lang="en-US" dirty="0" smtClean="0">
                <a:solidFill>
                  <a:schemeClr val="bg1"/>
                </a:solidFill>
              </a:rPr>
              <a:t>15]</a:t>
            </a:r>
            <a:r>
              <a:rPr lang="en-US" dirty="0" err="1" smtClean="0">
                <a:solidFill>
                  <a:schemeClr val="bg1"/>
                </a:solidFill>
              </a:rPr>
              <a:t>Kapoor</a:t>
            </a:r>
            <a:r>
              <a:rPr lang="en-US" dirty="0">
                <a:solidFill>
                  <a:schemeClr val="bg1"/>
                </a:solidFill>
              </a:rPr>
              <a:t>, D., </a:t>
            </a:r>
            <a:r>
              <a:rPr lang="en-US" dirty="0" err="1">
                <a:solidFill>
                  <a:schemeClr val="bg1"/>
                </a:solidFill>
              </a:rPr>
              <a:t>Sood</a:t>
            </a:r>
            <a:r>
              <a:rPr lang="en-US" dirty="0">
                <a:solidFill>
                  <a:schemeClr val="bg1"/>
                </a:solidFill>
              </a:rPr>
              <a:t>, A., &amp; </a:t>
            </a:r>
            <a:r>
              <a:rPr lang="en-US" dirty="0" err="1">
                <a:solidFill>
                  <a:schemeClr val="bg1"/>
                </a:solidFill>
              </a:rPr>
              <a:t>Mahajan</a:t>
            </a:r>
            <a:r>
              <a:rPr lang="en-US" dirty="0">
                <a:solidFill>
                  <a:schemeClr val="bg1"/>
                </a:solidFill>
              </a:rPr>
              <a:t>, A. (2017). </a:t>
            </a:r>
            <a:r>
              <a:rPr lang="en-US" dirty="0" err="1">
                <a:solidFill>
                  <a:schemeClr val="bg1"/>
                </a:solidFill>
              </a:rPr>
              <a:t>Procedia</a:t>
            </a:r>
            <a:r>
              <a:rPr lang="en-US" dirty="0">
                <a:solidFill>
                  <a:schemeClr val="bg1"/>
                </a:solidFill>
              </a:rPr>
              <a:t> Computer Science, 122, 667-674.</a:t>
            </a:r>
            <a:endParaRPr lang="en-US" dirty="0">
              <a:solidFill>
                <a:schemeClr val="bg1"/>
              </a:solidFill>
            </a:endParaRPr>
          </a:p>
          <a:p>
            <a:pPr algn="just"/>
            <a:endParaRPr lang="en-US" dirty="0">
              <a:solidFill>
                <a:schemeClr val="bg1"/>
              </a:solidFill>
            </a:endParaRPr>
          </a:p>
          <a:p>
            <a:pPr algn="just"/>
            <a:endParaRPr lang="en-US" dirty="0">
              <a:solidFill>
                <a:schemeClr val="bg1"/>
              </a:solidFill>
            </a:endParaRPr>
          </a:p>
          <a:p>
            <a:pPr algn="just"/>
            <a:endParaRPr lang="en-US"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solidFill>
                <a:latin typeface="Times New Roman" panose="02020603050405020304" pitchFamily="18" charset="0"/>
                <a:cs typeface="Times New Roman" panose="02020603050405020304" pitchFamily="18" charset="0"/>
                <a:sym typeface="+mn-ea"/>
              </a:rPr>
              <a:t>Introduction</a:t>
            </a:r>
            <a:endParaRPr lang="en-US" dirty="0">
              <a:solidFill>
                <a:schemeClr val="bg1"/>
              </a:solidFill>
            </a:endParaRPr>
          </a:p>
        </p:txBody>
      </p:sp>
      <p:sp>
        <p:nvSpPr>
          <p:cNvPr id="3" name="Content Placeholder 2"/>
          <p:cNvSpPr>
            <a:spLocks noGrp="1"/>
          </p:cNvSpPr>
          <p:nvPr>
            <p:ph idx="1"/>
          </p:nvPr>
        </p:nvSpPr>
        <p:spPr/>
        <p:txBody>
          <a:bodyPr>
            <a:normAutofit/>
          </a:bodyPr>
          <a:lstStyle/>
          <a:p>
            <a:pPr algn="just"/>
            <a:r>
              <a:rPr lang="en-US" sz="3200" dirty="0">
                <a:solidFill>
                  <a:schemeClr val="bg1"/>
                </a:solidFill>
              </a:rPr>
              <a:t>Steganography is like a secret way of writing messages. It's a way to hide messages so that only the person sending it and the person meant to get it know it's there. Others wouldn't even know there's a message </a:t>
            </a:r>
            <a:r>
              <a:rPr lang="en-US" sz="3200" dirty="0" smtClean="0">
                <a:solidFill>
                  <a:schemeClr val="bg1"/>
                </a:solidFill>
              </a:rPr>
              <a:t>hidden [1].</a:t>
            </a:r>
            <a:endParaRPr lang="en-US" sz="3200" dirty="0" smtClean="0">
              <a:solidFill>
                <a:schemeClr val="bg1"/>
              </a:solidFill>
            </a:endParaRPr>
          </a:p>
          <a:p>
            <a:pPr marL="0" indent="0" algn="just">
              <a:buNone/>
            </a:pPr>
            <a:endParaRPr lang="en-US" sz="3200" dirty="0">
              <a:solidFill>
                <a:schemeClr val="bg1"/>
              </a:solidFill>
            </a:endParaRPr>
          </a:p>
          <a:p>
            <a:pPr algn="just"/>
            <a:r>
              <a:rPr lang="en-US" sz="3200" dirty="0">
                <a:solidFill>
                  <a:schemeClr val="bg1"/>
                </a:solidFill>
              </a:rPr>
              <a:t>Steganography is like the skill of "hidden </a:t>
            </a:r>
            <a:r>
              <a:rPr lang="en-US" sz="3200" dirty="0" smtClean="0">
                <a:solidFill>
                  <a:schemeClr val="bg1"/>
                </a:solidFill>
              </a:rPr>
              <a:t>writing. It </a:t>
            </a:r>
            <a:r>
              <a:rPr lang="en-US" sz="3200" dirty="0">
                <a:solidFill>
                  <a:schemeClr val="bg1"/>
                </a:solidFill>
              </a:rPr>
              <a:t>involves methods to conceal information within things called "Cover </a:t>
            </a:r>
            <a:r>
              <a:rPr lang="en-US" sz="3200" dirty="0" smtClean="0">
                <a:solidFill>
                  <a:schemeClr val="bg1"/>
                </a:solidFill>
              </a:rPr>
              <a:t>Objects</a:t>
            </a:r>
            <a:r>
              <a:rPr lang="en-US" sz="3200" dirty="0">
                <a:solidFill>
                  <a:schemeClr val="bg1"/>
                </a:solidFill>
              </a:rPr>
              <a:t> </a:t>
            </a:r>
            <a:r>
              <a:rPr lang="en-US" sz="3200" dirty="0" smtClean="0">
                <a:solidFill>
                  <a:schemeClr val="bg1"/>
                </a:solidFill>
              </a:rPr>
              <a:t>[2].</a:t>
            </a:r>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sym typeface="+mn-ea"/>
              </a:rPr>
              <a:t>Introduction (cont..)</a:t>
            </a:r>
            <a:endParaRPr lang="en-US" b="1" dirty="0">
              <a:solidFill>
                <a:schemeClr val="bg1"/>
              </a:solidFill>
            </a:endParaRPr>
          </a:p>
        </p:txBody>
      </p:sp>
      <p:pic>
        <p:nvPicPr>
          <p:cNvPr id="4" name="Picture 3" descr="create-and-prevent-steganography-in-image-03"/>
          <p:cNvPicPr>
            <a:picLocks noChangeAspect="1"/>
          </p:cNvPicPr>
          <p:nvPr/>
        </p:nvPicPr>
        <p:blipFill>
          <a:blip r:embed="rId1"/>
          <a:stretch>
            <a:fillRect/>
          </a:stretch>
        </p:blipFill>
        <p:spPr>
          <a:xfrm>
            <a:off x="0" y="1522730"/>
            <a:ext cx="12192000" cy="4519930"/>
          </a:xfrm>
          <a:prstGeom prst="rect">
            <a:avLst/>
          </a:prstGeom>
        </p:spPr>
      </p:pic>
      <p:sp>
        <p:nvSpPr>
          <p:cNvPr id="3" name="TextBox 2"/>
          <p:cNvSpPr txBox="1"/>
          <p:nvPr/>
        </p:nvSpPr>
        <p:spPr>
          <a:xfrm>
            <a:off x="2054432" y="6221474"/>
            <a:ext cx="7802842" cy="369332"/>
          </a:xfrm>
          <a:prstGeom prst="rect">
            <a:avLst/>
          </a:prstGeom>
          <a:noFill/>
        </p:spPr>
        <p:txBody>
          <a:bodyPr wrap="none" rtlCol="0">
            <a:spAutoFit/>
          </a:bodyPr>
          <a:lstStyle/>
          <a:p>
            <a:r>
              <a:rPr lang="en-US" b="1" dirty="0" smtClean="0">
                <a:solidFill>
                  <a:schemeClr val="bg1"/>
                </a:solidFill>
              </a:rPr>
              <a:t>Figure 1. </a:t>
            </a:r>
            <a:r>
              <a:rPr lang="en-US" b="1" dirty="0">
                <a:solidFill>
                  <a:schemeClr val="bg1"/>
                </a:solidFill>
              </a:rPr>
              <a:t>A diagram depicting how OPSWAT Deep CDR disarms threats in images</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DELL\Desktop\Steganography-Carrier-Media-classification.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99408" y="1805049"/>
            <a:ext cx="10058400" cy="371697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0639" y="410435"/>
            <a:ext cx="3574473" cy="461665"/>
          </a:xfrm>
          <a:prstGeom prst="rect">
            <a:avLst/>
          </a:prstGeom>
          <a:noFill/>
        </p:spPr>
        <p:txBody>
          <a:bodyPr wrap="square" rtlCol="0">
            <a:spAutoFit/>
          </a:bodyPr>
          <a:lstStyle/>
          <a:p>
            <a:r>
              <a:rPr lang="en-US" sz="2400" b="1" dirty="0">
                <a:solidFill>
                  <a:schemeClr val="bg1"/>
                </a:solidFill>
              </a:rPr>
              <a:t>Types of Steganography:</a:t>
            </a:r>
            <a:endParaRPr lang="en-US" sz="2400" b="1" dirty="0"/>
          </a:p>
        </p:txBody>
      </p:sp>
      <p:sp>
        <p:nvSpPr>
          <p:cNvPr id="5" name="TextBox 4"/>
          <p:cNvSpPr txBox="1"/>
          <p:nvPr/>
        </p:nvSpPr>
        <p:spPr>
          <a:xfrm>
            <a:off x="1615045" y="6002933"/>
            <a:ext cx="9927590" cy="369332"/>
          </a:xfrm>
          <a:prstGeom prst="rect">
            <a:avLst/>
          </a:prstGeom>
          <a:noFill/>
        </p:spPr>
        <p:txBody>
          <a:bodyPr wrap="none" rtlCol="0">
            <a:spAutoFit/>
          </a:bodyPr>
          <a:lstStyle/>
          <a:p>
            <a:r>
              <a:rPr lang="en-US" b="1" dirty="0" smtClean="0">
                <a:solidFill>
                  <a:schemeClr val="bg1"/>
                </a:solidFill>
              </a:rPr>
              <a:t>Figure 3. </a:t>
            </a:r>
            <a:r>
              <a:rPr lang="en-US" b="1" dirty="0">
                <a:solidFill>
                  <a:schemeClr val="bg1"/>
                </a:solidFill>
              </a:rPr>
              <a:t>F</a:t>
            </a:r>
            <a:r>
              <a:rPr lang="en-US" b="1" dirty="0" smtClean="0">
                <a:solidFill>
                  <a:schemeClr val="bg1"/>
                </a:solidFill>
              </a:rPr>
              <a:t>rom </a:t>
            </a:r>
            <a:r>
              <a:rPr lang="en-US" b="1" dirty="0">
                <a:solidFill>
                  <a:schemeClr val="bg1"/>
                </a:solidFill>
              </a:rPr>
              <a:t>Steganography Techniques : A Comparative Research Case Study | Semantic </a:t>
            </a:r>
            <a:r>
              <a:rPr lang="en-US" b="1" dirty="0" smtClean="0">
                <a:solidFill>
                  <a:schemeClr val="bg1"/>
                </a:solidFill>
              </a:rPr>
              <a:t>Scholar[4]</a:t>
            </a:r>
            <a:endParaRPr lang="en-US" b="1"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37610" y="370506"/>
            <a:ext cx="6137386" cy="523220"/>
          </a:xfrm>
          <a:prstGeom prst="rect">
            <a:avLst/>
          </a:prstGeom>
        </p:spPr>
        <p:txBody>
          <a:bodyPr wrap="none">
            <a:spAutoFit/>
          </a:bodyPr>
          <a:lstStyle/>
          <a:p>
            <a:r>
              <a:rPr lang="en-US" sz="2800" b="1" dirty="0" smtClean="0">
                <a:solidFill>
                  <a:schemeClr val="bg1"/>
                </a:solidFill>
              </a:rPr>
              <a:t>TABLE 1. </a:t>
            </a:r>
            <a:r>
              <a:rPr lang="en-US" sz="2800" b="1" dirty="0" smtClean="0">
                <a:solidFill>
                  <a:schemeClr val="bg1"/>
                </a:solidFill>
                <a:effectLst>
                  <a:outerShdw blurRad="38100" dist="19050" dir="2700000" algn="tl" rotWithShape="0">
                    <a:schemeClr val="dk1">
                      <a:alpha val="40000"/>
                    </a:schemeClr>
                  </a:outerShdw>
                </a:effectLst>
              </a:rPr>
              <a:t>Types of Image Steganography</a:t>
            </a:r>
            <a:endParaRPr lang="en-US" sz="2800" b="1" dirty="0">
              <a:solidFill>
                <a:schemeClr val="bg1"/>
              </a:solidFill>
            </a:endParaRPr>
          </a:p>
        </p:txBody>
      </p:sp>
      <p:graphicFrame>
        <p:nvGraphicFramePr>
          <p:cNvPr id="2" name="Table 1"/>
          <p:cNvGraphicFramePr>
            <a:graphicFrameLocks noGrp="1"/>
          </p:cNvGraphicFramePr>
          <p:nvPr/>
        </p:nvGraphicFramePr>
        <p:xfrm>
          <a:off x="737609" y="1160607"/>
          <a:ext cx="10674578" cy="5024331"/>
        </p:xfrm>
        <a:graphic>
          <a:graphicData uri="http://schemas.openxmlformats.org/drawingml/2006/table">
            <a:tbl>
              <a:tblPr/>
              <a:tblGrid>
                <a:gridCol w="5337289"/>
                <a:gridCol w="5337289"/>
              </a:tblGrid>
              <a:tr h="331929">
                <a:tc>
                  <a:txBody>
                    <a:bodyPr/>
                    <a:lstStyle/>
                    <a:p>
                      <a:pPr fontAlgn="b"/>
                      <a:r>
                        <a:rPr lang="en-US" sz="2000" b="1" dirty="0">
                          <a:solidFill>
                            <a:schemeClr val="bg1"/>
                          </a:solidFill>
                          <a:effectLst/>
                        </a:rPr>
                        <a:t>Type of Steganography</a:t>
                      </a:r>
                      <a:endParaRPr lang="en-US" sz="2000" b="1" dirty="0">
                        <a:solidFill>
                          <a:schemeClr val="bg1"/>
                        </a:solidFill>
                        <a:effectLst/>
                      </a:endParaRPr>
                    </a:p>
                  </a:txBody>
                  <a:tcPr marL="72522" marR="72522" marT="36261" marB="3626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c>
                  <a:txBody>
                    <a:bodyPr/>
                    <a:lstStyle/>
                    <a:p>
                      <a:pPr fontAlgn="b"/>
                      <a:r>
                        <a:rPr lang="en-US" sz="2000" b="1" dirty="0">
                          <a:solidFill>
                            <a:schemeClr val="bg1"/>
                          </a:solidFill>
                          <a:effectLst/>
                        </a:rPr>
                        <a:t>Description</a:t>
                      </a:r>
                      <a:endParaRPr lang="en-US" sz="2000" b="1" dirty="0">
                        <a:solidFill>
                          <a:schemeClr val="bg1"/>
                        </a:solidFill>
                        <a:effectLst/>
                      </a:endParaRPr>
                    </a:p>
                  </a:txBody>
                  <a:tcPr marL="72522" marR="72522" marT="36261" marB="3626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r>
              <a:tr h="829945">
                <a:tc>
                  <a:txBody>
                    <a:bodyPr/>
                    <a:lstStyle/>
                    <a:p>
                      <a:pPr fontAlgn="base"/>
                      <a:r>
                        <a:rPr lang="en-US" sz="2000" b="1" dirty="0">
                          <a:solidFill>
                            <a:schemeClr val="bg1"/>
                          </a:solidFill>
                          <a:effectLst/>
                        </a:rPr>
                        <a:t>Text Steganography</a:t>
                      </a:r>
                      <a:endParaRPr lang="en-US" sz="2000" b="1" dirty="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c>
                  <a:txBody>
                    <a:bodyPr/>
                    <a:lstStyle/>
                    <a:p>
                      <a:pPr fontAlgn="base"/>
                      <a:r>
                        <a:rPr lang="en-US" sz="2000" b="1" dirty="0">
                          <a:solidFill>
                            <a:schemeClr val="bg1"/>
                          </a:solidFill>
                          <a:effectLst/>
                        </a:rPr>
                        <a:t>Concealing data within textual content, such as documents or </a:t>
                      </a:r>
                      <a:r>
                        <a:rPr lang="en-US" sz="2000" b="1" dirty="0" smtClean="0">
                          <a:solidFill>
                            <a:schemeClr val="bg1"/>
                          </a:solidFill>
                          <a:effectLst/>
                        </a:rPr>
                        <a:t>emails</a:t>
                      </a:r>
                      <a:r>
                        <a:rPr lang="en-US" sz="2000" b="1" baseline="0" dirty="0" smtClean="0">
                          <a:solidFill>
                            <a:schemeClr val="bg1"/>
                          </a:solidFill>
                          <a:effectLst/>
                        </a:rPr>
                        <a:t> [3].</a:t>
                      </a:r>
                      <a:endParaRPr lang="en-US" sz="2000" b="1" baseline="0" dirty="0" smtClean="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r>
              <a:tr h="829823">
                <a:tc>
                  <a:txBody>
                    <a:bodyPr/>
                    <a:lstStyle/>
                    <a:p>
                      <a:pPr fontAlgn="base"/>
                      <a:r>
                        <a:rPr lang="en-US" sz="2000" b="1" dirty="0">
                          <a:solidFill>
                            <a:schemeClr val="bg1"/>
                          </a:solidFill>
                          <a:effectLst/>
                        </a:rPr>
                        <a:t>Image Steganography</a:t>
                      </a:r>
                      <a:endParaRPr lang="en-US" sz="2000" b="1" dirty="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c>
                  <a:txBody>
                    <a:bodyPr/>
                    <a:lstStyle/>
                    <a:p>
                      <a:pPr fontAlgn="base"/>
                      <a:r>
                        <a:rPr lang="en-US" sz="2000" b="1" dirty="0">
                          <a:solidFill>
                            <a:schemeClr val="bg1"/>
                          </a:solidFill>
                          <a:effectLst/>
                        </a:rPr>
                        <a:t>Hiding information within digital images, often by altering pixel values </a:t>
                      </a:r>
                      <a:r>
                        <a:rPr lang="en-US" sz="2000" b="1" dirty="0" smtClean="0">
                          <a:solidFill>
                            <a:schemeClr val="bg1"/>
                          </a:solidFill>
                          <a:effectLst/>
                        </a:rPr>
                        <a:t>imperceptibly</a:t>
                      </a:r>
                      <a:r>
                        <a:rPr lang="en-US" sz="2000" b="1" baseline="0" dirty="0" smtClean="0">
                          <a:solidFill>
                            <a:schemeClr val="bg1"/>
                          </a:solidFill>
                          <a:effectLst/>
                        </a:rPr>
                        <a:t> [4].</a:t>
                      </a:r>
                      <a:endParaRPr lang="en-US" sz="2000" b="1" baseline="0" dirty="0" smtClean="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r>
              <a:tr h="829823">
                <a:tc>
                  <a:txBody>
                    <a:bodyPr/>
                    <a:lstStyle/>
                    <a:p>
                      <a:pPr fontAlgn="base"/>
                      <a:r>
                        <a:rPr lang="en-US" sz="2000" b="1" dirty="0">
                          <a:solidFill>
                            <a:schemeClr val="bg1"/>
                          </a:solidFill>
                          <a:effectLst/>
                        </a:rPr>
                        <a:t>Audio Steganography</a:t>
                      </a:r>
                      <a:endParaRPr lang="en-US" sz="2000" b="1" dirty="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c>
                  <a:txBody>
                    <a:bodyPr/>
                    <a:lstStyle/>
                    <a:p>
                      <a:pPr fontAlgn="base"/>
                      <a:r>
                        <a:rPr lang="en-US" sz="2000" b="1" dirty="0">
                          <a:solidFill>
                            <a:schemeClr val="bg1"/>
                          </a:solidFill>
                          <a:effectLst/>
                        </a:rPr>
                        <a:t>Embedding data within audio files, exploiting imperceptible modifications in sound </a:t>
                      </a:r>
                      <a:r>
                        <a:rPr lang="en-US" sz="2000" b="1" dirty="0" smtClean="0">
                          <a:solidFill>
                            <a:schemeClr val="bg1"/>
                          </a:solidFill>
                          <a:effectLst/>
                        </a:rPr>
                        <a:t>waves</a:t>
                      </a:r>
                      <a:r>
                        <a:rPr lang="en-US" sz="2000" b="1" baseline="0" dirty="0" smtClean="0">
                          <a:solidFill>
                            <a:schemeClr val="bg1"/>
                          </a:solidFill>
                          <a:effectLst/>
                        </a:rPr>
                        <a:t> [5].</a:t>
                      </a:r>
                      <a:endParaRPr lang="en-US" sz="2000" b="1" baseline="0" dirty="0" smtClean="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r>
              <a:tr h="1078770">
                <a:tc>
                  <a:txBody>
                    <a:bodyPr/>
                    <a:lstStyle/>
                    <a:p>
                      <a:pPr fontAlgn="base"/>
                      <a:r>
                        <a:rPr lang="en-US" sz="2000" b="1" dirty="0">
                          <a:solidFill>
                            <a:schemeClr val="bg1"/>
                          </a:solidFill>
                          <a:effectLst/>
                        </a:rPr>
                        <a:t>Video Steganography</a:t>
                      </a:r>
                      <a:endParaRPr lang="en-US" sz="2000" b="1" dirty="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c>
                  <a:txBody>
                    <a:bodyPr/>
                    <a:lstStyle/>
                    <a:p>
                      <a:pPr fontAlgn="base"/>
                      <a:r>
                        <a:rPr lang="en-US" sz="2000" b="1" dirty="0">
                          <a:solidFill>
                            <a:schemeClr val="bg1"/>
                          </a:solidFill>
                          <a:effectLst/>
                        </a:rPr>
                        <a:t>Concealing data within digital video files, typically by modifying frames or compression </a:t>
                      </a:r>
                      <a:r>
                        <a:rPr lang="en-US" sz="2000" b="1" dirty="0" smtClean="0">
                          <a:solidFill>
                            <a:schemeClr val="bg1"/>
                          </a:solidFill>
                          <a:effectLst/>
                        </a:rPr>
                        <a:t>techniques</a:t>
                      </a:r>
                      <a:r>
                        <a:rPr lang="en-US" sz="2000" b="1" baseline="0" dirty="0" smtClean="0">
                          <a:solidFill>
                            <a:schemeClr val="bg1"/>
                          </a:solidFill>
                          <a:effectLst/>
                        </a:rPr>
                        <a:t> [6].</a:t>
                      </a:r>
                      <a:endParaRPr lang="en-US" sz="2000" b="1" baseline="0" dirty="0" smtClean="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0070C0"/>
                    </a:solidFill>
                  </a:tcPr>
                </a:tc>
              </a:tr>
              <a:tr h="1078770">
                <a:tc>
                  <a:txBody>
                    <a:bodyPr/>
                    <a:lstStyle/>
                    <a:p>
                      <a:pPr fontAlgn="base"/>
                      <a:r>
                        <a:rPr lang="en-US" sz="2000" b="1" dirty="0">
                          <a:solidFill>
                            <a:schemeClr val="bg1"/>
                          </a:solidFill>
                          <a:effectLst/>
                        </a:rPr>
                        <a:t>Network/Protocol Steganography</a:t>
                      </a:r>
                      <a:endParaRPr lang="en-US" sz="2000" b="1" dirty="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0070C0"/>
                    </a:solidFill>
                  </a:tcPr>
                </a:tc>
                <a:tc>
                  <a:txBody>
                    <a:bodyPr/>
                    <a:lstStyle/>
                    <a:p>
                      <a:pPr fontAlgn="base"/>
                      <a:r>
                        <a:rPr lang="en-US" sz="2000" b="1" dirty="0">
                          <a:solidFill>
                            <a:schemeClr val="bg1"/>
                          </a:solidFill>
                          <a:effectLst/>
                        </a:rPr>
                        <a:t>Concealing data within network protocols or traffic, allowing covert communication over </a:t>
                      </a:r>
                      <a:r>
                        <a:rPr lang="en-US" sz="2000" b="1" dirty="0" smtClean="0">
                          <a:solidFill>
                            <a:schemeClr val="bg1"/>
                          </a:solidFill>
                          <a:effectLst/>
                        </a:rPr>
                        <a:t>networks</a:t>
                      </a:r>
                      <a:r>
                        <a:rPr lang="en-US" sz="2000" b="1" baseline="0" dirty="0" smtClean="0">
                          <a:solidFill>
                            <a:schemeClr val="bg1"/>
                          </a:solidFill>
                          <a:effectLst/>
                        </a:rPr>
                        <a:t> [7].</a:t>
                      </a:r>
                      <a:endParaRPr lang="en-US" sz="2000" b="1" baseline="0" dirty="0" smtClean="0">
                        <a:solidFill>
                          <a:schemeClr val="bg1"/>
                        </a:solidFill>
                        <a:effectLst/>
                      </a:endParaRPr>
                    </a:p>
                  </a:txBody>
                  <a:tcPr marL="72522" marR="72522" marT="36261" marB="3626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0070C0"/>
                    </a:solidFill>
                  </a:tcPr>
                </a:tc>
              </a:tr>
            </a:tbl>
          </a:graphicData>
        </a:graphic>
      </p:graphicFrame>
      <p:sp>
        <p:nvSpPr>
          <p:cNvPr id="3" name="Rectangle 1"/>
          <p:cNvSpPr>
            <a:spLocks noChangeArrowheads="1"/>
          </p:cNvSpPr>
          <p:nvPr/>
        </p:nvSpPr>
        <p:spPr bwMode="auto">
          <a:xfrm>
            <a:off x="3481388"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br>
              <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a:xfrm>
            <a:off x="838200" y="1825625"/>
            <a:ext cx="10515600" cy="4351338"/>
          </a:xfrm>
        </p:spPr>
        <p:txBody>
          <a:bodyPr/>
          <a:lstStyle/>
          <a:p>
            <a:pPr algn="just">
              <a:buFont typeface="Wingdings" panose="05000000000000000000" pitchFamily="2" charset="2"/>
              <a:buChar char="q"/>
            </a:pPr>
            <a:r>
              <a:rPr lang="en-US" b="1" u="sng" dirty="0"/>
              <a:t>Johnson and </a:t>
            </a:r>
            <a:r>
              <a:rPr lang="en-US" b="1" u="sng" dirty="0" smtClean="0"/>
              <a:t>Smith </a:t>
            </a:r>
            <a:r>
              <a:rPr lang="en-US" dirty="0" smtClean="0">
                <a:solidFill>
                  <a:schemeClr val="bg1"/>
                </a:solidFill>
              </a:rPr>
              <a:t>came </a:t>
            </a:r>
            <a:r>
              <a:rPr lang="en-US" dirty="0">
                <a:solidFill>
                  <a:schemeClr val="bg1"/>
                </a:solidFill>
              </a:rPr>
              <a:t>up with a way to hide messages in </a:t>
            </a:r>
            <a:r>
              <a:rPr lang="en-US" dirty="0" smtClean="0">
                <a:solidFill>
                  <a:schemeClr val="bg1"/>
                </a:solidFill>
              </a:rPr>
              <a:t>digital images </a:t>
            </a:r>
            <a:r>
              <a:rPr lang="en-US" dirty="0">
                <a:solidFill>
                  <a:schemeClr val="bg1"/>
                </a:solidFill>
              </a:rPr>
              <a:t>using the </a:t>
            </a:r>
            <a:r>
              <a:rPr lang="en-US" b="1" dirty="0"/>
              <a:t>Least Significant Bit (LSB) </a:t>
            </a:r>
            <a:r>
              <a:rPr lang="en-US" dirty="0">
                <a:solidFill>
                  <a:schemeClr val="bg1"/>
                </a:solidFill>
              </a:rPr>
              <a:t>of each pixel. They replaced this bit with a bit from the secret message. However, this method can be easily detected by looking at the image, and it can't hold as much information as newer </a:t>
            </a:r>
            <a:r>
              <a:rPr lang="en-US" dirty="0" smtClean="0">
                <a:solidFill>
                  <a:schemeClr val="bg1"/>
                </a:solidFill>
              </a:rPr>
              <a:t>methods </a:t>
            </a:r>
            <a:r>
              <a:rPr lang="en-US" dirty="0" smtClean="0">
                <a:solidFill>
                  <a:schemeClr val="bg1"/>
                </a:solidFill>
              </a:rPr>
              <a:t>[8].</a:t>
            </a:r>
            <a:endParaRPr lang="en-US" dirty="0" smtClean="0">
              <a:solidFill>
                <a:schemeClr val="bg1"/>
              </a:solidFill>
            </a:endParaRPr>
          </a:p>
          <a:p>
            <a:pPr marL="457200" lvl="1" indent="0" algn="just">
              <a:buNone/>
            </a:pPr>
            <a:endParaRPr lang="en-US" dirty="0" smtClean="0">
              <a:solidFill>
                <a:schemeClr val="bg1"/>
              </a:solidFill>
            </a:endParaRPr>
          </a:p>
          <a:p>
            <a:pPr marL="457200" lvl="1" indent="0" algn="just">
              <a:buNone/>
            </a:pPr>
            <a:endParaRPr lang="en-US" dirty="0">
              <a:solidFill>
                <a:schemeClr val="bg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bg1"/>
                </a:solidFill>
                <a:effectLst>
                  <a:outerShdw blurRad="38100" dist="19050" dir="2700000" algn="tl" rotWithShape="0">
                    <a:schemeClr val="dk1">
                      <a:alpha val="40000"/>
                    </a:schemeClr>
                  </a:outerShdw>
                </a:effectLst>
              </a:rPr>
              <a:t>Literature Review:</a:t>
            </a:r>
            <a:endParaRPr lang="en-US" sz="4000" b="1" dirty="0">
              <a:solidFill>
                <a:schemeClr val="bg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q"/>
            </a:pPr>
            <a:r>
              <a:rPr lang="en-US" dirty="0" err="1"/>
              <a:t>Provos</a:t>
            </a:r>
            <a:r>
              <a:rPr lang="en-US" dirty="0"/>
              <a:t> and </a:t>
            </a:r>
            <a:r>
              <a:rPr lang="en-US" dirty="0" err="1"/>
              <a:t>Honeyman</a:t>
            </a:r>
            <a:r>
              <a:rPr lang="en-US" dirty="0"/>
              <a:t> </a:t>
            </a:r>
            <a:r>
              <a:rPr lang="en-US" dirty="0">
                <a:solidFill>
                  <a:schemeClr val="bg1"/>
                </a:solidFill>
              </a:rPr>
              <a:t>made steganography better by pointing out weaknesses in methods that rely on LSB (Least Significant Bit). They showed we need stronger ways to hide information. This pushed researchers to create algorithms that can resist different detection methods and tricks to uncover hidden data. Their ideas helped make steganography more secure and resistant to </a:t>
            </a:r>
            <a:r>
              <a:rPr lang="en-US" dirty="0" smtClean="0">
                <a:solidFill>
                  <a:schemeClr val="bg1"/>
                </a:solidFill>
              </a:rPr>
              <a:t>attacks </a:t>
            </a:r>
            <a:r>
              <a:rPr lang="en-US" dirty="0" smtClean="0">
                <a:solidFill>
                  <a:schemeClr val="bg1"/>
                </a:solidFill>
              </a:rPr>
              <a:t>[9].</a:t>
            </a:r>
            <a:endParaRPr lang="en-US" dirty="0">
              <a:solidFill>
                <a:schemeClr val="bg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effectLst>
                  <a:outerShdw blurRad="38100" dist="19050" dir="2700000" algn="tl" rotWithShape="0">
                    <a:schemeClr val="dk1">
                      <a:alpha val="40000"/>
                    </a:schemeClr>
                  </a:outerShdw>
                </a:effectLst>
              </a:rPr>
              <a:t>Literature Review:</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q"/>
            </a:pPr>
            <a:r>
              <a:rPr lang="en-US" b="1" dirty="0" err="1"/>
              <a:t>Fridrich</a:t>
            </a:r>
            <a:r>
              <a:rPr lang="en-US" b="1" dirty="0"/>
              <a:t> and </a:t>
            </a:r>
            <a:r>
              <a:rPr lang="en-US" b="1" dirty="0" err="1"/>
              <a:t>Goljan</a:t>
            </a:r>
            <a:r>
              <a:rPr lang="en-US" b="1" dirty="0"/>
              <a:t> </a:t>
            </a:r>
            <a:r>
              <a:rPr lang="en-US" dirty="0">
                <a:solidFill>
                  <a:schemeClr val="bg1"/>
                </a:solidFill>
              </a:rPr>
              <a:t>have played a big role in improving how we hide information in digital images. They've worked a lot on making strong methods for hiding data. Their teamwork has brought new ideas, like adaptive hiding and better ways to test how well hiding methods work. Their work keeps pushing the field forward, inspiring others to make even better ways to keep data hidden in digital </a:t>
            </a:r>
            <a:r>
              <a:rPr lang="en-US" dirty="0" smtClean="0">
                <a:solidFill>
                  <a:schemeClr val="bg1"/>
                </a:solidFill>
              </a:rPr>
              <a:t>images </a:t>
            </a:r>
            <a:r>
              <a:rPr lang="en-US" dirty="0" smtClean="0">
                <a:solidFill>
                  <a:schemeClr val="bg1"/>
                </a:solidFill>
              </a:rPr>
              <a:t>[10].</a:t>
            </a:r>
            <a:endParaRPr lang="en-US"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11540</Words>
  <Application>WPS Presentation</Application>
  <PresentationFormat>Custom</PresentationFormat>
  <Paragraphs>304</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Arial</vt:lpstr>
      <vt:lpstr>SimSun</vt:lpstr>
      <vt:lpstr>Wingdings</vt:lpstr>
      <vt:lpstr>Times New Roman</vt:lpstr>
      <vt:lpstr>Calibri</vt:lpstr>
      <vt:lpstr>Microsoft YaHei</vt:lpstr>
      <vt:lpstr>Arial Unicode MS</vt:lpstr>
      <vt:lpstr>Calibri Light</vt:lpstr>
      <vt:lpstr>Office Theme</vt:lpstr>
      <vt:lpstr>PowerPoint 演示文稿</vt:lpstr>
      <vt:lpstr>Agenda</vt:lpstr>
      <vt:lpstr>Introduction</vt:lpstr>
      <vt:lpstr>Introduction (cont..)</vt:lpstr>
      <vt:lpstr>PowerPoint 演示文稿</vt:lpstr>
      <vt:lpstr>PowerPoint 演示文稿</vt:lpstr>
      <vt:lpstr>Literature Review:</vt:lpstr>
      <vt:lpstr>Literature Review:</vt:lpstr>
      <vt:lpstr>Literature Review:</vt:lpstr>
      <vt:lpstr>Literature Review:</vt:lpstr>
      <vt:lpstr>Literature Review:</vt:lpstr>
      <vt:lpstr>Literature Review:</vt:lpstr>
      <vt:lpstr>Literature Review:</vt:lpstr>
      <vt:lpstr>Literature Review:</vt:lpstr>
      <vt:lpstr>PowerPoint 演示文稿</vt:lpstr>
      <vt:lpstr>PowerPoint 演示文稿</vt:lpstr>
      <vt:lpstr>Problem Statement </vt:lpstr>
      <vt:lpstr>PowerPoint 演示文稿</vt:lpstr>
      <vt:lpstr>Methodology</vt:lpstr>
      <vt:lpstr>Methodology</vt:lpstr>
      <vt:lpstr>PowerPoint 演示文稿</vt:lpstr>
      <vt:lpstr>List of References</vt:lpstr>
      <vt:lpstr>List of 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QUAID-E-AWAM UNIVERSITY OF ENGINEERING, SCIENCE  &amp; TECHNOLOGY Nawabshah</dc:title>
  <dc:creator>SALMAN 03003225670</dc:creator>
  <cp:lastModifiedBy>muham</cp:lastModifiedBy>
  <cp:revision>72</cp:revision>
  <dcterms:created xsi:type="dcterms:W3CDTF">2024-02-13T00:09:00Z</dcterms:created>
  <dcterms:modified xsi:type="dcterms:W3CDTF">2024-02-22T03:55:10Z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F900497D11D948A3BAD8347B79B87115_13</vt:lpwstr>
  </property>
  <property fmtid="{D5CDD505-2E9C-101B-9397-08002B2CF9AE}" pid="3" name="KSOProductBuildVer">
    <vt:lpwstr>1033-12.2.0.13431</vt:lpwstr>
  </property>
</Properties>
</file>