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8" r:id="rId3"/>
    <p:sldId id="259" r:id="rId4"/>
    <p:sldId id="261" r:id="rId5"/>
    <p:sldId id="260" r:id="rId6"/>
    <p:sldId id="293" r:id="rId7"/>
    <p:sldId id="263" r:id="rId8"/>
    <p:sldId id="264" r:id="rId9"/>
    <p:sldId id="266" r:id="rId10"/>
    <p:sldId id="268" r:id="rId11"/>
    <p:sldId id="269" r:id="rId12"/>
    <p:sldId id="270" r:id="rId13"/>
    <p:sldId id="271" r:id="rId14"/>
    <p:sldId id="272" r:id="rId15"/>
    <p:sldId id="287" r:id="rId16"/>
    <p:sldId id="274" r:id="rId17"/>
    <p:sldId id="283" r:id="rId18"/>
    <p:sldId id="279" r:id="rId19"/>
    <p:sldId id="288" r:id="rId20"/>
    <p:sldId id="289" r:id="rId21"/>
    <p:sldId id="280" r:id="rId22"/>
    <p:sldId id="290" r:id="rId23"/>
    <p:sldId id="284" r:id="rId24"/>
    <p:sldId id="281" r:id="rId25"/>
    <p:sldId id="282" r:id="rId26"/>
    <p:sldId id="291" r:id="rId27"/>
    <p:sldId id="29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03" autoAdjust="0"/>
    <p:restoredTop sz="94660"/>
  </p:normalViewPr>
  <p:slideViewPr>
    <p:cSldViewPr snapToGrid="0">
      <p:cViewPr>
        <p:scale>
          <a:sx n="80" d="100"/>
          <a:sy n="80" d="100"/>
        </p:scale>
        <p:origin x="-600" y="-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ACD95F-E946-462E-9519-81F14F150B54}" type="doc">
      <dgm:prSet loTypeId="urn:microsoft.com/office/officeart/2008/layout/VerticalCurvedList" loCatId="list" qsTypeId="urn:microsoft.com/office/officeart/2005/8/quickstyle/3d1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A2256C2-2CA2-4D09-AD83-D53845B5F9BC}">
      <dgm:prSet/>
      <dgm:spPr/>
      <dgm:t>
        <a:bodyPr/>
        <a:lstStyle/>
        <a:p>
          <a:r>
            <a:rPr lang="en-US" dirty="0" smtClean="0"/>
            <a:t>2.	</a:t>
          </a:r>
          <a:r>
            <a:rPr lang="en-GB" dirty="0" smtClean="0">
              <a:solidFill>
                <a:schemeClr val="bg1"/>
              </a:solidFill>
            </a:rPr>
            <a:t>Analysis of Traditional Methods:</a:t>
          </a:r>
          <a:endParaRPr lang="en-US" dirty="0"/>
        </a:p>
      </dgm:t>
    </dgm:pt>
    <dgm:pt modelId="{650C3AB5-46F7-4EC7-BA3D-EA8FF3FD471F}" type="parTrans" cxnId="{BB0DD554-1343-4213-9D17-7C7352AFE699}">
      <dgm:prSet/>
      <dgm:spPr/>
      <dgm:t>
        <a:bodyPr/>
        <a:lstStyle/>
        <a:p>
          <a:endParaRPr lang="en-US"/>
        </a:p>
      </dgm:t>
    </dgm:pt>
    <dgm:pt modelId="{67C80292-1BF5-4D03-9886-BE3B6B477C77}" type="sibTrans" cxnId="{BB0DD554-1343-4213-9D17-7C7352AFE699}">
      <dgm:prSet/>
      <dgm:spPr/>
      <dgm:t>
        <a:bodyPr/>
        <a:lstStyle/>
        <a:p>
          <a:endParaRPr lang="en-US"/>
        </a:p>
      </dgm:t>
    </dgm:pt>
    <dgm:pt modelId="{8DCAF8CC-F3F3-4FFD-9C53-7D534046D627}">
      <dgm:prSet/>
      <dgm:spPr/>
      <dgm:t>
        <a:bodyPr/>
        <a:lstStyle/>
        <a:p>
          <a:r>
            <a:rPr lang="en-US" dirty="0" smtClean="0"/>
            <a:t>3.	</a:t>
          </a:r>
          <a:r>
            <a:rPr lang="en-GB" dirty="0" smtClean="0">
              <a:solidFill>
                <a:schemeClr val="bg1"/>
              </a:solidFill>
            </a:rPr>
            <a:t>Optimization of Frequency Domain Techniques:</a:t>
          </a:r>
          <a:endParaRPr lang="en-US" dirty="0"/>
        </a:p>
      </dgm:t>
    </dgm:pt>
    <dgm:pt modelId="{6A3D90A0-0167-48A7-9353-55FE34DE1BC1}" type="parTrans" cxnId="{313CFDA0-CB49-4682-9C5C-2E0FB50D6C81}">
      <dgm:prSet/>
      <dgm:spPr/>
      <dgm:t>
        <a:bodyPr/>
        <a:lstStyle/>
        <a:p>
          <a:endParaRPr lang="en-US"/>
        </a:p>
      </dgm:t>
    </dgm:pt>
    <dgm:pt modelId="{1D104031-E5BF-4013-A732-504558C9BBCA}" type="sibTrans" cxnId="{313CFDA0-CB49-4682-9C5C-2E0FB50D6C81}">
      <dgm:prSet/>
      <dgm:spPr/>
      <dgm:t>
        <a:bodyPr/>
        <a:lstStyle/>
        <a:p>
          <a:endParaRPr lang="en-US"/>
        </a:p>
      </dgm:t>
    </dgm:pt>
    <dgm:pt modelId="{364E8B0E-1115-40CB-AA13-088317835F6A}">
      <dgm:prSet/>
      <dgm:spPr/>
      <dgm:t>
        <a:bodyPr/>
        <a:lstStyle/>
        <a:p>
          <a:r>
            <a:rPr lang="en-US" dirty="0" smtClean="0"/>
            <a:t>4.	</a:t>
          </a:r>
          <a:r>
            <a:rPr lang="en-GB" dirty="0" smtClean="0">
              <a:solidFill>
                <a:schemeClr val="bg1"/>
              </a:solidFill>
            </a:rPr>
            <a:t>Development of Transform Domain Methods:</a:t>
          </a:r>
          <a:endParaRPr lang="en-US" dirty="0"/>
        </a:p>
      </dgm:t>
    </dgm:pt>
    <dgm:pt modelId="{E78A07C4-E4C6-41B3-ADF7-F6C8CCA7AA63}" type="parTrans" cxnId="{A41B03F7-FAEF-4406-8F1B-FA2938B54159}">
      <dgm:prSet/>
      <dgm:spPr/>
      <dgm:t>
        <a:bodyPr/>
        <a:lstStyle/>
        <a:p>
          <a:endParaRPr lang="en-US"/>
        </a:p>
      </dgm:t>
    </dgm:pt>
    <dgm:pt modelId="{0AE18732-1180-4431-818A-86C208F20B69}" type="sibTrans" cxnId="{A41B03F7-FAEF-4406-8F1B-FA2938B54159}">
      <dgm:prSet/>
      <dgm:spPr/>
      <dgm:t>
        <a:bodyPr/>
        <a:lstStyle/>
        <a:p>
          <a:endParaRPr lang="en-US"/>
        </a:p>
      </dgm:t>
    </dgm:pt>
    <dgm:pt modelId="{56786D6B-46C2-4B1F-9BC7-E049956765D9}">
      <dgm:prSet/>
      <dgm:spPr/>
      <dgm:t>
        <a:bodyPr/>
        <a:lstStyle/>
        <a:p>
          <a:r>
            <a:rPr lang="en-US" dirty="0" smtClean="0"/>
            <a:t>5.         </a:t>
          </a:r>
          <a:r>
            <a:rPr lang="en-GB" dirty="0" smtClean="0">
              <a:solidFill>
                <a:schemeClr val="bg1"/>
              </a:solidFill>
            </a:rPr>
            <a:t>Integration of Deep Learning:</a:t>
          </a:r>
          <a:endParaRPr lang="en-US" dirty="0"/>
        </a:p>
      </dgm:t>
    </dgm:pt>
    <dgm:pt modelId="{DCFD1077-3AB8-460A-B686-9E3F20BBF898}" type="parTrans" cxnId="{1EBF4AAB-6972-4318-B172-999E4CFC19CD}">
      <dgm:prSet/>
      <dgm:spPr/>
      <dgm:t>
        <a:bodyPr/>
        <a:lstStyle/>
        <a:p>
          <a:endParaRPr lang="en-US"/>
        </a:p>
      </dgm:t>
    </dgm:pt>
    <dgm:pt modelId="{FF2EEA73-0402-4673-A7AD-8B2229BEDD62}" type="sibTrans" cxnId="{1EBF4AAB-6972-4318-B172-999E4CFC19CD}">
      <dgm:prSet/>
      <dgm:spPr/>
      <dgm:t>
        <a:bodyPr/>
        <a:lstStyle/>
        <a:p>
          <a:endParaRPr lang="en-US"/>
        </a:p>
      </dgm:t>
    </dgm:pt>
    <dgm:pt modelId="{15C963EF-955E-4369-8BA5-1AA42A2079AB}">
      <dgm:prSet/>
      <dgm:spPr/>
      <dgm:t>
        <a:bodyPr/>
        <a:lstStyle/>
        <a:p>
          <a:r>
            <a:rPr lang="en-US" dirty="0" smtClean="0"/>
            <a:t>1.	Literature Review</a:t>
          </a:r>
          <a:endParaRPr lang="en-US" dirty="0"/>
        </a:p>
      </dgm:t>
    </dgm:pt>
    <dgm:pt modelId="{1E092650-B3AF-41A3-BAB7-49B079D821AE}" type="sibTrans" cxnId="{B0227DEC-3A17-43BE-8DED-E96E5D2B0227}">
      <dgm:prSet/>
      <dgm:spPr/>
      <dgm:t>
        <a:bodyPr/>
        <a:lstStyle/>
        <a:p>
          <a:endParaRPr lang="en-US"/>
        </a:p>
      </dgm:t>
    </dgm:pt>
    <dgm:pt modelId="{ADA4B99F-A9DB-4379-A632-40860CF4D295}" type="parTrans" cxnId="{B0227DEC-3A17-43BE-8DED-E96E5D2B0227}">
      <dgm:prSet/>
      <dgm:spPr/>
      <dgm:t>
        <a:bodyPr/>
        <a:lstStyle/>
        <a:p>
          <a:endParaRPr lang="en-US"/>
        </a:p>
      </dgm:t>
    </dgm:pt>
    <dgm:pt modelId="{7A45E711-92E8-4BBD-8188-D567E1E3B2BF}" type="pres">
      <dgm:prSet presAssocID="{67ACD95F-E946-462E-9519-81F14F150B54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40882CAE-E2B7-4C59-9A7D-86FAD1E7F0AE}" type="pres">
      <dgm:prSet presAssocID="{67ACD95F-E946-462E-9519-81F14F150B54}" presName="Name1" presStyleCnt="0"/>
      <dgm:spPr/>
    </dgm:pt>
    <dgm:pt modelId="{030BE0E6-81F4-4A1B-BCF1-F69DE8E6229F}" type="pres">
      <dgm:prSet presAssocID="{67ACD95F-E946-462E-9519-81F14F150B54}" presName="cycle" presStyleCnt="0"/>
      <dgm:spPr/>
    </dgm:pt>
    <dgm:pt modelId="{C90894B9-DA69-44EF-9752-910A7C242CD4}" type="pres">
      <dgm:prSet presAssocID="{67ACD95F-E946-462E-9519-81F14F150B54}" presName="srcNode" presStyleLbl="node1" presStyleIdx="0" presStyleCnt="5"/>
      <dgm:spPr/>
    </dgm:pt>
    <dgm:pt modelId="{80AC2299-0DEA-4A4D-BE12-010769900BC4}" type="pres">
      <dgm:prSet presAssocID="{67ACD95F-E946-462E-9519-81F14F150B54}" presName="conn" presStyleLbl="parChTrans1D2" presStyleIdx="0" presStyleCnt="1"/>
      <dgm:spPr/>
      <dgm:t>
        <a:bodyPr/>
        <a:lstStyle/>
        <a:p>
          <a:endParaRPr lang="en-US"/>
        </a:p>
      </dgm:t>
    </dgm:pt>
    <dgm:pt modelId="{6807F4BE-CAFB-4A1C-BD98-539F5CAD5713}" type="pres">
      <dgm:prSet presAssocID="{67ACD95F-E946-462E-9519-81F14F150B54}" presName="extraNode" presStyleLbl="node1" presStyleIdx="0" presStyleCnt="5"/>
      <dgm:spPr/>
    </dgm:pt>
    <dgm:pt modelId="{3EC8DC26-290D-4D8C-8A2A-160FA8DB8352}" type="pres">
      <dgm:prSet presAssocID="{67ACD95F-E946-462E-9519-81F14F150B54}" presName="dstNode" presStyleLbl="node1" presStyleIdx="0" presStyleCnt="5"/>
      <dgm:spPr/>
    </dgm:pt>
    <dgm:pt modelId="{AFD32D67-BE5D-43E5-881A-70737935881E}" type="pres">
      <dgm:prSet presAssocID="{15C963EF-955E-4369-8BA5-1AA42A2079AB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057F4D-5E51-45A1-A716-4E8955B9CBC5}" type="pres">
      <dgm:prSet presAssocID="{15C963EF-955E-4369-8BA5-1AA42A2079AB}" presName="accent_1" presStyleCnt="0"/>
      <dgm:spPr/>
    </dgm:pt>
    <dgm:pt modelId="{438D6BCB-027E-42CC-8BCB-1913A7B90404}" type="pres">
      <dgm:prSet presAssocID="{15C963EF-955E-4369-8BA5-1AA42A2079AB}" presName="accentRepeatNode" presStyleLbl="solidFgAcc1" presStyleIdx="0" presStyleCnt="5"/>
      <dgm:spPr/>
    </dgm:pt>
    <dgm:pt modelId="{EB33F7FF-35DC-4DAE-9C40-4854805A8A8A}" type="pres">
      <dgm:prSet presAssocID="{EA2256C2-2CA2-4D09-AD83-D53845B5F9BC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E6D657-975D-48AA-AA4A-06E536ACB498}" type="pres">
      <dgm:prSet presAssocID="{EA2256C2-2CA2-4D09-AD83-D53845B5F9BC}" presName="accent_2" presStyleCnt="0"/>
      <dgm:spPr/>
    </dgm:pt>
    <dgm:pt modelId="{8DEC0AC9-53A3-406C-B2E1-B460964E8088}" type="pres">
      <dgm:prSet presAssocID="{EA2256C2-2CA2-4D09-AD83-D53845B5F9BC}" presName="accentRepeatNode" presStyleLbl="solidFgAcc1" presStyleIdx="1" presStyleCnt="5"/>
      <dgm:spPr/>
    </dgm:pt>
    <dgm:pt modelId="{58BA43D3-CB66-46A0-A954-4763F2B5B4BA}" type="pres">
      <dgm:prSet presAssocID="{8DCAF8CC-F3F3-4FFD-9C53-7D534046D627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4FBA61-35C3-4A1F-A2A1-877FE4326983}" type="pres">
      <dgm:prSet presAssocID="{8DCAF8CC-F3F3-4FFD-9C53-7D534046D627}" presName="accent_3" presStyleCnt="0"/>
      <dgm:spPr/>
    </dgm:pt>
    <dgm:pt modelId="{13B9CE0E-7D41-4B4F-AB89-E5D9D3DCC380}" type="pres">
      <dgm:prSet presAssocID="{8DCAF8CC-F3F3-4FFD-9C53-7D534046D627}" presName="accentRepeatNode" presStyleLbl="solidFgAcc1" presStyleIdx="2" presStyleCnt="5"/>
      <dgm:spPr/>
    </dgm:pt>
    <dgm:pt modelId="{D25799FC-374D-4994-B520-C240869669E6}" type="pres">
      <dgm:prSet presAssocID="{364E8B0E-1115-40CB-AA13-088317835F6A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E26220-3541-4350-9BA8-1C2A458D2AE7}" type="pres">
      <dgm:prSet presAssocID="{364E8B0E-1115-40CB-AA13-088317835F6A}" presName="accent_4" presStyleCnt="0"/>
      <dgm:spPr/>
    </dgm:pt>
    <dgm:pt modelId="{C570EAF7-AF88-4BDE-98D6-8F9C2AF6BE8C}" type="pres">
      <dgm:prSet presAssocID="{364E8B0E-1115-40CB-AA13-088317835F6A}" presName="accentRepeatNode" presStyleLbl="solidFgAcc1" presStyleIdx="3" presStyleCnt="5"/>
      <dgm:spPr/>
    </dgm:pt>
    <dgm:pt modelId="{AC7330DD-778D-4EE4-A7A1-6DAD6140E44B}" type="pres">
      <dgm:prSet presAssocID="{56786D6B-46C2-4B1F-9BC7-E049956765D9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257979-C52F-44A4-8DBF-F8C0E264FB89}" type="pres">
      <dgm:prSet presAssocID="{56786D6B-46C2-4B1F-9BC7-E049956765D9}" presName="accent_5" presStyleCnt="0"/>
      <dgm:spPr/>
    </dgm:pt>
    <dgm:pt modelId="{44193309-9EC3-4334-94B6-6145F95029D7}" type="pres">
      <dgm:prSet presAssocID="{56786D6B-46C2-4B1F-9BC7-E049956765D9}" presName="accentRepeatNode" presStyleLbl="solidFgAcc1" presStyleIdx="4" presStyleCnt="5"/>
      <dgm:spPr/>
    </dgm:pt>
  </dgm:ptLst>
  <dgm:cxnLst>
    <dgm:cxn modelId="{313CFDA0-CB49-4682-9C5C-2E0FB50D6C81}" srcId="{67ACD95F-E946-462E-9519-81F14F150B54}" destId="{8DCAF8CC-F3F3-4FFD-9C53-7D534046D627}" srcOrd="2" destOrd="0" parTransId="{6A3D90A0-0167-48A7-9353-55FE34DE1BC1}" sibTransId="{1D104031-E5BF-4013-A732-504558C9BBCA}"/>
    <dgm:cxn modelId="{B0227DEC-3A17-43BE-8DED-E96E5D2B0227}" srcId="{67ACD95F-E946-462E-9519-81F14F150B54}" destId="{15C963EF-955E-4369-8BA5-1AA42A2079AB}" srcOrd="0" destOrd="0" parTransId="{ADA4B99F-A9DB-4379-A632-40860CF4D295}" sibTransId="{1E092650-B3AF-41A3-BAB7-49B079D821AE}"/>
    <dgm:cxn modelId="{A892B8F6-ADBE-4ACA-9292-5A95465C8B45}" type="presOf" srcId="{67ACD95F-E946-462E-9519-81F14F150B54}" destId="{7A45E711-92E8-4BBD-8188-D567E1E3B2BF}" srcOrd="0" destOrd="0" presId="urn:microsoft.com/office/officeart/2008/layout/VerticalCurvedList"/>
    <dgm:cxn modelId="{A493FA7E-C831-44EB-9FB5-072E74CD27DF}" type="presOf" srcId="{56786D6B-46C2-4B1F-9BC7-E049956765D9}" destId="{AC7330DD-778D-4EE4-A7A1-6DAD6140E44B}" srcOrd="0" destOrd="0" presId="urn:microsoft.com/office/officeart/2008/layout/VerticalCurvedList"/>
    <dgm:cxn modelId="{877B2523-0B5E-465F-99FF-32B804199219}" type="presOf" srcId="{364E8B0E-1115-40CB-AA13-088317835F6A}" destId="{D25799FC-374D-4994-B520-C240869669E6}" srcOrd="0" destOrd="0" presId="urn:microsoft.com/office/officeart/2008/layout/VerticalCurvedList"/>
    <dgm:cxn modelId="{A41B03F7-FAEF-4406-8F1B-FA2938B54159}" srcId="{67ACD95F-E946-462E-9519-81F14F150B54}" destId="{364E8B0E-1115-40CB-AA13-088317835F6A}" srcOrd="3" destOrd="0" parTransId="{E78A07C4-E4C6-41B3-ADF7-F6C8CCA7AA63}" sibTransId="{0AE18732-1180-4431-818A-86C208F20B69}"/>
    <dgm:cxn modelId="{BB0DD554-1343-4213-9D17-7C7352AFE699}" srcId="{67ACD95F-E946-462E-9519-81F14F150B54}" destId="{EA2256C2-2CA2-4D09-AD83-D53845B5F9BC}" srcOrd="1" destOrd="0" parTransId="{650C3AB5-46F7-4EC7-BA3D-EA8FF3FD471F}" sibTransId="{67C80292-1BF5-4D03-9886-BE3B6B477C77}"/>
    <dgm:cxn modelId="{480F9467-446B-459E-8878-BED483D32F0C}" type="presOf" srcId="{15C963EF-955E-4369-8BA5-1AA42A2079AB}" destId="{AFD32D67-BE5D-43E5-881A-70737935881E}" srcOrd="0" destOrd="0" presId="urn:microsoft.com/office/officeart/2008/layout/VerticalCurvedList"/>
    <dgm:cxn modelId="{AF7361D4-7B42-4E64-A5AA-7315CFBA34C0}" type="presOf" srcId="{8DCAF8CC-F3F3-4FFD-9C53-7D534046D627}" destId="{58BA43D3-CB66-46A0-A954-4763F2B5B4BA}" srcOrd="0" destOrd="0" presId="urn:microsoft.com/office/officeart/2008/layout/VerticalCurvedList"/>
    <dgm:cxn modelId="{1C12A6B6-07ED-4336-A8CC-EEF016831C9F}" type="presOf" srcId="{1E092650-B3AF-41A3-BAB7-49B079D821AE}" destId="{80AC2299-0DEA-4A4D-BE12-010769900BC4}" srcOrd="0" destOrd="0" presId="urn:microsoft.com/office/officeart/2008/layout/VerticalCurvedList"/>
    <dgm:cxn modelId="{1EBF4AAB-6972-4318-B172-999E4CFC19CD}" srcId="{67ACD95F-E946-462E-9519-81F14F150B54}" destId="{56786D6B-46C2-4B1F-9BC7-E049956765D9}" srcOrd="4" destOrd="0" parTransId="{DCFD1077-3AB8-460A-B686-9E3F20BBF898}" sibTransId="{FF2EEA73-0402-4673-A7AD-8B2229BEDD62}"/>
    <dgm:cxn modelId="{C886FE03-4CF3-495D-BE71-D589F891B663}" type="presOf" srcId="{EA2256C2-2CA2-4D09-AD83-D53845B5F9BC}" destId="{EB33F7FF-35DC-4DAE-9C40-4854805A8A8A}" srcOrd="0" destOrd="0" presId="urn:microsoft.com/office/officeart/2008/layout/VerticalCurvedList"/>
    <dgm:cxn modelId="{EBF75898-2D98-4AA7-8DA6-78F8CAA6849C}" type="presParOf" srcId="{7A45E711-92E8-4BBD-8188-D567E1E3B2BF}" destId="{40882CAE-E2B7-4C59-9A7D-86FAD1E7F0AE}" srcOrd="0" destOrd="0" presId="urn:microsoft.com/office/officeart/2008/layout/VerticalCurvedList"/>
    <dgm:cxn modelId="{B68BE5AB-DDD1-48AC-8A84-1411785F9498}" type="presParOf" srcId="{40882CAE-E2B7-4C59-9A7D-86FAD1E7F0AE}" destId="{030BE0E6-81F4-4A1B-BCF1-F69DE8E6229F}" srcOrd="0" destOrd="0" presId="urn:microsoft.com/office/officeart/2008/layout/VerticalCurvedList"/>
    <dgm:cxn modelId="{E7DCCA1B-6E51-441A-AEC6-BE6CFDF641A5}" type="presParOf" srcId="{030BE0E6-81F4-4A1B-BCF1-F69DE8E6229F}" destId="{C90894B9-DA69-44EF-9752-910A7C242CD4}" srcOrd="0" destOrd="0" presId="urn:microsoft.com/office/officeart/2008/layout/VerticalCurvedList"/>
    <dgm:cxn modelId="{12F420FA-3C2D-45EF-A9F9-186FA3F21596}" type="presParOf" srcId="{030BE0E6-81F4-4A1B-BCF1-F69DE8E6229F}" destId="{80AC2299-0DEA-4A4D-BE12-010769900BC4}" srcOrd="1" destOrd="0" presId="urn:microsoft.com/office/officeart/2008/layout/VerticalCurvedList"/>
    <dgm:cxn modelId="{A2FF1728-03DC-4B47-8B2F-D76B369BD302}" type="presParOf" srcId="{030BE0E6-81F4-4A1B-BCF1-F69DE8E6229F}" destId="{6807F4BE-CAFB-4A1C-BD98-539F5CAD5713}" srcOrd="2" destOrd="0" presId="urn:microsoft.com/office/officeart/2008/layout/VerticalCurvedList"/>
    <dgm:cxn modelId="{634C5E5A-C282-40D3-989A-74FC1C44E1D1}" type="presParOf" srcId="{030BE0E6-81F4-4A1B-BCF1-F69DE8E6229F}" destId="{3EC8DC26-290D-4D8C-8A2A-160FA8DB8352}" srcOrd="3" destOrd="0" presId="urn:microsoft.com/office/officeart/2008/layout/VerticalCurvedList"/>
    <dgm:cxn modelId="{E1D26F35-F8FA-42DA-BE93-83BB357E865B}" type="presParOf" srcId="{40882CAE-E2B7-4C59-9A7D-86FAD1E7F0AE}" destId="{AFD32D67-BE5D-43E5-881A-70737935881E}" srcOrd="1" destOrd="0" presId="urn:microsoft.com/office/officeart/2008/layout/VerticalCurvedList"/>
    <dgm:cxn modelId="{21C6104A-5F9E-4BA2-8464-6FE35F690A84}" type="presParOf" srcId="{40882CAE-E2B7-4C59-9A7D-86FAD1E7F0AE}" destId="{83057F4D-5E51-45A1-A716-4E8955B9CBC5}" srcOrd="2" destOrd="0" presId="urn:microsoft.com/office/officeart/2008/layout/VerticalCurvedList"/>
    <dgm:cxn modelId="{1AEB8F7A-4E43-4735-9D25-ADA9D335D116}" type="presParOf" srcId="{83057F4D-5E51-45A1-A716-4E8955B9CBC5}" destId="{438D6BCB-027E-42CC-8BCB-1913A7B90404}" srcOrd="0" destOrd="0" presId="urn:microsoft.com/office/officeart/2008/layout/VerticalCurvedList"/>
    <dgm:cxn modelId="{795CDCCC-B97A-43F5-B84F-A255197968F3}" type="presParOf" srcId="{40882CAE-E2B7-4C59-9A7D-86FAD1E7F0AE}" destId="{EB33F7FF-35DC-4DAE-9C40-4854805A8A8A}" srcOrd="3" destOrd="0" presId="urn:microsoft.com/office/officeart/2008/layout/VerticalCurvedList"/>
    <dgm:cxn modelId="{F8BA6588-0012-4E26-A4D3-86979C9623FF}" type="presParOf" srcId="{40882CAE-E2B7-4C59-9A7D-86FAD1E7F0AE}" destId="{05E6D657-975D-48AA-AA4A-06E536ACB498}" srcOrd="4" destOrd="0" presId="urn:microsoft.com/office/officeart/2008/layout/VerticalCurvedList"/>
    <dgm:cxn modelId="{976959E7-549F-4337-8428-FFB8093E825D}" type="presParOf" srcId="{05E6D657-975D-48AA-AA4A-06E536ACB498}" destId="{8DEC0AC9-53A3-406C-B2E1-B460964E8088}" srcOrd="0" destOrd="0" presId="urn:microsoft.com/office/officeart/2008/layout/VerticalCurvedList"/>
    <dgm:cxn modelId="{D222233D-29FD-4B5C-922D-2BC3D40BE8A0}" type="presParOf" srcId="{40882CAE-E2B7-4C59-9A7D-86FAD1E7F0AE}" destId="{58BA43D3-CB66-46A0-A954-4763F2B5B4BA}" srcOrd="5" destOrd="0" presId="urn:microsoft.com/office/officeart/2008/layout/VerticalCurvedList"/>
    <dgm:cxn modelId="{55D284BC-827C-423A-B4EE-1B1F9DC961BC}" type="presParOf" srcId="{40882CAE-E2B7-4C59-9A7D-86FAD1E7F0AE}" destId="{C44FBA61-35C3-4A1F-A2A1-877FE4326983}" srcOrd="6" destOrd="0" presId="urn:microsoft.com/office/officeart/2008/layout/VerticalCurvedList"/>
    <dgm:cxn modelId="{DC6137B5-8DC3-4943-877E-9F7DB36AED89}" type="presParOf" srcId="{C44FBA61-35C3-4A1F-A2A1-877FE4326983}" destId="{13B9CE0E-7D41-4B4F-AB89-E5D9D3DCC380}" srcOrd="0" destOrd="0" presId="urn:microsoft.com/office/officeart/2008/layout/VerticalCurvedList"/>
    <dgm:cxn modelId="{8356C9D8-08C5-4E0D-9352-39BFCAD80D6E}" type="presParOf" srcId="{40882CAE-E2B7-4C59-9A7D-86FAD1E7F0AE}" destId="{D25799FC-374D-4994-B520-C240869669E6}" srcOrd="7" destOrd="0" presId="urn:microsoft.com/office/officeart/2008/layout/VerticalCurvedList"/>
    <dgm:cxn modelId="{C07EEF9A-D12D-42B6-B202-F0B0D3A0DE4A}" type="presParOf" srcId="{40882CAE-E2B7-4C59-9A7D-86FAD1E7F0AE}" destId="{64E26220-3541-4350-9BA8-1C2A458D2AE7}" srcOrd="8" destOrd="0" presId="urn:microsoft.com/office/officeart/2008/layout/VerticalCurvedList"/>
    <dgm:cxn modelId="{F2EB5A6E-0E9A-44BB-8A7D-F6CC321F6833}" type="presParOf" srcId="{64E26220-3541-4350-9BA8-1C2A458D2AE7}" destId="{C570EAF7-AF88-4BDE-98D6-8F9C2AF6BE8C}" srcOrd="0" destOrd="0" presId="urn:microsoft.com/office/officeart/2008/layout/VerticalCurvedList"/>
    <dgm:cxn modelId="{EEB1E6E1-35D4-4D51-BF56-45DA8E32C9B2}" type="presParOf" srcId="{40882CAE-E2B7-4C59-9A7D-86FAD1E7F0AE}" destId="{AC7330DD-778D-4EE4-A7A1-6DAD6140E44B}" srcOrd="9" destOrd="0" presId="urn:microsoft.com/office/officeart/2008/layout/VerticalCurvedList"/>
    <dgm:cxn modelId="{6233BE2D-9AD1-43A8-8277-DFDB18153F53}" type="presParOf" srcId="{40882CAE-E2B7-4C59-9A7D-86FAD1E7F0AE}" destId="{37257979-C52F-44A4-8DBF-F8C0E264FB89}" srcOrd="10" destOrd="0" presId="urn:microsoft.com/office/officeart/2008/layout/VerticalCurvedList"/>
    <dgm:cxn modelId="{35F32D4E-31BF-4A86-8B07-9391CFF1F47E}" type="presParOf" srcId="{37257979-C52F-44A4-8DBF-F8C0E264FB89}" destId="{44193309-9EC3-4334-94B6-6145F95029D7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7ACD95F-E946-462E-9519-81F14F150B54}" type="doc">
      <dgm:prSet loTypeId="urn:microsoft.com/office/officeart/2008/layout/VerticalCurvedList" loCatId="list" qsTypeId="urn:microsoft.com/office/officeart/2005/8/quickstyle/3d1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A2256C2-2CA2-4D09-AD83-D53845B5F9BC}">
      <dgm:prSet/>
      <dgm:spPr/>
      <dgm:t>
        <a:bodyPr/>
        <a:lstStyle/>
        <a:p>
          <a:r>
            <a:rPr lang="en-US" dirty="0" smtClean="0"/>
            <a:t>7.	</a:t>
          </a:r>
          <a:r>
            <a:rPr lang="en-GB" b="1" dirty="0" smtClean="0">
              <a:solidFill>
                <a:schemeClr val="bg1"/>
              </a:solidFill>
            </a:rPr>
            <a:t>Validation and Benchmarking:</a:t>
          </a:r>
          <a:endParaRPr lang="en-US" dirty="0"/>
        </a:p>
      </dgm:t>
    </dgm:pt>
    <dgm:pt modelId="{650C3AB5-46F7-4EC7-BA3D-EA8FF3FD471F}" type="parTrans" cxnId="{BB0DD554-1343-4213-9D17-7C7352AFE699}">
      <dgm:prSet/>
      <dgm:spPr/>
      <dgm:t>
        <a:bodyPr/>
        <a:lstStyle/>
        <a:p>
          <a:endParaRPr lang="en-US"/>
        </a:p>
      </dgm:t>
    </dgm:pt>
    <dgm:pt modelId="{67C80292-1BF5-4D03-9886-BE3B6B477C77}" type="sibTrans" cxnId="{BB0DD554-1343-4213-9D17-7C7352AFE699}">
      <dgm:prSet/>
      <dgm:spPr/>
      <dgm:t>
        <a:bodyPr/>
        <a:lstStyle/>
        <a:p>
          <a:endParaRPr lang="en-US"/>
        </a:p>
      </dgm:t>
    </dgm:pt>
    <dgm:pt modelId="{8DCAF8CC-F3F3-4FFD-9C53-7D534046D627}">
      <dgm:prSet/>
      <dgm:spPr/>
      <dgm:t>
        <a:bodyPr/>
        <a:lstStyle/>
        <a:p>
          <a:r>
            <a:rPr lang="en-US" dirty="0" smtClean="0"/>
            <a:t>8.</a:t>
          </a:r>
          <a:r>
            <a:rPr lang="en-US" dirty="0" smtClean="0"/>
            <a:t>	</a:t>
          </a:r>
          <a:r>
            <a:rPr lang="en-GB" dirty="0" smtClean="0">
              <a:solidFill>
                <a:schemeClr val="bg1"/>
              </a:solidFill>
            </a:rPr>
            <a:t>Guidelines for Implementation:</a:t>
          </a:r>
          <a:endParaRPr lang="en-US" dirty="0"/>
        </a:p>
      </dgm:t>
    </dgm:pt>
    <dgm:pt modelId="{6A3D90A0-0167-48A7-9353-55FE34DE1BC1}" type="parTrans" cxnId="{313CFDA0-CB49-4682-9C5C-2E0FB50D6C81}">
      <dgm:prSet/>
      <dgm:spPr/>
      <dgm:t>
        <a:bodyPr/>
        <a:lstStyle/>
        <a:p>
          <a:endParaRPr lang="en-US"/>
        </a:p>
      </dgm:t>
    </dgm:pt>
    <dgm:pt modelId="{1D104031-E5BF-4013-A732-504558C9BBCA}" type="sibTrans" cxnId="{313CFDA0-CB49-4682-9C5C-2E0FB50D6C81}">
      <dgm:prSet/>
      <dgm:spPr/>
      <dgm:t>
        <a:bodyPr/>
        <a:lstStyle/>
        <a:p>
          <a:endParaRPr lang="en-US"/>
        </a:p>
      </dgm:t>
    </dgm:pt>
    <dgm:pt modelId="{364E8B0E-1115-40CB-AA13-088317835F6A}">
      <dgm:prSet/>
      <dgm:spPr/>
      <dgm:t>
        <a:bodyPr/>
        <a:lstStyle/>
        <a:p>
          <a:r>
            <a:rPr lang="en-US" dirty="0" smtClean="0"/>
            <a:t>9.</a:t>
          </a:r>
          <a:r>
            <a:rPr lang="en-US" dirty="0" smtClean="0"/>
            <a:t>	</a:t>
          </a:r>
          <a:r>
            <a:rPr lang="en-GB" dirty="0" smtClean="0">
              <a:solidFill>
                <a:schemeClr val="bg1"/>
              </a:solidFill>
            </a:rPr>
            <a:t>Dissemination of Results:</a:t>
          </a:r>
          <a:endParaRPr lang="en-US" b="1" dirty="0"/>
        </a:p>
      </dgm:t>
    </dgm:pt>
    <dgm:pt modelId="{E78A07C4-E4C6-41B3-ADF7-F6C8CCA7AA63}" type="parTrans" cxnId="{A41B03F7-FAEF-4406-8F1B-FA2938B54159}">
      <dgm:prSet/>
      <dgm:spPr/>
      <dgm:t>
        <a:bodyPr/>
        <a:lstStyle/>
        <a:p>
          <a:endParaRPr lang="en-US"/>
        </a:p>
      </dgm:t>
    </dgm:pt>
    <dgm:pt modelId="{0AE18732-1180-4431-818A-86C208F20B69}" type="sibTrans" cxnId="{A41B03F7-FAEF-4406-8F1B-FA2938B54159}">
      <dgm:prSet/>
      <dgm:spPr/>
      <dgm:t>
        <a:bodyPr/>
        <a:lstStyle/>
        <a:p>
          <a:endParaRPr lang="en-US"/>
        </a:p>
      </dgm:t>
    </dgm:pt>
    <dgm:pt modelId="{56786D6B-46C2-4B1F-9BC7-E049956765D9}">
      <dgm:prSet/>
      <dgm:spPr/>
      <dgm:t>
        <a:bodyPr/>
        <a:lstStyle/>
        <a:p>
          <a:r>
            <a:rPr lang="en-US" dirty="0" smtClean="0"/>
            <a:t>10.         </a:t>
          </a:r>
          <a:r>
            <a:rPr lang="en-GB" dirty="0" smtClean="0">
              <a:solidFill>
                <a:schemeClr val="bg1"/>
              </a:solidFill>
            </a:rPr>
            <a:t>Iterative Refinement:</a:t>
          </a:r>
          <a:endParaRPr lang="en-US" dirty="0"/>
        </a:p>
      </dgm:t>
    </dgm:pt>
    <dgm:pt modelId="{DCFD1077-3AB8-460A-B686-9E3F20BBF898}" type="parTrans" cxnId="{1EBF4AAB-6972-4318-B172-999E4CFC19CD}">
      <dgm:prSet/>
      <dgm:spPr/>
      <dgm:t>
        <a:bodyPr/>
        <a:lstStyle/>
        <a:p>
          <a:endParaRPr lang="en-US"/>
        </a:p>
      </dgm:t>
    </dgm:pt>
    <dgm:pt modelId="{FF2EEA73-0402-4673-A7AD-8B2229BEDD62}" type="sibTrans" cxnId="{1EBF4AAB-6972-4318-B172-999E4CFC19CD}">
      <dgm:prSet/>
      <dgm:spPr/>
      <dgm:t>
        <a:bodyPr/>
        <a:lstStyle/>
        <a:p>
          <a:endParaRPr lang="en-US"/>
        </a:p>
      </dgm:t>
    </dgm:pt>
    <dgm:pt modelId="{15C963EF-955E-4369-8BA5-1AA42A2079AB}">
      <dgm:prSet/>
      <dgm:spPr/>
      <dgm:t>
        <a:bodyPr/>
        <a:lstStyle/>
        <a:p>
          <a:r>
            <a:rPr lang="en-US" dirty="0" smtClean="0"/>
            <a:t>6.</a:t>
          </a:r>
          <a:r>
            <a:rPr lang="en-US" dirty="0" smtClean="0"/>
            <a:t>	</a:t>
          </a:r>
          <a:r>
            <a:rPr lang="en-GB" dirty="0" smtClean="0">
              <a:solidFill>
                <a:schemeClr val="bg1"/>
              </a:solidFill>
            </a:rPr>
            <a:t>Practical Application Testing:</a:t>
          </a:r>
          <a:endParaRPr lang="en-US" dirty="0"/>
        </a:p>
      </dgm:t>
    </dgm:pt>
    <dgm:pt modelId="{1E092650-B3AF-41A3-BAB7-49B079D821AE}" type="sibTrans" cxnId="{B0227DEC-3A17-43BE-8DED-E96E5D2B0227}">
      <dgm:prSet/>
      <dgm:spPr/>
      <dgm:t>
        <a:bodyPr/>
        <a:lstStyle/>
        <a:p>
          <a:endParaRPr lang="en-US"/>
        </a:p>
      </dgm:t>
    </dgm:pt>
    <dgm:pt modelId="{ADA4B99F-A9DB-4379-A632-40860CF4D295}" type="parTrans" cxnId="{B0227DEC-3A17-43BE-8DED-E96E5D2B0227}">
      <dgm:prSet/>
      <dgm:spPr/>
      <dgm:t>
        <a:bodyPr/>
        <a:lstStyle/>
        <a:p>
          <a:endParaRPr lang="en-US"/>
        </a:p>
      </dgm:t>
    </dgm:pt>
    <dgm:pt modelId="{7A45E711-92E8-4BBD-8188-D567E1E3B2BF}" type="pres">
      <dgm:prSet presAssocID="{67ACD95F-E946-462E-9519-81F14F150B54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40882CAE-E2B7-4C59-9A7D-86FAD1E7F0AE}" type="pres">
      <dgm:prSet presAssocID="{67ACD95F-E946-462E-9519-81F14F150B54}" presName="Name1" presStyleCnt="0"/>
      <dgm:spPr/>
    </dgm:pt>
    <dgm:pt modelId="{030BE0E6-81F4-4A1B-BCF1-F69DE8E6229F}" type="pres">
      <dgm:prSet presAssocID="{67ACD95F-E946-462E-9519-81F14F150B54}" presName="cycle" presStyleCnt="0"/>
      <dgm:spPr/>
    </dgm:pt>
    <dgm:pt modelId="{C90894B9-DA69-44EF-9752-910A7C242CD4}" type="pres">
      <dgm:prSet presAssocID="{67ACD95F-E946-462E-9519-81F14F150B54}" presName="srcNode" presStyleLbl="node1" presStyleIdx="0" presStyleCnt="5"/>
      <dgm:spPr/>
    </dgm:pt>
    <dgm:pt modelId="{80AC2299-0DEA-4A4D-BE12-010769900BC4}" type="pres">
      <dgm:prSet presAssocID="{67ACD95F-E946-462E-9519-81F14F150B54}" presName="conn" presStyleLbl="parChTrans1D2" presStyleIdx="0" presStyleCnt="1"/>
      <dgm:spPr/>
      <dgm:t>
        <a:bodyPr/>
        <a:lstStyle/>
        <a:p>
          <a:endParaRPr lang="en-US"/>
        </a:p>
      </dgm:t>
    </dgm:pt>
    <dgm:pt modelId="{6807F4BE-CAFB-4A1C-BD98-539F5CAD5713}" type="pres">
      <dgm:prSet presAssocID="{67ACD95F-E946-462E-9519-81F14F150B54}" presName="extraNode" presStyleLbl="node1" presStyleIdx="0" presStyleCnt="5"/>
      <dgm:spPr/>
    </dgm:pt>
    <dgm:pt modelId="{3EC8DC26-290D-4D8C-8A2A-160FA8DB8352}" type="pres">
      <dgm:prSet presAssocID="{67ACD95F-E946-462E-9519-81F14F150B54}" presName="dstNode" presStyleLbl="node1" presStyleIdx="0" presStyleCnt="5"/>
      <dgm:spPr/>
    </dgm:pt>
    <dgm:pt modelId="{AFD32D67-BE5D-43E5-881A-70737935881E}" type="pres">
      <dgm:prSet presAssocID="{15C963EF-955E-4369-8BA5-1AA42A2079AB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057F4D-5E51-45A1-A716-4E8955B9CBC5}" type="pres">
      <dgm:prSet presAssocID="{15C963EF-955E-4369-8BA5-1AA42A2079AB}" presName="accent_1" presStyleCnt="0"/>
      <dgm:spPr/>
    </dgm:pt>
    <dgm:pt modelId="{438D6BCB-027E-42CC-8BCB-1913A7B90404}" type="pres">
      <dgm:prSet presAssocID="{15C963EF-955E-4369-8BA5-1AA42A2079AB}" presName="accentRepeatNode" presStyleLbl="solidFgAcc1" presStyleIdx="0" presStyleCnt="5"/>
      <dgm:spPr/>
    </dgm:pt>
    <dgm:pt modelId="{EB33F7FF-35DC-4DAE-9C40-4854805A8A8A}" type="pres">
      <dgm:prSet presAssocID="{EA2256C2-2CA2-4D09-AD83-D53845B5F9BC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E6D657-975D-48AA-AA4A-06E536ACB498}" type="pres">
      <dgm:prSet presAssocID="{EA2256C2-2CA2-4D09-AD83-D53845B5F9BC}" presName="accent_2" presStyleCnt="0"/>
      <dgm:spPr/>
    </dgm:pt>
    <dgm:pt modelId="{8DEC0AC9-53A3-406C-B2E1-B460964E8088}" type="pres">
      <dgm:prSet presAssocID="{EA2256C2-2CA2-4D09-AD83-D53845B5F9BC}" presName="accentRepeatNode" presStyleLbl="solidFgAcc1" presStyleIdx="1" presStyleCnt="5"/>
      <dgm:spPr/>
    </dgm:pt>
    <dgm:pt modelId="{58BA43D3-CB66-46A0-A954-4763F2B5B4BA}" type="pres">
      <dgm:prSet presAssocID="{8DCAF8CC-F3F3-4FFD-9C53-7D534046D627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4FBA61-35C3-4A1F-A2A1-877FE4326983}" type="pres">
      <dgm:prSet presAssocID="{8DCAF8CC-F3F3-4FFD-9C53-7D534046D627}" presName="accent_3" presStyleCnt="0"/>
      <dgm:spPr/>
    </dgm:pt>
    <dgm:pt modelId="{13B9CE0E-7D41-4B4F-AB89-E5D9D3DCC380}" type="pres">
      <dgm:prSet presAssocID="{8DCAF8CC-F3F3-4FFD-9C53-7D534046D627}" presName="accentRepeatNode" presStyleLbl="solidFgAcc1" presStyleIdx="2" presStyleCnt="5"/>
      <dgm:spPr/>
    </dgm:pt>
    <dgm:pt modelId="{D25799FC-374D-4994-B520-C240869669E6}" type="pres">
      <dgm:prSet presAssocID="{364E8B0E-1115-40CB-AA13-088317835F6A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E26220-3541-4350-9BA8-1C2A458D2AE7}" type="pres">
      <dgm:prSet presAssocID="{364E8B0E-1115-40CB-AA13-088317835F6A}" presName="accent_4" presStyleCnt="0"/>
      <dgm:spPr/>
    </dgm:pt>
    <dgm:pt modelId="{C570EAF7-AF88-4BDE-98D6-8F9C2AF6BE8C}" type="pres">
      <dgm:prSet presAssocID="{364E8B0E-1115-40CB-AA13-088317835F6A}" presName="accentRepeatNode" presStyleLbl="solidFgAcc1" presStyleIdx="3" presStyleCnt="5"/>
      <dgm:spPr/>
    </dgm:pt>
    <dgm:pt modelId="{AC7330DD-778D-4EE4-A7A1-6DAD6140E44B}" type="pres">
      <dgm:prSet presAssocID="{56786D6B-46C2-4B1F-9BC7-E049956765D9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257979-C52F-44A4-8DBF-F8C0E264FB89}" type="pres">
      <dgm:prSet presAssocID="{56786D6B-46C2-4B1F-9BC7-E049956765D9}" presName="accent_5" presStyleCnt="0"/>
      <dgm:spPr/>
    </dgm:pt>
    <dgm:pt modelId="{44193309-9EC3-4334-94B6-6145F95029D7}" type="pres">
      <dgm:prSet presAssocID="{56786D6B-46C2-4B1F-9BC7-E049956765D9}" presName="accentRepeatNode" presStyleLbl="solidFgAcc1" presStyleIdx="4" presStyleCnt="5"/>
      <dgm:spPr/>
    </dgm:pt>
  </dgm:ptLst>
  <dgm:cxnLst>
    <dgm:cxn modelId="{4CFE10CF-732F-4543-B831-38B954374365}" type="presOf" srcId="{67ACD95F-E946-462E-9519-81F14F150B54}" destId="{7A45E711-92E8-4BBD-8188-D567E1E3B2BF}" srcOrd="0" destOrd="0" presId="urn:microsoft.com/office/officeart/2008/layout/VerticalCurvedList"/>
    <dgm:cxn modelId="{128400D3-12A9-4083-89EA-9521B9349A50}" type="presOf" srcId="{1E092650-B3AF-41A3-BAB7-49B079D821AE}" destId="{80AC2299-0DEA-4A4D-BE12-010769900BC4}" srcOrd="0" destOrd="0" presId="urn:microsoft.com/office/officeart/2008/layout/VerticalCurvedList"/>
    <dgm:cxn modelId="{BB0DD554-1343-4213-9D17-7C7352AFE699}" srcId="{67ACD95F-E946-462E-9519-81F14F150B54}" destId="{EA2256C2-2CA2-4D09-AD83-D53845B5F9BC}" srcOrd="1" destOrd="0" parTransId="{650C3AB5-46F7-4EC7-BA3D-EA8FF3FD471F}" sibTransId="{67C80292-1BF5-4D03-9886-BE3B6B477C77}"/>
    <dgm:cxn modelId="{C557C0EF-5568-4859-9EF4-5896AAF0126B}" type="presOf" srcId="{364E8B0E-1115-40CB-AA13-088317835F6A}" destId="{D25799FC-374D-4994-B520-C240869669E6}" srcOrd="0" destOrd="0" presId="urn:microsoft.com/office/officeart/2008/layout/VerticalCurvedList"/>
    <dgm:cxn modelId="{7C8AE24A-86E1-4BFB-81EB-945E1BE104EE}" type="presOf" srcId="{8DCAF8CC-F3F3-4FFD-9C53-7D534046D627}" destId="{58BA43D3-CB66-46A0-A954-4763F2B5B4BA}" srcOrd="0" destOrd="0" presId="urn:microsoft.com/office/officeart/2008/layout/VerticalCurvedList"/>
    <dgm:cxn modelId="{B0227DEC-3A17-43BE-8DED-E96E5D2B0227}" srcId="{67ACD95F-E946-462E-9519-81F14F150B54}" destId="{15C963EF-955E-4369-8BA5-1AA42A2079AB}" srcOrd="0" destOrd="0" parTransId="{ADA4B99F-A9DB-4379-A632-40860CF4D295}" sibTransId="{1E092650-B3AF-41A3-BAB7-49B079D821AE}"/>
    <dgm:cxn modelId="{2B708F9E-6B56-4D62-A4F4-AA6D68DE6315}" type="presOf" srcId="{56786D6B-46C2-4B1F-9BC7-E049956765D9}" destId="{AC7330DD-778D-4EE4-A7A1-6DAD6140E44B}" srcOrd="0" destOrd="0" presId="urn:microsoft.com/office/officeart/2008/layout/VerticalCurvedList"/>
    <dgm:cxn modelId="{A41B03F7-FAEF-4406-8F1B-FA2938B54159}" srcId="{67ACD95F-E946-462E-9519-81F14F150B54}" destId="{364E8B0E-1115-40CB-AA13-088317835F6A}" srcOrd="3" destOrd="0" parTransId="{E78A07C4-E4C6-41B3-ADF7-F6C8CCA7AA63}" sibTransId="{0AE18732-1180-4431-818A-86C208F20B69}"/>
    <dgm:cxn modelId="{313CFDA0-CB49-4682-9C5C-2E0FB50D6C81}" srcId="{67ACD95F-E946-462E-9519-81F14F150B54}" destId="{8DCAF8CC-F3F3-4FFD-9C53-7D534046D627}" srcOrd="2" destOrd="0" parTransId="{6A3D90A0-0167-48A7-9353-55FE34DE1BC1}" sibTransId="{1D104031-E5BF-4013-A732-504558C9BBCA}"/>
    <dgm:cxn modelId="{B17E10F6-5CA0-4E51-A7DA-05954DAF4C2F}" type="presOf" srcId="{EA2256C2-2CA2-4D09-AD83-D53845B5F9BC}" destId="{EB33F7FF-35DC-4DAE-9C40-4854805A8A8A}" srcOrd="0" destOrd="0" presId="urn:microsoft.com/office/officeart/2008/layout/VerticalCurvedList"/>
    <dgm:cxn modelId="{040787A8-41E8-4767-8F77-F7127B85A59E}" type="presOf" srcId="{15C963EF-955E-4369-8BA5-1AA42A2079AB}" destId="{AFD32D67-BE5D-43E5-881A-70737935881E}" srcOrd="0" destOrd="0" presId="urn:microsoft.com/office/officeart/2008/layout/VerticalCurvedList"/>
    <dgm:cxn modelId="{1EBF4AAB-6972-4318-B172-999E4CFC19CD}" srcId="{67ACD95F-E946-462E-9519-81F14F150B54}" destId="{56786D6B-46C2-4B1F-9BC7-E049956765D9}" srcOrd="4" destOrd="0" parTransId="{DCFD1077-3AB8-460A-B686-9E3F20BBF898}" sibTransId="{FF2EEA73-0402-4673-A7AD-8B2229BEDD62}"/>
    <dgm:cxn modelId="{27B193E8-F926-426F-9AE8-7A77EFFE8ACB}" type="presParOf" srcId="{7A45E711-92E8-4BBD-8188-D567E1E3B2BF}" destId="{40882CAE-E2B7-4C59-9A7D-86FAD1E7F0AE}" srcOrd="0" destOrd="0" presId="urn:microsoft.com/office/officeart/2008/layout/VerticalCurvedList"/>
    <dgm:cxn modelId="{3CC8A2BC-A454-4957-AC52-1FB8B8E8E8B5}" type="presParOf" srcId="{40882CAE-E2B7-4C59-9A7D-86FAD1E7F0AE}" destId="{030BE0E6-81F4-4A1B-BCF1-F69DE8E6229F}" srcOrd="0" destOrd="0" presId="urn:microsoft.com/office/officeart/2008/layout/VerticalCurvedList"/>
    <dgm:cxn modelId="{D838C23C-C6E4-478B-ADA2-DA34378297D2}" type="presParOf" srcId="{030BE0E6-81F4-4A1B-BCF1-F69DE8E6229F}" destId="{C90894B9-DA69-44EF-9752-910A7C242CD4}" srcOrd="0" destOrd="0" presId="urn:microsoft.com/office/officeart/2008/layout/VerticalCurvedList"/>
    <dgm:cxn modelId="{18B88988-9D55-4EB1-A874-968309E97972}" type="presParOf" srcId="{030BE0E6-81F4-4A1B-BCF1-F69DE8E6229F}" destId="{80AC2299-0DEA-4A4D-BE12-010769900BC4}" srcOrd="1" destOrd="0" presId="urn:microsoft.com/office/officeart/2008/layout/VerticalCurvedList"/>
    <dgm:cxn modelId="{64139F67-643F-450D-B291-E3B2C9909923}" type="presParOf" srcId="{030BE0E6-81F4-4A1B-BCF1-F69DE8E6229F}" destId="{6807F4BE-CAFB-4A1C-BD98-539F5CAD5713}" srcOrd="2" destOrd="0" presId="urn:microsoft.com/office/officeart/2008/layout/VerticalCurvedList"/>
    <dgm:cxn modelId="{59A2332B-2853-4FD3-BEC1-AEE76972C814}" type="presParOf" srcId="{030BE0E6-81F4-4A1B-BCF1-F69DE8E6229F}" destId="{3EC8DC26-290D-4D8C-8A2A-160FA8DB8352}" srcOrd="3" destOrd="0" presId="urn:microsoft.com/office/officeart/2008/layout/VerticalCurvedList"/>
    <dgm:cxn modelId="{1AE96868-E39F-4FD1-B0FC-909E3741CE77}" type="presParOf" srcId="{40882CAE-E2B7-4C59-9A7D-86FAD1E7F0AE}" destId="{AFD32D67-BE5D-43E5-881A-70737935881E}" srcOrd="1" destOrd="0" presId="urn:microsoft.com/office/officeart/2008/layout/VerticalCurvedList"/>
    <dgm:cxn modelId="{40F8B13A-A6EB-4C4F-A2C4-1C4EAAD270C5}" type="presParOf" srcId="{40882CAE-E2B7-4C59-9A7D-86FAD1E7F0AE}" destId="{83057F4D-5E51-45A1-A716-4E8955B9CBC5}" srcOrd="2" destOrd="0" presId="urn:microsoft.com/office/officeart/2008/layout/VerticalCurvedList"/>
    <dgm:cxn modelId="{2BE248FA-DBB6-4C8C-9598-9DE438B73803}" type="presParOf" srcId="{83057F4D-5E51-45A1-A716-4E8955B9CBC5}" destId="{438D6BCB-027E-42CC-8BCB-1913A7B90404}" srcOrd="0" destOrd="0" presId="urn:microsoft.com/office/officeart/2008/layout/VerticalCurvedList"/>
    <dgm:cxn modelId="{CC762923-865A-49E7-90D8-98C286E561B5}" type="presParOf" srcId="{40882CAE-E2B7-4C59-9A7D-86FAD1E7F0AE}" destId="{EB33F7FF-35DC-4DAE-9C40-4854805A8A8A}" srcOrd="3" destOrd="0" presId="urn:microsoft.com/office/officeart/2008/layout/VerticalCurvedList"/>
    <dgm:cxn modelId="{EEDD1951-3B96-4BEE-9E8E-914C3613BA48}" type="presParOf" srcId="{40882CAE-E2B7-4C59-9A7D-86FAD1E7F0AE}" destId="{05E6D657-975D-48AA-AA4A-06E536ACB498}" srcOrd="4" destOrd="0" presId="urn:microsoft.com/office/officeart/2008/layout/VerticalCurvedList"/>
    <dgm:cxn modelId="{698CA8F1-C8FA-4956-BA42-C7086E962913}" type="presParOf" srcId="{05E6D657-975D-48AA-AA4A-06E536ACB498}" destId="{8DEC0AC9-53A3-406C-B2E1-B460964E8088}" srcOrd="0" destOrd="0" presId="urn:microsoft.com/office/officeart/2008/layout/VerticalCurvedList"/>
    <dgm:cxn modelId="{EA621FA5-F9E8-4315-A533-C0DA0CD2DF75}" type="presParOf" srcId="{40882CAE-E2B7-4C59-9A7D-86FAD1E7F0AE}" destId="{58BA43D3-CB66-46A0-A954-4763F2B5B4BA}" srcOrd="5" destOrd="0" presId="urn:microsoft.com/office/officeart/2008/layout/VerticalCurvedList"/>
    <dgm:cxn modelId="{EB66A56B-7E52-4E60-89D2-7E47C1C924E6}" type="presParOf" srcId="{40882CAE-E2B7-4C59-9A7D-86FAD1E7F0AE}" destId="{C44FBA61-35C3-4A1F-A2A1-877FE4326983}" srcOrd="6" destOrd="0" presId="urn:microsoft.com/office/officeart/2008/layout/VerticalCurvedList"/>
    <dgm:cxn modelId="{11929470-7EB9-41DD-A93A-DBD15A66A850}" type="presParOf" srcId="{C44FBA61-35C3-4A1F-A2A1-877FE4326983}" destId="{13B9CE0E-7D41-4B4F-AB89-E5D9D3DCC380}" srcOrd="0" destOrd="0" presId="urn:microsoft.com/office/officeart/2008/layout/VerticalCurvedList"/>
    <dgm:cxn modelId="{ADDDA1DF-B502-42BD-AEE2-5E77CB3DA37E}" type="presParOf" srcId="{40882CAE-E2B7-4C59-9A7D-86FAD1E7F0AE}" destId="{D25799FC-374D-4994-B520-C240869669E6}" srcOrd="7" destOrd="0" presId="urn:microsoft.com/office/officeart/2008/layout/VerticalCurvedList"/>
    <dgm:cxn modelId="{2579821D-777B-44D7-A447-11ADDB797AC4}" type="presParOf" srcId="{40882CAE-E2B7-4C59-9A7D-86FAD1E7F0AE}" destId="{64E26220-3541-4350-9BA8-1C2A458D2AE7}" srcOrd="8" destOrd="0" presId="urn:microsoft.com/office/officeart/2008/layout/VerticalCurvedList"/>
    <dgm:cxn modelId="{7CAC3332-FC46-4857-80DE-2478FBCBDB60}" type="presParOf" srcId="{64E26220-3541-4350-9BA8-1C2A458D2AE7}" destId="{C570EAF7-AF88-4BDE-98D6-8F9C2AF6BE8C}" srcOrd="0" destOrd="0" presId="urn:microsoft.com/office/officeart/2008/layout/VerticalCurvedList"/>
    <dgm:cxn modelId="{87089D15-CBD4-45AE-8CF2-85FF4633421D}" type="presParOf" srcId="{40882CAE-E2B7-4C59-9A7D-86FAD1E7F0AE}" destId="{AC7330DD-778D-4EE4-A7A1-6DAD6140E44B}" srcOrd="9" destOrd="0" presId="urn:microsoft.com/office/officeart/2008/layout/VerticalCurvedList"/>
    <dgm:cxn modelId="{0442E950-AD80-4166-B36B-0E70706C9220}" type="presParOf" srcId="{40882CAE-E2B7-4C59-9A7D-86FAD1E7F0AE}" destId="{37257979-C52F-44A4-8DBF-F8C0E264FB89}" srcOrd="10" destOrd="0" presId="urn:microsoft.com/office/officeart/2008/layout/VerticalCurvedList"/>
    <dgm:cxn modelId="{D90DDF0D-2F1D-4B5C-8E1C-32D00E9B2B2B}" type="presParOf" srcId="{37257979-C52F-44A4-8DBF-F8C0E264FB89}" destId="{44193309-9EC3-4334-94B6-6145F95029D7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AC2299-0DEA-4A4D-BE12-010769900BC4}">
      <dsp:nvSpPr>
        <dsp:cNvPr id="0" name=""/>
        <dsp:cNvSpPr/>
      </dsp:nvSpPr>
      <dsp:spPr>
        <a:xfrm>
          <a:off x="-4919424" y="-753830"/>
          <a:ext cx="5858998" cy="5858998"/>
        </a:xfrm>
        <a:prstGeom prst="blockArc">
          <a:avLst>
            <a:gd name="adj1" fmla="val 18900000"/>
            <a:gd name="adj2" fmla="val 2700000"/>
            <a:gd name="adj3" fmla="val 369"/>
          </a:avLst>
        </a:pr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D32D67-BE5D-43E5-881A-70737935881E}">
      <dsp:nvSpPr>
        <dsp:cNvPr id="0" name=""/>
        <dsp:cNvSpPr/>
      </dsp:nvSpPr>
      <dsp:spPr>
        <a:xfrm>
          <a:off x="411090" y="271871"/>
          <a:ext cx="10044785" cy="544091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1872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1.	Literature Review</a:t>
          </a:r>
          <a:endParaRPr lang="en-US" sz="2800" kern="1200" dirty="0"/>
        </a:p>
      </dsp:txBody>
      <dsp:txXfrm>
        <a:off x="411090" y="271871"/>
        <a:ext cx="10044785" cy="544091"/>
      </dsp:txXfrm>
    </dsp:sp>
    <dsp:sp modelId="{438D6BCB-027E-42CC-8BCB-1913A7B90404}">
      <dsp:nvSpPr>
        <dsp:cNvPr id="0" name=""/>
        <dsp:cNvSpPr/>
      </dsp:nvSpPr>
      <dsp:spPr>
        <a:xfrm>
          <a:off x="71032" y="203860"/>
          <a:ext cx="680114" cy="680114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B33F7FF-35DC-4DAE-9C40-4854805A8A8A}">
      <dsp:nvSpPr>
        <dsp:cNvPr id="0" name=""/>
        <dsp:cNvSpPr/>
      </dsp:nvSpPr>
      <dsp:spPr>
        <a:xfrm>
          <a:off x="800969" y="1087747"/>
          <a:ext cx="9654905" cy="544091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1872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2.	</a:t>
          </a:r>
          <a:r>
            <a:rPr lang="en-GB" sz="2800" kern="1200" dirty="0" smtClean="0">
              <a:solidFill>
                <a:schemeClr val="bg1"/>
              </a:solidFill>
            </a:rPr>
            <a:t>Analysis of Traditional Methods:</a:t>
          </a:r>
          <a:endParaRPr lang="en-US" sz="2800" kern="1200" dirty="0"/>
        </a:p>
      </dsp:txBody>
      <dsp:txXfrm>
        <a:off x="800969" y="1087747"/>
        <a:ext cx="9654905" cy="544091"/>
      </dsp:txXfrm>
    </dsp:sp>
    <dsp:sp modelId="{8DEC0AC9-53A3-406C-B2E1-B460964E8088}">
      <dsp:nvSpPr>
        <dsp:cNvPr id="0" name=""/>
        <dsp:cNvSpPr/>
      </dsp:nvSpPr>
      <dsp:spPr>
        <a:xfrm>
          <a:off x="460912" y="1019736"/>
          <a:ext cx="680114" cy="680114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8BA43D3-CB66-46A0-A954-4763F2B5B4BA}">
      <dsp:nvSpPr>
        <dsp:cNvPr id="0" name=""/>
        <dsp:cNvSpPr/>
      </dsp:nvSpPr>
      <dsp:spPr>
        <a:xfrm>
          <a:off x="920631" y="1903623"/>
          <a:ext cx="9535243" cy="544091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1872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3.	</a:t>
          </a:r>
          <a:r>
            <a:rPr lang="en-GB" sz="2800" kern="1200" dirty="0" smtClean="0">
              <a:solidFill>
                <a:schemeClr val="bg1"/>
              </a:solidFill>
            </a:rPr>
            <a:t>Optimization of Frequency Domain Techniques:</a:t>
          </a:r>
          <a:endParaRPr lang="en-US" sz="2800" kern="1200" dirty="0"/>
        </a:p>
      </dsp:txBody>
      <dsp:txXfrm>
        <a:off x="920631" y="1903623"/>
        <a:ext cx="9535243" cy="544091"/>
      </dsp:txXfrm>
    </dsp:sp>
    <dsp:sp modelId="{13B9CE0E-7D41-4B4F-AB89-E5D9D3DCC380}">
      <dsp:nvSpPr>
        <dsp:cNvPr id="0" name=""/>
        <dsp:cNvSpPr/>
      </dsp:nvSpPr>
      <dsp:spPr>
        <a:xfrm>
          <a:off x="580574" y="1835611"/>
          <a:ext cx="680114" cy="680114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25799FC-374D-4994-B520-C240869669E6}">
      <dsp:nvSpPr>
        <dsp:cNvPr id="0" name=""/>
        <dsp:cNvSpPr/>
      </dsp:nvSpPr>
      <dsp:spPr>
        <a:xfrm>
          <a:off x="800969" y="2719499"/>
          <a:ext cx="9654905" cy="544091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1872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4.	</a:t>
          </a:r>
          <a:r>
            <a:rPr lang="en-GB" sz="2800" kern="1200" dirty="0" smtClean="0">
              <a:solidFill>
                <a:schemeClr val="bg1"/>
              </a:solidFill>
            </a:rPr>
            <a:t>Development of Transform Domain Methods:</a:t>
          </a:r>
          <a:endParaRPr lang="en-US" sz="2800" kern="1200" dirty="0"/>
        </a:p>
      </dsp:txBody>
      <dsp:txXfrm>
        <a:off x="800969" y="2719499"/>
        <a:ext cx="9654905" cy="544091"/>
      </dsp:txXfrm>
    </dsp:sp>
    <dsp:sp modelId="{C570EAF7-AF88-4BDE-98D6-8F9C2AF6BE8C}">
      <dsp:nvSpPr>
        <dsp:cNvPr id="0" name=""/>
        <dsp:cNvSpPr/>
      </dsp:nvSpPr>
      <dsp:spPr>
        <a:xfrm>
          <a:off x="460912" y="2651487"/>
          <a:ext cx="680114" cy="680114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C7330DD-778D-4EE4-A7A1-6DAD6140E44B}">
      <dsp:nvSpPr>
        <dsp:cNvPr id="0" name=""/>
        <dsp:cNvSpPr/>
      </dsp:nvSpPr>
      <dsp:spPr>
        <a:xfrm>
          <a:off x="411090" y="3535375"/>
          <a:ext cx="10044785" cy="544091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1872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5.         </a:t>
          </a:r>
          <a:r>
            <a:rPr lang="en-GB" sz="2800" kern="1200" dirty="0" smtClean="0">
              <a:solidFill>
                <a:schemeClr val="bg1"/>
              </a:solidFill>
            </a:rPr>
            <a:t>Integration of Deep Learning:</a:t>
          </a:r>
          <a:endParaRPr lang="en-US" sz="2800" kern="1200" dirty="0"/>
        </a:p>
      </dsp:txBody>
      <dsp:txXfrm>
        <a:off x="411090" y="3535375"/>
        <a:ext cx="10044785" cy="544091"/>
      </dsp:txXfrm>
    </dsp:sp>
    <dsp:sp modelId="{44193309-9EC3-4334-94B6-6145F95029D7}">
      <dsp:nvSpPr>
        <dsp:cNvPr id="0" name=""/>
        <dsp:cNvSpPr/>
      </dsp:nvSpPr>
      <dsp:spPr>
        <a:xfrm>
          <a:off x="71032" y="3467363"/>
          <a:ext cx="680114" cy="680114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AC2299-0DEA-4A4D-BE12-010769900BC4}">
      <dsp:nvSpPr>
        <dsp:cNvPr id="0" name=""/>
        <dsp:cNvSpPr/>
      </dsp:nvSpPr>
      <dsp:spPr>
        <a:xfrm>
          <a:off x="-4919424" y="-753830"/>
          <a:ext cx="5858998" cy="5858998"/>
        </a:xfrm>
        <a:prstGeom prst="blockArc">
          <a:avLst>
            <a:gd name="adj1" fmla="val 18900000"/>
            <a:gd name="adj2" fmla="val 2700000"/>
            <a:gd name="adj3" fmla="val 369"/>
          </a:avLst>
        </a:pr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D32D67-BE5D-43E5-881A-70737935881E}">
      <dsp:nvSpPr>
        <dsp:cNvPr id="0" name=""/>
        <dsp:cNvSpPr/>
      </dsp:nvSpPr>
      <dsp:spPr>
        <a:xfrm>
          <a:off x="411090" y="271871"/>
          <a:ext cx="10044785" cy="544091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1872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6.</a:t>
          </a:r>
          <a:r>
            <a:rPr lang="en-US" sz="2800" kern="1200" dirty="0" smtClean="0"/>
            <a:t>	</a:t>
          </a:r>
          <a:r>
            <a:rPr lang="en-GB" sz="2800" kern="1200" dirty="0" smtClean="0">
              <a:solidFill>
                <a:schemeClr val="bg1"/>
              </a:solidFill>
            </a:rPr>
            <a:t>Practical Application Testing:</a:t>
          </a:r>
          <a:endParaRPr lang="en-US" sz="2800" kern="1200" dirty="0"/>
        </a:p>
      </dsp:txBody>
      <dsp:txXfrm>
        <a:off x="411090" y="271871"/>
        <a:ext cx="10044785" cy="544091"/>
      </dsp:txXfrm>
    </dsp:sp>
    <dsp:sp modelId="{438D6BCB-027E-42CC-8BCB-1913A7B90404}">
      <dsp:nvSpPr>
        <dsp:cNvPr id="0" name=""/>
        <dsp:cNvSpPr/>
      </dsp:nvSpPr>
      <dsp:spPr>
        <a:xfrm>
          <a:off x="71032" y="203860"/>
          <a:ext cx="680114" cy="680114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B33F7FF-35DC-4DAE-9C40-4854805A8A8A}">
      <dsp:nvSpPr>
        <dsp:cNvPr id="0" name=""/>
        <dsp:cNvSpPr/>
      </dsp:nvSpPr>
      <dsp:spPr>
        <a:xfrm>
          <a:off x="800969" y="1087747"/>
          <a:ext cx="9654905" cy="544091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1872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7.	</a:t>
          </a:r>
          <a:r>
            <a:rPr lang="en-GB" sz="2800" b="1" kern="1200" dirty="0" smtClean="0">
              <a:solidFill>
                <a:schemeClr val="bg1"/>
              </a:solidFill>
            </a:rPr>
            <a:t>Validation and Benchmarking:</a:t>
          </a:r>
          <a:endParaRPr lang="en-US" sz="2800" kern="1200" dirty="0"/>
        </a:p>
      </dsp:txBody>
      <dsp:txXfrm>
        <a:off x="800969" y="1087747"/>
        <a:ext cx="9654905" cy="544091"/>
      </dsp:txXfrm>
    </dsp:sp>
    <dsp:sp modelId="{8DEC0AC9-53A3-406C-B2E1-B460964E8088}">
      <dsp:nvSpPr>
        <dsp:cNvPr id="0" name=""/>
        <dsp:cNvSpPr/>
      </dsp:nvSpPr>
      <dsp:spPr>
        <a:xfrm>
          <a:off x="460912" y="1019736"/>
          <a:ext cx="680114" cy="680114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8BA43D3-CB66-46A0-A954-4763F2B5B4BA}">
      <dsp:nvSpPr>
        <dsp:cNvPr id="0" name=""/>
        <dsp:cNvSpPr/>
      </dsp:nvSpPr>
      <dsp:spPr>
        <a:xfrm>
          <a:off x="920631" y="1903623"/>
          <a:ext cx="9535243" cy="544091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1872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8.</a:t>
          </a:r>
          <a:r>
            <a:rPr lang="en-US" sz="2800" kern="1200" dirty="0" smtClean="0"/>
            <a:t>	</a:t>
          </a:r>
          <a:r>
            <a:rPr lang="en-GB" sz="2800" kern="1200" dirty="0" smtClean="0">
              <a:solidFill>
                <a:schemeClr val="bg1"/>
              </a:solidFill>
            </a:rPr>
            <a:t>Guidelines for Implementation:</a:t>
          </a:r>
          <a:endParaRPr lang="en-US" sz="2800" kern="1200" dirty="0"/>
        </a:p>
      </dsp:txBody>
      <dsp:txXfrm>
        <a:off x="920631" y="1903623"/>
        <a:ext cx="9535243" cy="544091"/>
      </dsp:txXfrm>
    </dsp:sp>
    <dsp:sp modelId="{13B9CE0E-7D41-4B4F-AB89-E5D9D3DCC380}">
      <dsp:nvSpPr>
        <dsp:cNvPr id="0" name=""/>
        <dsp:cNvSpPr/>
      </dsp:nvSpPr>
      <dsp:spPr>
        <a:xfrm>
          <a:off x="580574" y="1835611"/>
          <a:ext cx="680114" cy="680114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25799FC-374D-4994-B520-C240869669E6}">
      <dsp:nvSpPr>
        <dsp:cNvPr id="0" name=""/>
        <dsp:cNvSpPr/>
      </dsp:nvSpPr>
      <dsp:spPr>
        <a:xfrm>
          <a:off x="800969" y="2719499"/>
          <a:ext cx="9654905" cy="544091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1872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9.</a:t>
          </a:r>
          <a:r>
            <a:rPr lang="en-US" sz="2800" kern="1200" dirty="0" smtClean="0"/>
            <a:t>	</a:t>
          </a:r>
          <a:r>
            <a:rPr lang="en-GB" sz="2800" kern="1200" dirty="0" smtClean="0">
              <a:solidFill>
                <a:schemeClr val="bg1"/>
              </a:solidFill>
            </a:rPr>
            <a:t>Dissemination of Results:</a:t>
          </a:r>
          <a:endParaRPr lang="en-US" sz="2800" b="1" kern="1200" dirty="0"/>
        </a:p>
      </dsp:txBody>
      <dsp:txXfrm>
        <a:off x="800969" y="2719499"/>
        <a:ext cx="9654905" cy="544091"/>
      </dsp:txXfrm>
    </dsp:sp>
    <dsp:sp modelId="{C570EAF7-AF88-4BDE-98D6-8F9C2AF6BE8C}">
      <dsp:nvSpPr>
        <dsp:cNvPr id="0" name=""/>
        <dsp:cNvSpPr/>
      </dsp:nvSpPr>
      <dsp:spPr>
        <a:xfrm>
          <a:off x="460912" y="2651487"/>
          <a:ext cx="680114" cy="680114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C7330DD-778D-4EE4-A7A1-6DAD6140E44B}">
      <dsp:nvSpPr>
        <dsp:cNvPr id="0" name=""/>
        <dsp:cNvSpPr/>
      </dsp:nvSpPr>
      <dsp:spPr>
        <a:xfrm>
          <a:off x="411090" y="3535375"/>
          <a:ext cx="10044785" cy="544091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1872" tIns="71120" rIns="71120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10.         </a:t>
          </a:r>
          <a:r>
            <a:rPr lang="en-GB" sz="2800" kern="1200" dirty="0" smtClean="0">
              <a:solidFill>
                <a:schemeClr val="bg1"/>
              </a:solidFill>
            </a:rPr>
            <a:t>Iterative Refinement:</a:t>
          </a:r>
          <a:endParaRPr lang="en-US" sz="2800" kern="1200" dirty="0"/>
        </a:p>
      </dsp:txBody>
      <dsp:txXfrm>
        <a:off x="411090" y="3535375"/>
        <a:ext cx="10044785" cy="544091"/>
      </dsp:txXfrm>
    </dsp:sp>
    <dsp:sp modelId="{44193309-9EC3-4334-94B6-6145F95029D7}">
      <dsp:nvSpPr>
        <dsp:cNvPr id="0" name=""/>
        <dsp:cNvSpPr/>
      </dsp:nvSpPr>
      <dsp:spPr>
        <a:xfrm>
          <a:off x="71032" y="3467363"/>
          <a:ext cx="680114" cy="680114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7BD3"/>
            </a:gs>
            <a:gs pos="100000">
              <a:srgbClr val="034373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QUAID-E-AWAM UNIVERSITY OF ENGINEERING, SCIENCE  &amp; TECHNOLOGY Nawabshah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457200" algn="ctr">
              <a:buNone/>
            </a:pP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+mn-ea"/>
              </a:rPr>
              <a:t>DEPARTMENT OF INFORMATION TECHNOLOGY </a:t>
            </a:r>
            <a:endParaRPr lang="en-US" b="1" dirty="0" smtClean="0">
              <a:solidFill>
                <a:schemeClr val="bg1"/>
              </a:solidFill>
              <a:latin typeface="Times New Roman" panose="02020603050405020304" pitchFamily="18" charset="0"/>
              <a:ea typeface="Arial" panose="020B0604020202020204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3200" b="1" dirty="0">
                <a:solidFill>
                  <a:schemeClr val="bg1"/>
                </a:solidFill>
              </a:rPr>
              <a:t>Enhancing Image Steganography Techniques for Secure Communication</a:t>
            </a:r>
          </a:p>
          <a:p>
            <a:pPr marL="0" indent="0" algn="ctr">
              <a:buNone/>
            </a:pPr>
            <a:r>
              <a:rPr lang="en-US" sz="2400" b="1" dirty="0">
                <a:solidFill>
                  <a:schemeClr val="bg1"/>
                </a:solidFill>
              </a:rPr>
              <a:t>By:</a:t>
            </a:r>
          </a:p>
          <a:p>
            <a:pPr marL="0" indent="0" algn="ctr">
              <a:buNone/>
            </a:pPr>
            <a:endParaRPr lang="en-US" sz="2400" b="1" dirty="0">
              <a:solidFill>
                <a:schemeClr val="bg1"/>
              </a:solidFill>
            </a:endParaRPr>
          </a:p>
        </p:txBody>
      </p:sp>
      <p:graphicFrame>
        <p:nvGraphicFramePr>
          <p:cNvPr id="6" name="Table 5"/>
          <p:cNvGraphicFramePr/>
          <p:nvPr/>
        </p:nvGraphicFramePr>
        <p:xfrm>
          <a:off x="1828800" y="3932555"/>
          <a:ext cx="8532495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165"/>
                <a:gridCol w="2844165"/>
                <a:gridCol w="2844165"/>
              </a:tblGrid>
              <a:tr h="3810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1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Names</a:t>
                      </a:r>
                      <a:endParaRPr lang="en-US" sz="2000" b="1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gradFill>
                      <a:gsLst>
                        <a:gs pos="0">
                          <a:srgbClr val="007BD3"/>
                        </a:gs>
                        <a:gs pos="100000">
                          <a:srgbClr val="034373"/>
                        </a:gs>
                      </a:gsLst>
                      <a:lin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1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Roll Number</a:t>
                      </a:r>
                      <a:endParaRPr lang="en-US" sz="2000" b="1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gradFill>
                      <a:gsLst>
                        <a:gs pos="0">
                          <a:srgbClr val="007BD3"/>
                        </a:gs>
                        <a:gs pos="100000">
                          <a:srgbClr val="034373"/>
                        </a:gs>
                      </a:gsLst>
                      <a:lin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000" b="1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Designations</a:t>
                      </a:r>
                      <a:endParaRPr lang="en-US" sz="2000" b="1" dirty="0">
                        <a:solidFill>
                          <a:srgbClr val="FFFFFF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gradFill>
                      <a:gsLst>
                        <a:gs pos="0">
                          <a:srgbClr val="007BD3"/>
                        </a:gs>
                        <a:gs pos="100000">
                          <a:srgbClr val="034373"/>
                        </a:gs>
                      </a:gsLst>
                      <a:lin scaled="0"/>
                    </a:gra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400" b="1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Ubaidullah</a:t>
                      </a:r>
                      <a:r>
                        <a:rPr lang="en-US" sz="24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Qureshi</a:t>
                      </a:r>
                      <a:endParaRPr lang="en-US" sz="24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gradFill>
                      <a:gsLst>
                        <a:gs pos="0">
                          <a:srgbClr val="007BD3"/>
                        </a:gs>
                        <a:gs pos="100000">
                          <a:srgbClr val="034373"/>
                        </a:gs>
                      </a:gsLst>
                      <a:lin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4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20IT-16</a:t>
                      </a:r>
                      <a:endParaRPr lang="en-US" sz="24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gradFill>
                      <a:gsLst>
                        <a:gs pos="0">
                          <a:srgbClr val="007BD3"/>
                        </a:gs>
                        <a:gs pos="100000">
                          <a:srgbClr val="034373"/>
                        </a:gs>
                      </a:gsLst>
                      <a:lin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4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Leader</a:t>
                      </a:r>
                      <a:endParaRPr lang="en-US" sz="2400" b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gradFill>
                      <a:gsLst>
                        <a:gs pos="0">
                          <a:srgbClr val="007BD3"/>
                        </a:gs>
                        <a:gs pos="100000">
                          <a:srgbClr val="034373"/>
                        </a:gs>
                      </a:gsLst>
                      <a:lin scaled="0"/>
                    </a:gra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4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Waqas</a:t>
                      </a:r>
                    </a:p>
                  </a:txBody>
                  <a:tcPr marL="68580" marR="68580" marT="0" marB="0">
                    <a:gradFill>
                      <a:gsLst>
                        <a:gs pos="0">
                          <a:srgbClr val="007BD3"/>
                        </a:gs>
                        <a:gs pos="100000">
                          <a:srgbClr val="034373"/>
                        </a:gs>
                      </a:gsLst>
                      <a:lin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4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20IT-07</a:t>
                      </a:r>
                    </a:p>
                  </a:txBody>
                  <a:tcPr marL="68580" marR="68580" marT="0" marB="0">
                    <a:gradFill>
                      <a:gsLst>
                        <a:gs pos="0">
                          <a:srgbClr val="007BD3"/>
                        </a:gs>
                        <a:gs pos="100000">
                          <a:srgbClr val="034373"/>
                        </a:gs>
                      </a:gsLst>
                      <a:lin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4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Member</a:t>
                      </a:r>
                    </a:p>
                  </a:txBody>
                  <a:tcPr marL="68580" marR="68580" marT="0" marB="0">
                    <a:gradFill>
                      <a:gsLst>
                        <a:gs pos="0">
                          <a:srgbClr val="007BD3"/>
                        </a:gs>
                        <a:gs pos="100000">
                          <a:srgbClr val="034373"/>
                        </a:gs>
                      </a:gsLst>
                      <a:lin scaled="0"/>
                    </a:gra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4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Sawera</a:t>
                      </a:r>
                    </a:p>
                  </a:txBody>
                  <a:tcPr marL="68580" marR="68580" marT="0" marB="0">
                    <a:gradFill>
                      <a:gsLst>
                        <a:gs pos="0">
                          <a:srgbClr val="007BD3"/>
                        </a:gs>
                        <a:gs pos="100000">
                          <a:srgbClr val="034373"/>
                        </a:gs>
                      </a:gsLst>
                      <a:lin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4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20IT-64</a:t>
                      </a:r>
                    </a:p>
                  </a:txBody>
                  <a:tcPr marL="68580" marR="68580" marT="0" marB="0">
                    <a:gradFill>
                      <a:gsLst>
                        <a:gs pos="0">
                          <a:srgbClr val="007BD3"/>
                        </a:gs>
                        <a:gs pos="100000">
                          <a:srgbClr val="034373"/>
                        </a:gs>
                      </a:gsLst>
                      <a:lin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4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Member</a:t>
                      </a:r>
                    </a:p>
                  </a:txBody>
                  <a:tcPr marL="68580" marR="68580" marT="0" marB="0">
                    <a:gradFill>
                      <a:gsLst>
                        <a:gs pos="0">
                          <a:srgbClr val="007BD3"/>
                        </a:gs>
                        <a:gs pos="100000">
                          <a:srgbClr val="034373"/>
                        </a:gs>
                      </a:gsLst>
                      <a:lin scaled="0"/>
                    </a:gradFill>
                  </a:tcPr>
                </a:tc>
              </a:tr>
            </a:tbl>
          </a:graphicData>
        </a:graphic>
      </p:graphicFrame>
      <p:sp>
        <p:nvSpPr>
          <p:cNvPr id="10" name="Text Box 9"/>
          <p:cNvSpPr txBox="1"/>
          <p:nvPr/>
        </p:nvSpPr>
        <p:spPr>
          <a:xfrm>
            <a:off x="3271520" y="5650230"/>
            <a:ext cx="5364480" cy="586105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lstStyle/>
          <a:p>
            <a:pPr indent="0"/>
            <a:r>
              <a:rPr lang="en-US" sz="2400" b="1">
                <a:solidFill>
                  <a:schemeClr val="bg1"/>
                </a:solidFill>
                <a:latin typeface="Times New Roman" panose="02020603050405020304" pitchFamily="18" charset="0"/>
                <a:cs typeface="Calibri" panose="020F0502020204030204" charset="0"/>
              </a:rPr>
              <a:t>Supervisor: Dr. Saima Siraj Soomro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Yang, B., Yao, H., &amp; Tong, W., </a:t>
            </a:r>
            <a:r>
              <a:rPr lang="en-US" b="1" dirty="0" smtClean="0">
                <a:solidFill>
                  <a:schemeClr val="bg1"/>
                </a:solidFill>
              </a:rPr>
              <a:t>et </a:t>
            </a:r>
            <a:r>
              <a:rPr lang="en-US" b="1" dirty="0">
                <a:solidFill>
                  <a:schemeClr val="bg1"/>
                </a:solidFill>
              </a:rPr>
              <a:t>al </a:t>
            </a:r>
            <a:r>
              <a:rPr lang="en-US" b="1" dirty="0" smtClean="0">
                <a:solidFill>
                  <a:schemeClr val="bg1"/>
                </a:solidFill>
              </a:rPr>
              <a:t>[11]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-</a:t>
            </a:r>
            <a:r>
              <a:rPr lang="en-US" dirty="0">
                <a:solidFill>
                  <a:schemeClr val="bg1"/>
                </a:solidFill>
              </a:rPr>
              <a:t>Transform Domain Methods:</a:t>
            </a:r>
          </a:p>
          <a:p>
            <a:r>
              <a:rPr lang="en-US" dirty="0">
                <a:solidFill>
                  <a:schemeClr val="bg1"/>
                </a:solidFill>
              </a:rPr>
              <a:t>Transform domain methods like DCT and DWT enhance </a:t>
            </a:r>
            <a:r>
              <a:rPr lang="en-US" dirty="0" err="1">
                <a:solidFill>
                  <a:schemeClr val="bg1"/>
                </a:solidFill>
              </a:rPr>
              <a:t>steganographic</a:t>
            </a:r>
            <a:r>
              <a:rPr lang="en-US" dirty="0">
                <a:solidFill>
                  <a:schemeClr val="bg1"/>
                </a:solidFill>
              </a:rPr>
              <a:t> robustness. Adoption of discrete cosine transform (DCT) and discrete wavelet transform (DWT).</a:t>
            </a:r>
          </a:p>
          <a:p>
            <a:r>
              <a:rPr lang="en-US" dirty="0">
                <a:solidFill>
                  <a:schemeClr val="bg1"/>
                </a:solidFill>
              </a:rPr>
              <a:t>Yang et al. (2015) proposed a DCT-based steganography algorithm. DCT-based algorithm for improved security and reduced visual distortion</a:t>
            </a:r>
          </a:p>
          <a:p>
            <a:r>
              <a:rPr lang="en-US" dirty="0">
                <a:solidFill>
                  <a:schemeClr val="bg1"/>
                </a:solidFill>
              </a:rPr>
              <a:t>The algorithm achieved higher security levels while minimizing visual distortion.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Zhang, Y., </a:t>
            </a:r>
            <a:r>
              <a:rPr lang="en-US" dirty="0" err="1">
                <a:solidFill>
                  <a:schemeClr val="bg1"/>
                </a:solidFill>
              </a:rPr>
              <a:t>Qiu</a:t>
            </a:r>
            <a:r>
              <a:rPr lang="en-US" dirty="0">
                <a:solidFill>
                  <a:schemeClr val="bg1"/>
                </a:solidFill>
              </a:rPr>
              <a:t>, M., &amp; Zhang, Y. </a:t>
            </a:r>
            <a:r>
              <a:rPr lang="en-US" b="1" dirty="0" smtClean="0">
                <a:solidFill>
                  <a:schemeClr val="bg1"/>
                </a:solidFill>
              </a:rPr>
              <a:t>et </a:t>
            </a:r>
            <a:r>
              <a:rPr lang="en-US" b="1" dirty="0" smtClean="0">
                <a:solidFill>
                  <a:schemeClr val="bg1"/>
                </a:solidFill>
              </a:rPr>
              <a:t>al </a:t>
            </a:r>
            <a:r>
              <a:rPr lang="en-US" b="1" dirty="0" smtClean="0">
                <a:solidFill>
                  <a:schemeClr val="bg1"/>
                </a:solidFill>
              </a:rPr>
              <a:t>[12]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Deep </a:t>
            </a:r>
            <a:r>
              <a:rPr lang="en-US" dirty="0">
                <a:solidFill>
                  <a:schemeClr val="bg1"/>
                </a:solidFill>
              </a:rPr>
              <a:t>Learning Approaches:</a:t>
            </a:r>
          </a:p>
          <a:p>
            <a:r>
              <a:rPr lang="en-US" dirty="0">
                <a:solidFill>
                  <a:schemeClr val="bg1"/>
                </a:solidFill>
              </a:rPr>
              <a:t>Recent years saw a rise in deep learning applied to image steganography. Integration of deep learning in image steganography.</a:t>
            </a:r>
          </a:p>
          <a:p>
            <a:r>
              <a:rPr lang="en-US" dirty="0">
                <a:solidFill>
                  <a:schemeClr val="bg1"/>
                </a:solidFill>
              </a:rPr>
              <a:t>Zhang et al. (2020) introduced a CNN-based method. CNN-based method for complex pattern learning </a:t>
            </a:r>
          </a:p>
          <a:p>
            <a:r>
              <a:rPr lang="en-US" dirty="0">
                <a:solidFill>
                  <a:schemeClr val="bg1"/>
                </a:solidFill>
              </a:rPr>
              <a:t>The method can learn complex patterns for information embedding and exhibits superior resistance to </a:t>
            </a:r>
            <a:r>
              <a:rPr lang="en-US" dirty="0" err="1">
                <a:solidFill>
                  <a:schemeClr val="bg1"/>
                </a:solidFill>
              </a:rPr>
              <a:t>steganalysis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Li, B., &amp; Wang, Y</a:t>
            </a:r>
            <a:r>
              <a:rPr lang="en-US" dirty="0" smtClean="0">
                <a:solidFill>
                  <a:schemeClr val="bg1"/>
                </a:solidFill>
              </a:rPr>
              <a:t>. ,  </a:t>
            </a:r>
            <a:r>
              <a:rPr lang="en-US" b="1" dirty="0" smtClean="0">
                <a:solidFill>
                  <a:schemeClr val="bg1"/>
                </a:solidFill>
              </a:rPr>
              <a:t>et </a:t>
            </a:r>
            <a:r>
              <a:rPr lang="en-US" b="1" dirty="0">
                <a:solidFill>
                  <a:schemeClr val="bg1"/>
                </a:solidFill>
              </a:rPr>
              <a:t>al </a:t>
            </a:r>
            <a:r>
              <a:rPr lang="en-US" b="1" dirty="0" smtClean="0">
                <a:solidFill>
                  <a:schemeClr val="bg1"/>
                </a:solidFill>
              </a:rPr>
              <a:t>[13]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Challenges </a:t>
            </a:r>
            <a:r>
              <a:rPr lang="en-US" dirty="0">
                <a:solidFill>
                  <a:schemeClr val="bg1"/>
                </a:solidFill>
              </a:rPr>
              <a:t>and Future Directions</a:t>
            </a:r>
          </a:p>
          <a:p>
            <a:r>
              <a:rPr lang="en-US" dirty="0">
                <a:solidFill>
                  <a:schemeClr val="bg1"/>
                </a:solidFill>
              </a:rPr>
              <a:t>Challenges persist in image steganography despite progress (Li and Wang, 2018). Ongoing challenges in steganography</a:t>
            </a:r>
          </a:p>
          <a:p>
            <a:r>
              <a:rPr lang="en-US" dirty="0">
                <a:solidFill>
                  <a:schemeClr val="bg1"/>
                </a:solidFill>
              </a:rPr>
              <a:t>Li and Wang emphasized the necessity for methods resistant to advanced </a:t>
            </a:r>
            <a:r>
              <a:rPr lang="en-US" dirty="0" err="1">
                <a:solidFill>
                  <a:schemeClr val="bg1"/>
                </a:solidFill>
              </a:rPr>
              <a:t>steganalysis</a:t>
            </a:r>
            <a:r>
              <a:rPr lang="en-US" dirty="0">
                <a:solidFill>
                  <a:schemeClr val="bg1"/>
                </a:solidFill>
              </a:rPr>
              <a:t> techniques.</a:t>
            </a:r>
          </a:p>
          <a:p>
            <a:r>
              <a:rPr lang="en-US" dirty="0">
                <a:solidFill>
                  <a:schemeClr val="bg1"/>
                </a:solidFill>
              </a:rPr>
              <a:t>Balancing high capacity with imperceptibility remains a key challenge (Ker, 2016). Balancing high capacity and imperceptibility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821" y="1825625"/>
            <a:ext cx="10515600" cy="435133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Ker, A. D</a:t>
            </a:r>
            <a:r>
              <a:rPr lang="en-US" dirty="0" smtClean="0">
                <a:solidFill>
                  <a:schemeClr val="bg1"/>
                </a:solidFill>
              </a:rPr>
              <a:t>. , </a:t>
            </a:r>
            <a:r>
              <a:rPr lang="en-US" b="1" dirty="0">
                <a:solidFill>
                  <a:schemeClr val="bg1"/>
                </a:solidFill>
              </a:rPr>
              <a:t>et al </a:t>
            </a:r>
            <a:r>
              <a:rPr lang="en-US" b="1" dirty="0" smtClean="0">
                <a:solidFill>
                  <a:schemeClr val="bg1"/>
                </a:solidFill>
              </a:rPr>
              <a:t>[14]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Applications</a:t>
            </a:r>
          </a:p>
          <a:p>
            <a:r>
              <a:rPr lang="en-US" dirty="0" smtClean="0"/>
              <a:t>Image </a:t>
            </a:r>
            <a:r>
              <a:rPr lang="en-US" dirty="0"/>
              <a:t>steganography extends beyond security and privacy concerns. Versatility of image steganography in various domains</a:t>
            </a:r>
          </a:p>
          <a:p>
            <a:r>
              <a:rPr lang="en-US" dirty="0" err="1"/>
              <a:t>Kapoor</a:t>
            </a:r>
            <a:r>
              <a:rPr lang="en-US" dirty="0"/>
              <a:t> et al. (2017) researched medical image steganography. Medical image steganography for secure data transmission</a:t>
            </a:r>
          </a:p>
          <a:p>
            <a:r>
              <a:rPr lang="en-US" dirty="0"/>
              <a:t>The study focused on secure transmission of sensitive medical data, highlighting the versatility of </a:t>
            </a:r>
            <a:r>
              <a:rPr lang="en-US" dirty="0" err="1"/>
              <a:t>steganographic</a:t>
            </a:r>
            <a:r>
              <a:rPr lang="en-US" dirty="0"/>
              <a:t> techniques.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Kapoor</a:t>
            </a:r>
            <a:r>
              <a:rPr lang="en-US" dirty="0">
                <a:solidFill>
                  <a:schemeClr val="bg1"/>
                </a:solidFill>
              </a:rPr>
              <a:t>, D., </a:t>
            </a:r>
            <a:r>
              <a:rPr lang="en-US" dirty="0" err="1">
                <a:solidFill>
                  <a:schemeClr val="bg1"/>
                </a:solidFill>
              </a:rPr>
              <a:t>Sood</a:t>
            </a:r>
            <a:r>
              <a:rPr lang="en-US" dirty="0">
                <a:solidFill>
                  <a:schemeClr val="bg1"/>
                </a:solidFill>
              </a:rPr>
              <a:t>, A., &amp; </a:t>
            </a:r>
            <a:r>
              <a:rPr lang="en-US" dirty="0" err="1">
                <a:solidFill>
                  <a:schemeClr val="bg1"/>
                </a:solidFill>
              </a:rPr>
              <a:t>Mahajan</a:t>
            </a:r>
            <a:r>
              <a:rPr lang="en-US" dirty="0">
                <a:solidFill>
                  <a:schemeClr val="bg1"/>
                </a:solidFill>
              </a:rPr>
              <a:t>, A</a:t>
            </a:r>
            <a:r>
              <a:rPr lang="en-US" dirty="0" smtClean="0">
                <a:solidFill>
                  <a:schemeClr val="bg1"/>
                </a:solidFill>
              </a:rPr>
              <a:t>. , </a:t>
            </a:r>
            <a:r>
              <a:rPr lang="en-US" b="1" dirty="0">
                <a:solidFill>
                  <a:schemeClr val="bg1"/>
                </a:solidFill>
              </a:rPr>
              <a:t>et al </a:t>
            </a:r>
            <a:r>
              <a:rPr lang="en-US" b="1" dirty="0" smtClean="0">
                <a:solidFill>
                  <a:schemeClr val="bg1"/>
                </a:solidFill>
              </a:rPr>
              <a:t>[15]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Conclusion</a:t>
            </a:r>
            <a:endParaRPr lang="en-US" dirty="0"/>
          </a:p>
          <a:p>
            <a:r>
              <a:rPr lang="en-US" dirty="0"/>
              <a:t>Image steganography has evolved from LSB to advanced techniques in frequency and transform domains. Evolution from traditional to advanced steganography.</a:t>
            </a:r>
          </a:p>
          <a:p>
            <a:r>
              <a:rPr lang="en-US" dirty="0"/>
              <a:t>Strides in deep learning applications show promise in the field. Promising strides in deep learning applications.</a:t>
            </a:r>
          </a:p>
          <a:p>
            <a:r>
              <a:rPr lang="en-US" dirty="0"/>
              <a:t>Addressing challenges and exploring diverse applications will likely shape the future trajectory of image steganography research. Future directions and challenges.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search-methodology-of-doing-research-in-steganography-and-digital-watermarki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075" y="483235"/>
            <a:ext cx="10560685" cy="63754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16436" y="113903"/>
            <a:ext cx="2752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Problem Statement: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811065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25224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Problem Statement: Advancing Image Steganography for Secure 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80061"/>
            <a:ext cx="10515600" cy="3896901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800" b="1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en-US" sz="1800" b="1" dirty="0" smtClean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 Vulnerabilities </a:t>
            </a:r>
            <a:r>
              <a:rPr lang="en-US" sz="18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 Traditional </a:t>
            </a:r>
            <a:r>
              <a:rPr lang="en-US" sz="1800" b="1" dirty="0" smtClean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Methods: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Susceptibility </a:t>
            </a:r>
            <a:r>
              <a:rPr lang="en-US" sz="18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 visual attacks and limited capacity (Johnson &amp; Smith, 1998; </a:t>
            </a:r>
            <a:r>
              <a:rPr lang="en-US" sz="1800" b="1" dirty="0" err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Westfeld</a:t>
            </a:r>
            <a:r>
              <a:rPr lang="en-US" sz="18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2001</a:t>
            </a:r>
            <a:r>
              <a:rPr lang="en-US" sz="1800" b="1" dirty="0" smtClean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).</a:t>
            </a:r>
          </a:p>
          <a:p>
            <a:pPr marL="0" indent="0">
              <a:buNone/>
            </a:pPr>
            <a:endParaRPr lang="en-US" sz="1800" b="1" dirty="0" smtClean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en-US" sz="1800" b="1" dirty="0" smtClean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en-US" sz="18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Complexity in Frequency Domain Techniques</a:t>
            </a:r>
            <a:r>
              <a:rPr lang="en-US" sz="1800" b="1" dirty="0" smtClean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endParaRPr lang="en-US" sz="1800" b="1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Need to address complexity and enhance robustness against evolving </a:t>
            </a:r>
            <a:r>
              <a:rPr lang="en-US" sz="1800" b="1" dirty="0" err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steganalysis</a:t>
            </a:r>
            <a:r>
              <a:rPr lang="en-US" sz="18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techniques (</a:t>
            </a:r>
            <a:r>
              <a:rPr lang="en-US" sz="1800" b="1" dirty="0" err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Fridrich</a:t>
            </a:r>
            <a:r>
              <a:rPr lang="en-US" sz="18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et al., 2009</a:t>
            </a:r>
            <a:r>
              <a:rPr lang="en-US" sz="1800" b="1" dirty="0" smtClean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).</a:t>
            </a:r>
          </a:p>
          <a:p>
            <a:pPr marL="0" indent="0">
              <a:buNone/>
            </a:pPr>
            <a:endParaRPr lang="en-US" sz="1800" b="1" dirty="0" smtClean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en-GB" sz="1800" b="1" dirty="0" smtClean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 </a:t>
            </a:r>
            <a:r>
              <a:rPr lang="en-US" sz="1800" b="1" dirty="0">
                <a:solidFill>
                  <a:schemeClr val="bg1"/>
                </a:solidFill>
              </a:rPr>
              <a:t>Balancing Act in Transform Domain Methods: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bg1"/>
                </a:solidFill>
              </a:rPr>
              <a:t>Challenges in achieving a balance between high capacity and imperceptibility (Yang et al., 2015).</a:t>
            </a:r>
          </a:p>
          <a:p>
            <a:pPr marL="0" indent="0">
              <a:buNone/>
            </a:pPr>
            <a:endParaRPr lang="en-US" sz="1800" b="1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800" b="1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800" b="1" dirty="0" smtClean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endParaRPr lang="en-US" sz="1800" b="1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endParaRPr lang="en-US" sz="1800" b="1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2031" y="985651"/>
            <a:ext cx="10515600" cy="459575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4. Deep Learning Integration: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Promising patterns learned through deep learning, yet requiring further exploration for enhanced effectiveness and reduced vulnerabilities (Zhang et al., 2020</a:t>
            </a:r>
            <a:r>
              <a:rPr lang="en-US" sz="1800" dirty="0" smtClean="0">
                <a:solidFill>
                  <a:schemeClr val="bg1"/>
                </a:solidFill>
              </a:rPr>
              <a:t>).</a:t>
            </a: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5</a:t>
            </a:r>
            <a:r>
              <a:rPr lang="en-US" sz="1800" dirty="0" smtClean="0">
                <a:solidFill>
                  <a:schemeClr val="bg1"/>
                </a:solidFill>
              </a:rPr>
              <a:t>. Practical </a:t>
            </a:r>
            <a:r>
              <a:rPr lang="en-US" sz="1800" dirty="0">
                <a:solidFill>
                  <a:schemeClr val="bg1"/>
                </a:solidFill>
              </a:rPr>
              <a:t>Applications</a:t>
            </a:r>
            <a:r>
              <a:rPr lang="en-US" sz="1800" dirty="0" smtClean="0">
                <a:solidFill>
                  <a:schemeClr val="bg1"/>
                </a:solidFill>
              </a:rPr>
              <a:t>:</a:t>
            </a:r>
            <a:endParaRPr lang="en-US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Ensuring resilience in real-world scenarios, addressing concerns related to data integrity, privacy, and secure communication, particularly in applications like medical data transmission (</a:t>
            </a:r>
            <a:r>
              <a:rPr lang="en-US" sz="1800" dirty="0" err="1">
                <a:solidFill>
                  <a:schemeClr val="bg1"/>
                </a:solidFill>
              </a:rPr>
              <a:t>Kapoor</a:t>
            </a:r>
            <a:r>
              <a:rPr lang="en-US" sz="1800" dirty="0">
                <a:solidFill>
                  <a:schemeClr val="bg1"/>
                </a:solidFill>
              </a:rPr>
              <a:t> et al., 2017</a:t>
            </a:r>
            <a:r>
              <a:rPr lang="en-US" sz="1800" dirty="0" smtClean="0">
                <a:solidFill>
                  <a:schemeClr val="bg1"/>
                </a:solidFill>
              </a:rPr>
              <a:t>).</a:t>
            </a: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6. Addressing </a:t>
            </a:r>
            <a:r>
              <a:rPr lang="en-US" sz="1800" dirty="0">
                <a:solidFill>
                  <a:schemeClr val="bg1"/>
                </a:solidFill>
              </a:rPr>
              <a:t>Practical Applications: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Ensuring </a:t>
            </a:r>
            <a:r>
              <a:rPr lang="en-US" sz="1800" dirty="0">
                <a:solidFill>
                  <a:schemeClr val="bg1"/>
                </a:solidFill>
              </a:rPr>
              <a:t>resilience in real-world scenarios, addressing concerns related to data integrity, privacy, and secure communication, particularly in applications like medical data transmission (</a:t>
            </a:r>
            <a:r>
              <a:rPr lang="en-US" sz="1800" dirty="0" err="1">
                <a:solidFill>
                  <a:schemeClr val="bg1"/>
                </a:solidFill>
              </a:rPr>
              <a:t>Kapoor</a:t>
            </a:r>
            <a:r>
              <a:rPr lang="en-US" sz="1800" dirty="0">
                <a:solidFill>
                  <a:schemeClr val="bg1"/>
                </a:solidFill>
              </a:rPr>
              <a:t> et al., 2017).</a:t>
            </a:r>
          </a:p>
          <a:p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00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9811" y="151002"/>
            <a:ext cx="10515600" cy="6000794"/>
          </a:xfrm>
        </p:spPr>
        <p:txBody>
          <a:bodyPr>
            <a:normAutofit fontScale="80000" lnSpcReduction="20000"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sz="5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Aim &amp; </a:t>
            </a:r>
            <a:r>
              <a:rPr lang="en-US" sz="55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Objectives:</a:t>
            </a:r>
            <a:endParaRPr lang="en-US" sz="4600" b="1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4600" b="1" dirty="0" smtClean="0">
                <a:solidFill>
                  <a:schemeClr val="bg1"/>
                </a:solidFill>
              </a:rPr>
              <a:t>Aim: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This </a:t>
            </a:r>
            <a:r>
              <a:rPr lang="en-US" dirty="0">
                <a:solidFill>
                  <a:schemeClr val="bg1"/>
                </a:solidFill>
              </a:rPr>
              <a:t>research aims to elevate image steganography, boosting its resilience and data capacity for secure communication and practical utility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3700" b="1" dirty="0">
                <a:solidFill>
                  <a:schemeClr val="bg1"/>
                </a:solidFill>
              </a:rPr>
              <a:t>Objectives: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Assess Weaknesses in Conventional Approaches: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Optimize Frequency Domain Techniques: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Achieve Balance in Transform Domain Methods: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Refine Deep Learning Integration: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Tackle Practical Applications: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Validate and Benchmark Developed Techniques: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Provide Practical Implementation Guidelines: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Contribute to Academic Advancement: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Proposed Methodology </a:t>
            </a:r>
            <a:endParaRPr lang="en-US" dirty="0"/>
          </a:p>
        </p:txBody>
      </p:sp>
      <p:graphicFrame>
        <p:nvGraphicFramePr>
          <p:cNvPr id="4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451824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31973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Contents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Introduction </a:t>
            </a: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Literature Review </a:t>
            </a: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Problem Statement </a:t>
            </a: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Aim &amp; Objectives of Research </a:t>
            </a: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Proposed Methodology </a:t>
            </a: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Possible Outcomes</a:t>
            </a: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Utilization of Results</a:t>
            </a: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Work Plan</a:t>
            </a: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List of References </a:t>
            </a: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Proposed Methodology </a:t>
            </a:r>
            <a:endParaRPr lang="en-US" dirty="0"/>
          </a:p>
        </p:txBody>
      </p:sp>
      <p:graphicFrame>
        <p:nvGraphicFramePr>
          <p:cNvPr id="4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031703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5675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61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Proposed Methodology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6325" y="2280061"/>
            <a:ext cx="10515600" cy="3885025"/>
          </a:xfrm>
        </p:spPr>
        <p:txBody>
          <a:bodyPr>
            <a:noAutofit/>
          </a:bodyPr>
          <a:lstStyle/>
          <a:p>
            <a:pPr marL="514350" indent="-514350">
              <a:buAutoNum type="arabicPeriod"/>
            </a:pPr>
            <a:r>
              <a:rPr lang="en-US" sz="1800" b="1" dirty="0" smtClean="0">
                <a:solidFill>
                  <a:schemeClr val="bg1"/>
                </a:solidFill>
              </a:rPr>
              <a:t>Literature </a:t>
            </a:r>
            <a:r>
              <a:rPr lang="en-US" sz="1800" b="1" dirty="0">
                <a:solidFill>
                  <a:schemeClr val="bg1"/>
                </a:solidFill>
              </a:rPr>
              <a:t>Review</a:t>
            </a:r>
            <a:r>
              <a:rPr lang="en-US" sz="1800" b="1" dirty="0" smtClean="0">
                <a:solidFill>
                  <a:schemeClr val="bg1"/>
                </a:solidFill>
              </a:rPr>
              <a:t>: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bg1"/>
                </a:solidFill>
              </a:rPr>
              <a:t>Conduct an extensive review of current literature to gain insights into existing methodologies, challenges, and advancements in image steganography</a:t>
            </a:r>
            <a:r>
              <a:rPr lang="en-GB" sz="1800" dirty="0" smtClean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en-GB" sz="1800" b="1" dirty="0" smtClean="0">
                <a:solidFill>
                  <a:schemeClr val="bg1"/>
                </a:solidFill>
              </a:rPr>
              <a:t>2</a:t>
            </a:r>
            <a:r>
              <a:rPr lang="en-GB" sz="1800" b="1" dirty="0">
                <a:solidFill>
                  <a:schemeClr val="bg1"/>
                </a:solidFill>
              </a:rPr>
              <a:t>. Analysis of Traditional Methods: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bg1"/>
                </a:solidFill>
              </a:rPr>
              <a:t>Assess vulnerabilities in traditional image steganography methods, focusing on LSB substitution. </a:t>
            </a:r>
            <a:r>
              <a:rPr lang="en-GB" sz="1800" dirty="0" err="1">
                <a:solidFill>
                  <a:schemeClr val="bg1"/>
                </a:solidFill>
              </a:rPr>
              <a:t>Analyze</a:t>
            </a:r>
            <a:r>
              <a:rPr lang="en-GB" sz="1800" dirty="0">
                <a:solidFill>
                  <a:schemeClr val="bg1"/>
                </a:solidFill>
              </a:rPr>
              <a:t> their limitations and identify areas for improvement (Johnson &amp; Smith, 1998; </a:t>
            </a:r>
            <a:r>
              <a:rPr lang="en-GB" sz="1800" dirty="0" err="1">
                <a:solidFill>
                  <a:schemeClr val="bg1"/>
                </a:solidFill>
              </a:rPr>
              <a:t>Westfeld</a:t>
            </a:r>
            <a:r>
              <a:rPr lang="en-GB" sz="1800" dirty="0">
                <a:solidFill>
                  <a:schemeClr val="bg1"/>
                </a:solidFill>
              </a:rPr>
              <a:t>, 2001</a:t>
            </a:r>
            <a:r>
              <a:rPr lang="en-GB" sz="1800" dirty="0" smtClean="0">
                <a:solidFill>
                  <a:schemeClr val="bg1"/>
                </a:solidFill>
              </a:rPr>
              <a:t>).</a:t>
            </a:r>
          </a:p>
          <a:p>
            <a:pPr marL="0" indent="0">
              <a:buNone/>
            </a:pPr>
            <a:r>
              <a:rPr lang="en-GB" sz="1800" dirty="0" smtClean="0">
                <a:solidFill>
                  <a:schemeClr val="bg1"/>
                </a:solidFill>
              </a:rPr>
              <a:t>3</a:t>
            </a:r>
            <a:r>
              <a:rPr lang="en-GB" sz="1800" dirty="0">
                <a:solidFill>
                  <a:schemeClr val="bg1"/>
                </a:solidFill>
              </a:rPr>
              <a:t>. Optimization of Frequency Domain Techniques: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bg1"/>
                </a:solidFill>
              </a:rPr>
              <a:t>Investigate and optimize frequency domain techniques, emphasizing enhanced security and increased capacity. Develop methods to address complexities and bolster resistance against evolving </a:t>
            </a:r>
            <a:r>
              <a:rPr lang="en-GB" sz="1800" dirty="0" err="1">
                <a:solidFill>
                  <a:schemeClr val="bg1"/>
                </a:solidFill>
              </a:rPr>
              <a:t>steganalysis</a:t>
            </a:r>
            <a:r>
              <a:rPr lang="en-GB" sz="1800" dirty="0">
                <a:solidFill>
                  <a:schemeClr val="bg1"/>
                </a:solidFill>
              </a:rPr>
              <a:t> techniques (</a:t>
            </a:r>
            <a:r>
              <a:rPr lang="en-GB" sz="1800" dirty="0" err="1">
                <a:solidFill>
                  <a:schemeClr val="bg1"/>
                </a:solidFill>
              </a:rPr>
              <a:t>Fridrich</a:t>
            </a:r>
            <a:r>
              <a:rPr lang="en-GB" sz="1800" dirty="0">
                <a:solidFill>
                  <a:schemeClr val="bg1"/>
                </a:solidFill>
              </a:rPr>
              <a:t> et al., 2009</a:t>
            </a:r>
            <a:r>
              <a:rPr lang="en-GB" sz="1800" dirty="0" smtClean="0">
                <a:solidFill>
                  <a:schemeClr val="bg1"/>
                </a:solidFill>
              </a:rPr>
              <a:t>).</a:t>
            </a:r>
          </a:p>
          <a:p>
            <a:pPr marL="0" indent="0">
              <a:buNone/>
            </a:pPr>
            <a:endParaRPr lang="en-GB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GB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GB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2000" dirty="0">
                <a:solidFill>
                  <a:schemeClr val="bg1"/>
                </a:solidFill>
              </a:rPr>
              <a:t>4. Development of Transform Domain Methods: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bg1"/>
                </a:solidFill>
              </a:rPr>
              <a:t>Design and implement techniques within the transform domain, such as DCT and DWT, to achieve a harmonious balance between high data capacity and imperceptibility (Yang et al., 2015).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bg1"/>
                </a:solidFill>
              </a:rPr>
              <a:t>5. Integration of Deep Learning: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bg1"/>
                </a:solidFill>
              </a:rPr>
              <a:t>Explore and refine the integration of deep learning, particularly CNNs, to improve the learning of intricate patterns and minimize vulnerabilities in image steganography (Zhang et al., 2020</a:t>
            </a:r>
            <a:r>
              <a:rPr lang="en-GB" sz="2000" dirty="0" smtClean="0">
                <a:solidFill>
                  <a:schemeClr val="bg1"/>
                </a:solidFill>
              </a:rPr>
              <a:t>).</a:t>
            </a:r>
          </a:p>
          <a:p>
            <a:pPr marL="0" indent="0">
              <a:buNone/>
            </a:pPr>
            <a:endParaRPr lang="en-GB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GB" sz="2000" dirty="0">
                <a:solidFill>
                  <a:schemeClr val="bg1"/>
                </a:solidFill>
              </a:rPr>
              <a:t>4. Development of Transform Domain Methods: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bg1"/>
                </a:solidFill>
              </a:rPr>
              <a:t>Design and implement techniques within the transform domain, such as DCT and DWT, to achieve a harmonious balance between high data capacity and imperceptibility (Yang et al., 2015).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bg1"/>
                </a:solidFill>
              </a:rPr>
              <a:t>5. Integration of Deep Learning: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bg1"/>
                </a:solidFill>
              </a:rPr>
              <a:t>Explore and refine the integration of deep learning, particularly CNNs, to improve the learning of intricate patterns and minimize vulnerabilities in image steganography (Zhang et al., 2020).</a:t>
            </a:r>
          </a:p>
          <a:p>
            <a:pPr marL="0" indent="0">
              <a:buNone/>
            </a:pPr>
            <a:endParaRPr lang="en-GB" sz="2000" dirty="0">
              <a:solidFill>
                <a:schemeClr val="bg1"/>
              </a:solidFill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286352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35560"/>
            <a:ext cx="10515600" cy="58414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1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GB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GB" sz="1800" dirty="0">
                <a:solidFill>
                  <a:schemeClr val="bg1"/>
                </a:solidFill>
              </a:rPr>
              <a:t>8. </a:t>
            </a:r>
            <a:r>
              <a:rPr lang="en-GB" sz="1800" b="1" dirty="0">
                <a:solidFill>
                  <a:schemeClr val="bg1"/>
                </a:solidFill>
              </a:rPr>
              <a:t>Guidelines for Implementation: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bg1"/>
                </a:solidFill>
              </a:rPr>
              <a:t>Summarize research findings and create user-friendly guidelines for implementing enhanced image steganography techniques across diverse applications. Ensure the guidelines adhere to security standards and are accessible for practical use</a:t>
            </a:r>
            <a:r>
              <a:rPr lang="en-GB" sz="1800" dirty="0" smtClean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endParaRPr lang="en-GB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GB" sz="1800" dirty="0">
                <a:solidFill>
                  <a:schemeClr val="bg1"/>
                </a:solidFill>
              </a:rPr>
              <a:t>9</a:t>
            </a:r>
            <a:r>
              <a:rPr lang="en-GB" sz="1800" b="1" dirty="0">
                <a:solidFill>
                  <a:schemeClr val="bg1"/>
                </a:solidFill>
              </a:rPr>
              <a:t>. Dissemination of Results: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bg1"/>
                </a:solidFill>
              </a:rPr>
              <a:t>Publish research findings in peer-reviewed journals, present at conferences, and engage with the academic community to share insights and contribute to the </a:t>
            </a:r>
            <a:r>
              <a:rPr lang="en-GB" sz="1800" dirty="0" err="1">
                <a:solidFill>
                  <a:schemeClr val="bg1"/>
                </a:solidFill>
              </a:rPr>
              <a:t>ongoing</a:t>
            </a:r>
            <a:r>
              <a:rPr lang="en-GB" sz="1800" dirty="0">
                <a:solidFill>
                  <a:schemeClr val="bg1"/>
                </a:solidFill>
              </a:rPr>
              <a:t> discourse on image steganography.</a:t>
            </a:r>
          </a:p>
          <a:p>
            <a:pPr marL="0" indent="0">
              <a:buNone/>
            </a:pPr>
            <a:endParaRPr lang="en-GB" sz="1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GB" sz="1800" dirty="0">
                <a:solidFill>
                  <a:schemeClr val="bg1"/>
                </a:solidFill>
              </a:rPr>
              <a:t>10 . Iterative Refinement</a:t>
            </a:r>
            <a:r>
              <a:rPr lang="en-GB" sz="1800" dirty="0" smtClean="0">
                <a:solidFill>
                  <a:schemeClr val="bg1"/>
                </a:solidFill>
              </a:rPr>
              <a:t>: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bg1"/>
                </a:solidFill>
              </a:rPr>
              <a:t>Iterate and refine methodologies based on feedback, emerging technologies, and new insights gained during the implementation and testing phases.</a:t>
            </a:r>
          </a:p>
          <a:p>
            <a:pPr marL="0" indent="0">
              <a:buNone/>
            </a:pPr>
            <a:endParaRPr lang="en-GB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GB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695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13064"/>
            <a:ext cx="10515600" cy="546389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b="1" dirty="0">
                <a:solidFill>
                  <a:schemeClr val="bg1"/>
                </a:solidFill>
              </a:rPr>
              <a:t>Possible Outcomes: Advancements in Image Steganography</a:t>
            </a:r>
          </a:p>
          <a:p>
            <a:pPr marL="0" indent="0">
              <a:buNone/>
            </a:pPr>
            <a:endParaRPr lang="en-GB" dirty="0" smtClean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en-GB" dirty="0" smtClean="0">
                <a:solidFill>
                  <a:schemeClr val="bg1"/>
                </a:solidFill>
              </a:rPr>
              <a:t>Enhanced Robustness:</a:t>
            </a: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Improved security features and decreased vulnerability, particularly in traditional methods, leading to more robust image steganography techniques.</a:t>
            </a:r>
          </a:p>
          <a:p>
            <a:pPr marL="0" indent="0">
              <a:buNone/>
            </a:pPr>
            <a:endParaRPr lang="en-GB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2. Increased Data Capacity:</a:t>
            </a: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Optimization of frequency domain techniques and transformative approaches, resulting in enhanced data capacity without compromising imperceptibility.</a:t>
            </a:r>
          </a:p>
          <a:p>
            <a:pPr marL="0" indent="0">
              <a:buNone/>
            </a:pPr>
            <a:endParaRPr lang="en-GB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GB" dirty="0" smtClean="0">
                <a:solidFill>
                  <a:schemeClr val="bg1"/>
                </a:solidFill>
              </a:rPr>
              <a:t>3</a:t>
            </a:r>
            <a:r>
              <a:rPr lang="en-GB" dirty="0">
                <a:solidFill>
                  <a:schemeClr val="bg1"/>
                </a:solidFill>
              </a:rPr>
              <a:t>. </a:t>
            </a:r>
            <a:r>
              <a:rPr lang="en-GB" dirty="0" smtClean="0">
                <a:solidFill>
                  <a:schemeClr val="bg1"/>
                </a:solidFill>
              </a:rPr>
              <a:t>Balanced </a:t>
            </a:r>
            <a:r>
              <a:rPr lang="en-GB" dirty="0">
                <a:solidFill>
                  <a:schemeClr val="bg1"/>
                </a:solidFill>
              </a:rPr>
              <a:t>Transform Domain Methods: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+mn-ea"/>
              </a:rPr>
              <a:t/>
            </a:r>
            <a:br>
              <a:rPr lang="en-US" dirty="0" smtClean="0">
                <a:sym typeface="+mn-ea"/>
              </a:rPr>
            </a:b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Work Plan</a:t>
            </a:r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73010"/>
                <a:gridCol w="2942590"/>
              </a:tblGrid>
              <a:tr h="36081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Task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 Required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608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b="0" i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Literature review</a:t>
                      </a:r>
                      <a:endParaRPr lang="en-US" sz="28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Already done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6314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800" b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month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3608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month</a:t>
                      </a:r>
                    </a:p>
                  </a:txBody>
                  <a:tcPr/>
                </a:tc>
              </a:tr>
              <a:tr h="3608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Thesis write-up</a:t>
                      </a:r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month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List of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[1] </a:t>
            </a:r>
            <a:r>
              <a:rPr lang="en-US" dirty="0" err="1">
                <a:solidFill>
                  <a:schemeClr val="bg1"/>
                </a:solidFill>
              </a:rPr>
              <a:t>Moerland</a:t>
            </a:r>
            <a:r>
              <a:rPr lang="en-US" dirty="0">
                <a:solidFill>
                  <a:schemeClr val="bg1"/>
                </a:solidFill>
              </a:rPr>
              <a:t>, T., “Steganography and </a:t>
            </a:r>
            <a:r>
              <a:rPr lang="en-US" dirty="0" err="1">
                <a:solidFill>
                  <a:schemeClr val="bg1"/>
                </a:solidFill>
              </a:rPr>
              <a:t>Steganalysis</a:t>
            </a:r>
            <a:r>
              <a:rPr lang="en-US" dirty="0">
                <a:solidFill>
                  <a:schemeClr val="bg1"/>
                </a:solidFill>
              </a:rPr>
              <a:t>”, Leiden Institute of Advanced Computing </a:t>
            </a:r>
            <a:r>
              <a:rPr lang="en-US" dirty="0" smtClean="0">
                <a:solidFill>
                  <a:schemeClr val="bg1"/>
                </a:solidFill>
              </a:rPr>
              <a:t>Science.</a:t>
            </a:r>
          </a:p>
          <a:p>
            <a:r>
              <a:rPr lang="en-US" dirty="0">
                <a:solidFill>
                  <a:schemeClr val="bg1"/>
                </a:solidFill>
              </a:rPr>
              <a:t>[2] </a:t>
            </a:r>
            <a:r>
              <a:rPr lang="en-US" dirty="0" err="1">
                <a:solidFill>
                  <a:schemeClr val="bg1"/>
                </a:solidFill>
              </a:rPr>
              <a:t>Silman</a:t>
            </a:r>
            <a:r>
              <a:rPr lang="en-US" dirty="0">
                <a:solidFill>
                  <a:schemeClr val="bg1"/>
                </a:solidFill>
              </a:rPr>
              <a:t>, J., “Steganography and </a:t>
            </a:r>
            <a:r>
              <a:rPr lang="en-US" dirty="0" err="1">
                <a:solidFill>
                  <a:schemeClr val="bg1"/>
                </a:solidFill>
              </a:rPr>
              <a:t>Steganalysis</a:t>
            </a:r>
            <a:r>
              <a:rPr lang="en-US" dirty="0">
                <a:solidFill>
                  <a:schemeClr val="bg1"/>
                </a:solidFill>
              </a:rPr>
              <a:t>: An Overview”, SANS Institute, </a:t>
            </a:r>
            <a:r>
              <a:rPr lang="en-US" dirty="0" smtClean="0">
                <a:solidFill>
                  <a:schemeClr val="bg1"/>
                </a:solidFill>
              </a:rPr>
              <a:t>2001.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[3] </a:t>
            </a:r>
            <a:r>
              <a:rPr lang="en-US" dirty="0" err="1">
                <a:solidFill>
                  <a:schemeClr val="bg1"/>
                </a:solidFill>
              </a:rPr>
              <a:t>Moerland</a:t>
            </a:r>
            <a:r>
              <a:rPr lang="en-US" dirty="0">
                <a:solidFill>
                  <a:schemeClr val="bg1"/>
                </a:solidFill>
              </a:rPr>
              <a:t>, T., “Steganography and </a:t>
            </a:r>
            <a:r>
              <a:rPr lang="en-US" dirty="0" err="1">
                <a:solidFill>
                  <a:schemeClr val="bg1"/>
                </a:solidFill>
              </a:rPr>
              <a:t>Steganalysis</a:t>
            </a:r>
            <a:r>
              <a:rPr lang="en-US" dirty="0">
                <a:solidFill>
                  <a:schemeClr val="bg1"/>
                </a:solidFill>
              </a:rPr>
              <a:t>”, Leiden Institute of Advanced Computing Science</a:t>
            </a:r>
            <a:r>
              <a:rPr lang="en-US" dirty="0" smtClean="0">
                <a:solidFill>
                  <a:schemeClr val="bg1"/>
                </a:solidFill>
              </a:rPr>
              <a:t>,</a:t>
            </a:r>
          </a:p>
          <a:p>
            <a:r>
              <a:rPr lang="en-US" dirty="0">
                <a:solidFill>
                  <a:schemeClr val="bg1"/>
                </a:solidFill>
              </a:rPr>
              <a:t>[4] Johnson, N.F. &amp; </a:t>
            </a:r>
            <a:r>
              <a:rPr lang="en-US" dirty="0" err="1">
                <a:solidFill>
                  <a:schemeClr val="bg1"/>
                </a:solidFill>
              </a:rPr>
              <a:t>Jajodia</a:t>
            </a:r>
            <a:r>
              <a:rPr lang="en-US" dirty="0">
                <a:solidFill>
                  <a:schemeClr val="bg1"/>
                </a:solidFill>
              </a:rPr>
              <a:t>, S., “Exploring Steganography: Seeing the Unseen”, Computer </a:t>
            </a:r>
            <a:r>
              <a:rPr lang="en-US" dirty="0" smtClean="0">
                <a:solidFill>
                  <a:schemeClr val="bg1"/>
                </a:solidFill>
              </a:rPr>
              <a:t>Journal,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February 1998</a:t>
            </a:r>
          </a:p>
          <a:p>
            <a:r>
              <a:rPr lang="en-US" dirty="0">
                <a:solidFill>
                  <a:schemeClr val="bg1"/>
                </a:solidFill>
              </a:rPr>
              <a:t>[5] </a:t>
            </a:r>
            <a:r>
              <a:rPr lang="en-US" dirty="0" err="1">
                <a:solidFill>
                  <a:schemeClr val="bg1"/>
                </a:solidFill>
              </a:rPr>
              <a:t>Artz</a:t>
            </a:r>
            <a:r>
              <a:rPr lang="en-US" dirty="0">
                <a:solidFill>
                  <a:schemeClr val="bg1"/>
                </a:solidFill>
              </a:rPr>
              <a:t>, D., “Digital Steganography: Hiding Data within Data”, IEEE Internet Computing Journal, June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2001</a:t>
            </a:r>
          </a:p>
          <a:p>
            <a:r>
              <a:rPr lang="en-US" dirty="0">
                <a:solidFill>
                  <a:schemeClr val="bg1"/>
                </a:solidFill>
              </a:rPr>
              <a:t>[6</a:t>
            </a:r>
            <a:r>
              <a:rPr lang="en-US" dirty="0" smtClean="0">
                <a:solidFill>
                  <a:schemeClr val="bg1"/>
                </a:solidFill>
              </a:rPr>
              <a:t>]  </a:t>
            </a:r>
            <a:r>
              <a:rPr lang="en-US" dirty="0" err="1">
                <a:solidFill>
                  <a:schemeClr val="bg1"/>
                </a:solidFill>
              </a:rPr>
              <a:t>Kapotas</a:t>
            </a:r>
            <a:r>
              <a:rPr lang="en-US" dirty="0">
                <a:solidFill>
                  <a:schemeClr val="bg1"/>
                </a:solidFill>
              </a:rPr>
              <a:t> SK </a:t>
            </a:r>
            <a:r>
              <a:rPr lang="en-US" dirty="0" err="1">
                <a:solidFill>
                  <a:schemeClr val="bg1"/>
                </a:solidFill>
              </a:rPr>
              <a:t>Skodras</a:t>
            </a:r>
            <a:r>
              <a:rPr lang="en-US" dirty="0">
                <a:solidFill>
                  <a:schemeClr val="bg1"/>
                </a:solidFill>
              </a:rPr>
              <a:t> AN, (2008) A new data hiding scheme for scene change detection in H. 264 </a:t>
            </a:r>
            <a:r>
              <a:rPr lang="en-US" dirty="0" err="1">
                <a:solidFill>
                  <a:schemeClr val="bg1"/>
                </a:solidFill>
              </a:rPr>
              <a:t>encodedvideo</a:t>
            </a:r>
            <a:r>
              <a:rPr lang="en-US" dirty="0">
                <a:solidFill>
                  <a:schemeClr val="bg1"/>
                </a:solidFill>
              </a:rPr>
              <a:t> sequences, In: 2008 IEEE. International Conference on Multimedia and Expo</a:t>
            </a:r>
          </a:p>
          <a:p>
            <a:r>
              <a:rPr lang="en-US" dirty="0">
                <a:solidFill>
                  <a:schemeClr val="bg1"/>
                </a:solidFill>
              </a:rPr>
              <a:t>[7] </a:t>
            </a:r>
            <a:r>
              <a:rPr lang="en-US" dirty="0" err="1">
                <a:solidFill>
                  <a:schemeClr val="bg1"/>
                </a:solidFill>
              </a:rPr>
              <a:t>Ahsan</a:t>
            </a:r>
            <a:r>
              <a:rPr lang="en-US" dirty="0">
                <a:solidFill>
                  <a:schemeClr val="bg1"/>
                </a:solidFill>
              </a:rPr>
              <a:t>, K. &amp; </a:t>
            </a:r>
            <a:r>
              <a:rPr lang="en-US" dirty="0" err="1">
                <a:solidFill>
                  <a:schemeClr val="bg1"/>
                </a:solidFill>
              </a:rPr>
              <a:t>Kundur</a:t>
            </a:r>
            <a:r>
              <a:rPr lang="en-US" dirty="0">
                <a:solidFill>
                  <a:schemeClr val="bg1"/>
                </a:solidFill>
              </a:rPr>
              <a:t>, D., “Practical Data hiding in TCP/IP”, Proceedings of the Workshop on </a:t>
            </a:r>
          </a:p>
          <a:p>
            <a:r>
              <a:rPr lang="en-US" dirty="0">
                <a:solidFill>
                  <a:schemeClr val="bg1"/>
                </a:solidFill>
              </a:rPr>
              <a:t>Multimedia Security at ACM Multimedia, </a:t>
            </a:r>
            <a:r>
              <a:rPr lang="en-US" dirty="0" smtClean="0">
                <a:solidFill>
                  <a:schemeClr val="bg1"/>
                </a:solidFill>
              </a:rPr>
              <a:t>2002.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96095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List of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[8] </a:t>
            </a:r>
            <a:r>
              <a:rPr lang="en-US" dirty="0" err="1"/>
              <a:t>Westfeld</a:t>
            </a:r>
            <a:r>
              <a:rPr lang="en-US" dirty="0"/>
              <a:t>, A. (2001). Proceedings of the Information Hiding Workshop, 289-302.</a:t>
            </a:r>
          </a:p>
          <a:p>
            <a:r>
              <a:rPr lang="en-US" dirty="0" smtClean="0"/>
              <a:t>[9] </a:t>
            </a:r>
            <a:r>
              <a:rPr lang="en-US" dirty="0" err="1"/>
              <a:t>Provos</a:t>
            </a:r>
            <a:r>
              <a:rPr lang="en-US" dirty="0"/>
              <a:t>, N., &amp; </a:t>
            </a:r>
            <a:r>
              <a:rPr lang="en-US" dirty="0" err="1"/>
              <a:t>Honeyman</a:t>
            </a:r>
            <a:r>
              <a:rPr lang="en-US" dirty="0"/>
              <a:t>, P. (2003). IEEE Security &amp; Privacy, 1(3), 32-44.</a:t>
            </a:r>
          </a:p>
          <a:p>
            <a:r>
              <a:rPr lang="en-US" dirty="0" smtClean="0"/>
              <a:t>[10] </a:t>
            </a:r>
            <a:r>
              <a:rPr lang="en-US" dirty="0" err="1"/>
              <a:t>Fridrich</a:t>
            </a:r>
            <a:r>
              <a:rPr lang="en-US" dirty="0"/>
              <a:t>, J., </a:t>
            </a:r>
            <a:r>
              <a:rPr lang="en-US" dirty="0" err="1"/>
              <a:t>Goljan</a:t>
            </a:r>
            <a:r>
              <a:rPr lang="en-US" dirty="0"/>
              <a:t>, M., &amp; Du, R. (2009). Proceedings of the ACM Workshop on Multimedia and Security, 27-36.</a:t>
            </a:r>
          </a:p>
          <a:p>
            <a:r>
              <a:rPr lang="en-US" dirty="0" smtClean="0"/>
              <a:t>[11] </a:t>
            </a:r>
            <a:r>
              <a:rPr lang="en-US" dirty="0"/>
              <a:t>Yang, B., Yao, H., &amp; Tong, W. (2015). International Journal of Multimedia and Ubiquitous Engineering, 10(2), 377-386.</a:t>
            </a:r>
          </a:p>
          <a:p>
            <a:r>
              <a:rPr lang="en-US" dirty="0" smtClean="0"/>
              <a:t>[12] </a:t>
            </a:r>
            <a:r>
              <a:rPr lang="en-US" dirty="0"/>
              <a:t>Zhang, Y., </a:t>
            </a:r>
            <a:r>
              <a:rPr lang="en-US" dirty="0" err="1"/>
              <a:t>Qiu</a:t>
            </a:r>
            <a:r>
              <a:rPr lang="en-US" dirty="0"/>
              <a:t>, M., &amp; Zhang, Y. (2020). IEEE Access, 8, 28439-28455.</a:t>
            </a:r>
          </a:p>
          <a:p>
            <a:r>
              <a:rPr lang="en-US" dirty="0" smtClean="0"/>
              <a:t>[13] </a:t>
            </a:r>
            <a:r>
              <a:rPr lang="en-US" dirty="0"/>
              <a:t>Li, B., &amp; Wang, Y. (2018). IEEE Transactions on Information Forensics and Security, 13(7), 1738-1752.</a:t>
            </a:r>
          </a:p>
          <a:p>
            <a:r>
              <a:rPr lang="en-US" dirty="0" smtClean="0"/>
              <a:t>[14] </a:t>
            </a:r>
            <a:r>
              <a:rPr lang="en-US" dirty="0"/>
              <a:t>Ker, A. D. (2016). International Journal of Computer Applications, 136(8), 10-14.</a:t>
            </a:r>
          </a:p>
          <a:p>
            <a:r>
              <a:rPr lang="en-US" dirty="0" smtClean="0"/>
              <a:t>[15]</a:t>
            </a:r>
            <a:r>
              <a:rPr lang="en-US" dirty="0" err="1" smtClean="0"/>
              <a:t>Kapoor</a:t>
            </a:r>
            <a:r>
              <a:rPr lang="en-US" dirty="0"/>
              <a:t>, D., </a:t>
            </a:r>
            <a:r>
              <a:rPr lang="en-US" dirty="0" err="1"/>
              <a:t>Sood</a:t>
            </a:r>
            <a:r>
              <a:rPr lang="en-US" dirty="0"/>
              <a:t>, A., &amp; </a:t>
            </a:r>
            <a:r>
              <a:rPr lang="en-US" dirty="0" err="1"/>
              <a:t>Mahajan</a:t>
            </a:r>
            <a:r>
              <a:rPr lang="en-US" dirty="0"/>
              <a:t>, A. (2017). </a:t>
            </a:r>
            <a:r>
              <a:rPr lang="en-US" dirty="0" err="1"/>
              <a:t>Procedia</a:t>
            </a:r>
            <a:r>
              <a:rPr lang="en-US" dirty="0"/>
              <a:t> Computer Science, 122, 667-674.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008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Introduction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Steganography is like a secret way of writing messages. It's a way to hide messages so that only the person sending it and the person meant to get it know it's there. Others wouldn't even know there's a message </a:t>
            </a:r>
            <a:r>
              <a:rPr lang="en-US" sz="3200" dirty="0" smtClean="0">
                <a:solidFill>
                  <a:schemeClr val="bg1"/>
                </a:solidFill>
              </a:rPr>
              <a:t>hidden [1</a:t>
            </a:r>
            <a:r>
              <a:rPr lang="en-US" sz="3200" dirty="0" smtClean="0">
                <a:solidFill>
                  <a:schemeClr val="bg1"/>
                </a:solidFill>
              </a:rPr>
              <a:t>].</a:t>
            </a:r>
          </a:p>
          <a:p>
            <a:pPr marL="0" indent="0">
              <a:buNone/>
            </a:pPr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Steganography is like the skill of "hidden </a:t>
            </a:r>
            <a:r>
              <a:rPr lang="en-US" sz="3200" dirty="0" smtClean="0">
                <a:solidFill>
                  <a:schemeClr val="bg1"/>
                </a:solidFill>
              </a:rPr>
              <a:t>writing. It </a:t>
            </a:r>
            <a:r>
              <a:rPr lang="en-US" sz="3200" dirty="0">
                <a:solidFill>
                  <a:schemeClr val="bg1"/>
                </a:solidFill>
              </a:rPr>
              <a:t>involves methods to conceal information within things called "Cover </a:t>
            </a:r>
            <a:r>
              <a:rPr lang="en-US" sz="3200" dirty="0" smtClean="0">
                <a:solidFill>
                  <a:schemeClr val="bg1"/>
                </a:solidFill>
              </a:rPr>
              <a:t>Objects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smtClean="0">
                <a:solidFill>
                  <a:schemeClr val="bg1"/>
                </a:solidFill>
              </a:rPr>
              <a:t>[2].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ym typeface="+mn-ea"/>
              </a:rPr>
              <a:t>Introduction (cont..)</a:t>
            </a:r>
            <a:endParaRPr lang="en-US" b="1"/>
          </a:p>
        </p:txBody>
      </p:sp>
      <p:pic>
        <p:nvPicPr>
          <p:cNvPr id="4" name="Picture 3" descr="create-and-prevent-steganography-in-image-0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2730"/>
            <a:ext cx="12192000" cy="45199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48640" y="62865"/>
            <a:ext cx="11347450" cy="1240790"/>
          </a:xfrm>
        </p:spPr>
        <p:txBody>
          <a:bodyPr/>
          <a:lstStyle/>
          <a:p>
            <a:r>
              <a:rPr lang="en-US" b="1" dirty="0"/>
              <a:t>Introduction (cont..)</a:t>
            </a:r>
          </a:p>
        </p:txBody>
      </p:sp>
      <p:pic>
        <p:nvPicPr>
          <p:cNvPr id="1027" name="Picture 3" descr="C:\Users\DELL\Desktop\0_nCbBS1_pq9N5nDh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630" y="1139908"/>
            <a:ext cx="12267210" cy="554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DELL\Desktop\Steganography-Carrier-Media-classific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408" y="1805049"/>
            <a:ext cx="10058400" cy="3716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10639" y="410435"/>
            <a:ext cx="3574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Types of Steganography: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77406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Types of Steganography: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9183718"/>
              </p:ext>
            </p:extLst>
          </p:nvPr>
        </p:nvGraphicFramePr>
        <p:xfrm>
          <a:off x="838200" y="1825625"/>
          <a:ext cx="10515600" cy="440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 dirty="0"/>
                        <a:t> Steganography Types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/>
                        <a:t> Description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 dirty="0"/>
                        <a:t>Text Steganography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 dirty="0"/>
                        <a:t> Hides information by encoding it into letters of text </a:t>
                      </a:r>
                      <a:r>
                        <a:rPr lang="en-US" sz="1800" b="1" dirty="0" smtClean="0"/>
                        <a:t>files</a:t>
                      </a:r>
                      <a:r>
                        <a:rPr lang="en-US" sz="1800" b="1" baseline="0" dirty="0" smtClean="0"/>
                        <a:t> </a:t>
                      </a:r>
                      <a:r>
                        <a:rPr lang="en-US" sz="1800" b="1" dirty="0" smtClean="0"/>
                        <a:t>[3].</a:t>
                      </a:r>
                      <a:endParaRPr lang="en-US" sz="1800" b="1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/>
                        <a:t>Image Steganography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 dirty="0"/>
                        <a:t> Conceals data using images, manipulating pixel intensities.</a:t>
                      </a:r>
                    </a:p>
                    <a:p>
                      <a:pPr>
                        <a:buNone/>
                      </a:pPr>
                      <a:r>
                        <a:rPr lang="en-US" sz="1800" b="1" dirty="0"/>
                        <a:t>Terms: Cover-Image, Message, </a:t>
                      </a:r>
                      <a:r>
                        <a:rPr lang="en-US" sz="1800" b="1" dirty="0" err="1"/>
                        <a:t>Stego</a:t>
                      </a:r>
                      <a:r>
                        <a:rPr lang="en-US" sz="1800" b="1" dirty="0"/>
                        <a:t>-Image, </a:t>
                      </a:r>
                      <a:r>
                        <a:rPr lang="en-US" sz="1800" b="1" dirty="0" err="1" smtClean="0"/>
                        <a:t>Stego</a:t>
                      </a:r>
                      <a:r>
                        <a:rPr lang="en-US" sz="1800" b="1" dirty="0" smtClean="0"/>
                        <a:t>-Key</a:t>
                      </a:r>
                      <a:r>
                        <a:rPr lang="en-US" sz="1800" b="1" baseline="0" dirty="0" smtClean="0"/>
                        <a:t> [4].</a:t>
                      </a:r>
                      <a:endParaRPr lang="en-US" sz="1800" b="1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/>
                        <a:t> Audio Steganography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 dirty="0"/>
                        <a:t>Hides data within sound, often using watermarking.</a:t>
                      </a:r>
                    </a:p>
                    <a:p>
                      <a:pPr>
                        <a:buNone/>
                      </a:pPr>
                      <a:r>
                        <a:rPr lang="en-US" sz="1800" b="1" dirty="0"/>
                        <a:t>Commonly used for digital media </a:t>
                      </a:r>
                      <a:r>
                        <a:rPr lang="en-US" sz="1800" b="1" dirty="0" smtClean="0"/>
                        <a:t>playback</a:t>
                      </a:r>
                      <a:r>
                        <a:rPr lang="en-US" sz="1800" b="1" baseline="0" dirty="0" smtClean="0"/>
                        <a:t> [5].</a:t>
                      </a:r>
                      <a:endParaRPr lang="en-US" sz="1800" b="1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/>
                        <a:t>Video Steganography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 dirty="0"/>
                        <a:t> Embeds data in video files using techniques like DCT.</a:t>
                      </a:r>
                    </a:p>
                    <a:p>
                      <a:pPr>
                        <a:buNone/>
                      </a:pPr>
                      <a:r>
                        <a:rPr lang="en-US" sz="1800" b="1" dirty="0"/>
                        <a:t>Common formats: H.264, MP4, MPEG, </a:t>
                      </a:r>
                      <a:r>
                        <a:rPr lang="en-US" sz="1800" b="1" dirty="0" smtClean="0"/>
                        <a:t>AVI</a:t>
                      </a:r>
                      <a:r>
                        <a:rPr lang="en-US" sz="1800" b="1" baseline="0" dirty="0" smtClean="0"/>
                        <a:t> [6].</a:t>
                      </a:r>
                      <a:r>
                        <a:rPr lang="en-US" sz="1800" b="1" dirty="0" smtClean="0"/>
                        <a:t> </a:t>
                      </a:r>
                      <a:endParaRPr lang="en-US" sz="1800" b="1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/>
                        <a:t>Network/Protocol Steganography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 dirty="0"/>
                        <a:t>Conceals data within network protocols </a:t>
                      </a:r>
                      <a:endParaRPr lang="en-US" sz="1800" b="1" dirty="0" smtClean="0"/>
                    </a:p>
                    <a:p>
                      <a:pPr>
                        <a:buNone/>
                      </a:pPr>
                      <a:r>
                        <a:rPr lang="en-US" sz="1800" b="1" dirty="0" smtClean="0"/>
                        <a:t>(</a:t>
                      </a:r>
                      <a:r>
                        <a:rPr lang="en-US" sz="1800" b="1" dirty="0"/>
                        <a:t>TCP, UDP, ICMP, IP) as a cover object, used in covert </a:t>
                      </a:r>
                      <a:r>
                        <a:rPr lang="en-US" sz="1800" b="1" dirty="0" smtClean="0"/>
                        <a:t>channels</a:t>
                      </a:r>
                      <a:r>
                        <a:rPr lang="en-US" sz="1800" b="1" baseline="0" dirty="0" smtClean="0"/>
                        <a:t> [7].</a:t>
                      </a:r>
                      <a:r>
                        <a:rPr lang="en-US" sz="1800" b="1" dirty="0" smtClean="0"/>
                        <a:t>  </a:t>
                      </a:r>
                      <a:endParaRPr lang="en-US" sz="1800" b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Literature Review: Advances in Image Steganography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chemeClr val="bg1"/>
                </a:solidFill>
              </a:rPr>
              <a:t>Westfeld</a:t>
            </a:r>
            <a:r>
              <a:rPr lang="en-US" dirty="0">
                <a:solidFill>
                  <a:schemeClr val="bg1"/>
                </a:solidFill>
              </a:rPr>
              <a:t>, A</a:t>
            </a:r>
            <a:r>
              <a:rPr lang="en-US" dirty="0" smtClean="0">
                <a:solidFill>
                  <a:schemeClr val="bg1"/>
                </a:solidFill>
              </a:rPr>
              <a:t>.  </a:t>
            </a:r>
            <a:r>
              <a:rPr lang="en-US" dirty="0" err="1">
                <a:solidFill>
                  <a:schemeClr val="bg1"/>
                </a:solidFill>
              </a:rPr>
              <a:t>Provos</a:t>
            </a:r>
            <a:r>
              <a:rPr lang="en-US" dirty="0">
                <a:solidFill>
                  <a:schemeClr val="bg1"/>
                </a:solidFill>
              </a:rPr>
              <a:t>, N., &amp; </a:t>
            </a:r>
            <a:r>
              <a:rPr lang="en-US" dirty="0" err="1">
                <a:solidFill>
                  <a:schemeClr val="bg1"/>
                </a:solidFill>
              </a:rPr>
              <a:t>Honeyman</a:t>
            </a:r>
            <a:r>
              <a:rPr lang="en-US" dirty="0">
                <a:solidFill>
                  <a:schemeClr val="bg1"/>
                </a:solidFill>
              </a:rPr>
              <a:t>, P.</a:t>
            </a:r>
            <a:r>
              <a:rPr lang="en-US" b="1" dirty="0" smtClean="0">
                <a:solidFill>
                  <a:schemeClr val="bg1"/>
                </a:solidFill>
              </a:rPr>
              <a:t> [8][</a:t>
            </a:r>
            <a:r>
              <a:rPr lang="en-US" b="1" dirty="0">
                <a:solidFill>
                  <a:schemeClr val="bg1"/>
                </a:solidFill>
              </a:rPr>
              <a:t>9</a:t>
            </a:r>
            <a:r>
              <a:rPr lang="en-US" b="1" dirty="0" smtClean="0">
                <a:solidFill>
                  <a:schemeClr val="bg1"/>
                </a:solidFill>
              </a:rPr>
              <a:t>]</a:t>
            </a:r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-Traditional Methods: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Early image steganography focused on LSB substitution (Johnson &amp; Smith, 1998). Least Significant Bit (LSB) substitution.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These techniques were effective but vulnerable to visual attacks and had limited capacity (</a:t>
            </a:r>
            <a:r>
              <a:rPr lang="en-US" dirty="0" err="1">
                <a:solidFill>
                  <a:schemeClr val="bg1"/>
                </a:solidFill>
              </a:rPr>
              <a:t>Westfeld</a:t>
            </a:r>
            <a:r>
              <a:rPr lang="en-US" dirty="0">
                <a:solidFill>
                  <a:schemeClr val="bg1"/>
                </a:solidFill>
              </a:rPr>
              <a:t>, 2001).Vulnerabilities and limitations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Provos</a:t>
            </a:r>
            <a:r>
              <a:rPr lang="en-US" dirty="0">
                <a:solidFill>
                  <a:schemeClr val="bg1"/>
                </a:solidFill>
              </a:rPr>
              <a:t> and </a:t>
            </a:r>
            <a:r>
              <a:rPr lang="en-US" dirty="0" err="1">
                <a:solidFill>
                  <a:schemeClr val="bg1"/>
                </a:solidFill>
              </a:rPr>
              <a:t>Honeyman</a:t>
            </a:r>
            <a:r>
              <a:rPr lang="en-US" dirty="0">
                <a:solidFill>
                  <a:schemeClr val="bg1"/>
                </a:solidFill>
              </a:rPr>
              <a:t> (2003) emphasized vulnerabilities in LSB-based methods, driving the development of more robust approaches. Evolution towards more robust approaches.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Fridrich</a:t>
            </a:r>
            <a:r>
              <a:rPr lang="en-US" dirty="0">
                <a:solidFill>
                  <a:schemeClr val="bg1"/>
                </a:solidFill>
              </a:rPr>
              <a:t>, J., </a:t>
            </a:r>
            <a:r>
              <a:rPr lang="en-US" dirty="0" err="1">
                <a:solidFill>
                  <a:schemeClr val="bg1"/>
                </a:solidFill>
              </a:rPr>
              <a:t>Goljan</a:t>
            </a:r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dirty="0" smtClean="0">
                <a:solidFill>
                  <a:schemeClr val="bg1"/>
                </a:solidFill>
              </a:rPr>
              <a:t>A, </a:t>
            </a:r>
            <a:r>
              <a:rPr lang="en-US" b="1" dirty="0">
                <a:solidFill>
                  <a:schemeClr val="bg1"/>
                </a:solidFill>
              </a:rPr>
              <a:t>et al </a:t>
            </a:r>
            <a:r>
              <a:rPr lang="en-US" b="1" dirty="0" smtClean="0">
                <a:solidFill>
                  <a:schemeClr val="bg1"/>
                </a:solidFill>
              </a:rPr>
              <a:t>[10]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-</a:t>
            </a:r>
            <a:r>
              <a:rPr lang="en-US" dirty="0">
                <a:solidFill>
                  <a:schemeClr val="bg1"/>
                </a:solidFill>
              </a:rPr>
              <a:t>Frequency Domain Techniques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Frequency domain techniques gained prominence for information embedding (</a:t>
            </a:r>
            <a:r>
              <a:rPr lang="en-US" dirty="0" err="1">
                <a:solidFill>
                  <a:schemeClr val="bg1"/>
                </a:solidFill>
              </a:rPr>
              <a:t>Fridrich</a:t>
            </a:r>
            <a:r>
              <a:rPr lang="en-US" dirty="0">
                <a:solidFill>
                  <a:schemeClr val="bg1"/>
                </a:solidFill>
              </a:rPr>
              <a:t> et al., 2009). Importance of frequency domain for robust steganography.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Fridrich</a:t>
            </a:r>
            <a:r>
              <a:rPr lang="en-US" dirty="0">
                <a:solidFill>
                  <a:schemeClr val="bg1"/>
                </a:solidFill>
              </a:rPr>
              <a:t> et al. introduced a method using frequency domain transformations. Method based on frequency domain transformations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The approach demonstrated increased capacity and resistance to common </a:t>
            </a:r>
            <a:r>
              <a:rPr lang="en-US" dirty="0" err="1">
                <a:solidFill>
                  <a:schemeClr val="bg1"/>
                </a:solidFill>
              </a:rPr>
              <a:t>steganalysis</a:t>
            </a:r>
            <a:r>
              <a:rPr lang="en-US" dirty="0">
                <a:solidFill>
                  <a:schemeClr val="bg1"/>
                </a:solidFill>
              </a:rPr>
              <a:t> techniques.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1950</Words>
  <Application>Microsoft Office PowerPoint</Application>
  <PresentationFormat>Custom</PresentationFormat>
  <Paragraphs>215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  QUAID-E-AWAM UNIVERSITY OF ENGINEERING, SCIENCE  &amp; TECHNOLOGY Nawabshah</vt:lpstr>
      <vt:lpstr>Contents</vt:lpstr>
      <vt:lpstr>Introduction</vt:lpstr>
      <vt:lpstr>Introduction (cont..)</vt:lpstr>
      <vt:lpstr>Introduction (cont..)</vt:lpstr>
      <vt:lpstr>PowerPoint Presentation</vt:lpstr>
      <vt:lpstr>Types of Steganography:</vt:lpstr>
      <vt:lpstr>Literature Review: Advances in Image Steganography Techniques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Problem Statement: Advancing Image Steganography for Secure Communication</vt:lpstr>
      <vt:lpstr>PowerPoint Presentation</vt:lpstr>
      <vt:lpstr>PowerPoint Presentation</vt:lpstr>
      <vt:lpstr>Proposed Methodology </vt:lpstr>
      <vt:lpstr>Proposed Methodology </vt:lpstr>
      <vt:lpstr>Proposed Methodology </vt:lpstr>
      <vt:lpstr>PowerPoint Presentation</vt:lpstr>
      <vt:lpstr>PowerPoint Presentation</vt:lpstr>
      <vt:lpstr>PowerPoint Presentation</vt:lpstr>
      <vt:lpstr> Work Plan</vt:lpstr>
      <vt:lpstr>List of References</vt:lpstr>
      <vt:lpstr>List of 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QUAID-E-AWAM UNIVERSITY OF ENGINEERING, SCIENCE  &amp; TECHNOLOGY Nawabshah</dc:title>
  <dc:creator>SALMAN 03003225670</dc:creator>
  <cp:lastModifiedBy>DELL</cp:lastModifiedBy>
  <cp:revision>16</cp:revision>
  <dcterms:created xsi:type="dcterms:W3CDTF">2024-02-13T00:09:00Z</dcterms:created>
  <dcterms:modified xsi:type="dcterms:W3CDTF">2024-02-14T06:23:43Z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58E68BF11153480E9E68D4659E948C9B_13</vt:lpwstr>
  </property>
  <property fmtid="{D5CDD505-2E9C-101B-9397-08002B2CF9AE}" pid="3" name="KSOProductBuildVer">
    <vt:lpwstr>1033-12.2.0.13431</vt:lpwstr>
  </property>
</Properties>
</file>