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8"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2"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3" userDrawn="1">
          <p15:clr>
            <a:srgbClr val="A4A3A4"/>
          </p15:clr>
        </p15:guide>
        <p15:guide id="13" pos="9830" userDrawn="1">
          <p15:clr>
            <a:srgbClr val="A4A3A4"/>
          </p15:clr>
        </p15:guide>
        <p15:guide id="14" pos="17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2A2C7"/>
    <a:srgbClr val="70667D"/>
    <a:srgbClr val="D99694"/>
    <a:srgbClr val="FAC090"/>
    <a:srgbClr val="B1810B"/>
    <a:srgbClr val="CFB991"/>
    <a:srgbClr val="DDC69A"/>
    <a:srgbClr val="035FA0"/>
    <a:srgbClr val="D23A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539FE-A6B2-46C3-B21C-33297CC11A8F}" v="16" dt="2022-03-29T21:50:19.751"/>
    <p1510:client id="{47D164EF-1E9F-499E-96FD-3E26F52BA5B3}" v="1" dt="2022-03-29T21:00:22.653"/>
    <p1510:client id="{DEA4AB76-4AEA-4834-AE30-566444B9571A}" v="1" dt="2022-03-29T21:00:24.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7219"/>
        <p:guide pos="18662"/>
        <p:guide pos="393"/>
        <p:guide pos="8951"/>
        <p:guide pos="9555"/>
        <p:guide pos="18113"/>
        <p:guide pos="9830"/>
        <p:guide pos="17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Aaron Philip" userId="S::chen4065@purdue.edu::4e42e055-2cd2-447b-99da-cd300bf78a5d" providerId="AD" clId="Web-{DEA4AB76-4AEA-4834-AE30-566444B9571A}"/>
    <pc:docChg chg="modSld">
      <pc:chgData name="Chen, Aaron Philip" userId="S::chen4065@purdue.edu::4e42e055-2cd2-447b-99da-cd300bf78a5d" providerId="AD" clId="Web-{DEA4AB76-4AEA-4834-AE30-566444B9571A}" dt="2022-03-29T21:00:24.511" v="0"/>
      <pc:docMkLst>
        <pc:docMk/>
      </pc:docMkLst>
      <pc:sldChg chg="delSp">
        <pc:chgData name="Chen, Aaron Philip" userId="S::chen4065@purdue.edu::4e42e055-2cd2-447b-99da-cd300bf78a5d" providerId="AD" clId="Web-{DEA4AB76-4AEA-4834-AE30-566444B9571A}" dt="2022-03-29T21:00:24.511" v="0"/>
        <pc:sldMkLst>
          <pc:docMk/>
          <pc:sldMk cId="3360724782" sldId="258"/>
        </pc:sldMkLst>
        <pc:graphicFrameChg chg="del">
          <ac:chgData name="Chen, Aaron Philip" userId="S::chen4065@purdue.edu::4e42e055-2cd2-447b-99da-cd300bf78a5d" providerId="AD" clId="Web-{DEA4AB76-4AEA-4834-AE30-566444B9571A}" dt="2022-03-29T21:00:24.511" v="0"/>
          <ac:graphicFrameMkLst>
            <pc:docMk/>
            <pc:sldMk cId="3360724782" sldId="258"/>
            <ac:graphicFrameMk id="39" creationId="{C5E2550C-3F0A-467A-BB38-899ABA8867E5}"/>
          </ac:graphicFrameMkLst>
        </pc:graphicFrameChg>
      </pc:sldChg>
    </pc:docChg>
  </pc:docChgLst>
  <pc:docChgLst>
    <pc:chgData name="Lanham, Matthew A" userId="S::lanhamm@purdue.edu::0cf468aa-d71d-4e50-9263-83bd4ff4ab41" providerId="AD" clId="Web-{2F2539FE-A6B2-46C3-B21C-33297CC11A8F}"/>
    <pc:docChg chg="modSld">
      <pc:chgData name="Lanham, Matthew A" userId="S::lanhamm@purdue.edu::0cf468aa-d71d-4e50-9263-83bd4ff4ab41" providerId="AD" clId="Web-{2F2539FE-A6B2-46C3-B21C-33297CC11A8F}" dt="2022-03-29T21:50:19.751" v="10" actId="14100"/>
      <pc:docMkLst>
        <pc:docMk/>
      </pc:docMkLst>
      <pc:sldChg chg="modSp">
        <pc:chgData name="Lanham, Matthew A" userId="S::lanhamm@purdue.edu::0cf468aa-d71d-4e50-9263-83bd4ff4ab41" providerId="AD" clId="Web-{2F2539FE-A6B2-46C3-B21C-33297CC11A8F}" dt="2022-03-29T21:50:19.751" v="10" actId="14100"/>
        <pc:sldMkLst>
          <pc:docMk/>
          <pc:sldMk cId="3360724782" sldId="258"/>
        </pc:sldMkLst>
        <pc:spChg chg="mod">
          <ac:chgData name="Lanham, Matthew A" userId="S::lanhamm@purdue.edu::0cf468aa-d71d-4e50-9263-83bd4ff4ab41" providerId="AD" clId="Web-{2F2539FE-A6B2-46C3-B21C-33297CC11A8F}" dt="2022-03-29T21:50:16.860" v="9" actId="14100"/>
          <ac:spMkLst>
            <pc:docMk/>
            <pc:sldMk cId="3360724782" sldId="258"/>
            <ac:spMk id="188" creationId="{B94C18C3-6F3E-9943-AC69-A8E4CD9DF906}"/>
          </ac:spMkLst>
        </pc:spChg>
        <pc:spChg chg="mod">
          <ac:chgData name="Lanham, Matthew A" userId="S::lanhamm@purdue.edu::0cf468aa-d71d-4e50-9263-83bd4ff4ab41" providerId="AD" clId="Web-{2F2539FE-A6B2-46C3-B21C-33297CC11A8F}" dt="2022-03-29T21:50:19.751" v="10" actId="14100"/>
          <ac:spMkLst>
            <pc:docMk/>
            <pc:sldMk cId="3360724782" sldId="258"/>
            <ac:spMk id="189" creationId="{803F9F70-0ACA-9946-B4B7-3338CD523149}"/>
          </ac:spMkLst>
        </pc:spChg>
      </pc:sldChg>
    </pc:docChg>
  </pc:docChgLst>
  <pc:docChgLst>
    <pc:chgData name="Agrawal, Toolika" userId="S::tagrawa@purdue.edu::1f98ffed-fa87-4097-8b3a-290d4505ed09" providerId="AD" clId="Web-{47D164EF-1E9F-499E-96FD-3E26F52BA5B3}"/>
    <pc:docChg chg="modSld">
      <pc:chgData name="Agrawal, Toolika" userId="S::tagrawa@purdue.edu::1f98ffed-fa87-4097-8b3a-290d4505ed09" providerId="AD" clId="Web-{47D164EF-1E9F-499E-96FD-3E26F52BA5B3}" dt="2022-03-29T21:00:22.653" v="0"/>
      <pc:docMkLst>
        <pc:docMk/>
      </pc:docMkLst>
      <pc:sldChg chg="delSp">
        <pc:chgData name="Agrawal, Toolika" userId="S::tagrawa@purdue.edu::1f98ffed-fa87-4097-8b3a-290d4505ed09" providerId="AD" clId="Web-{47D164EF-1E9F-499E-96FD-3E26F52BA5B3}" dt="2022-03-29T21:00:22.653" v="0"/>
        <pc:sldMkLst>
          <pc:docMk/>
          <pc:sldMk cId="3360724782" sldId="258"/>
        </pc:sldMkLst>
        <pc:graphicFrameChg chg="del">
          <ac:chgData name="Agrawal, Toolika" userId="S::tagrawa@purdue.edu::1f98ffed-fa87-4097-8b3a-290d4505ed09" providerId="AD" clId="Web-{47D164EF-1E9F-499E-96FD-3E26F52BA5B3}" dt="2022-03-29T21:00:22.653" v="0"/>
          <ac:graphicFrameMkLst>
            <pc:docMk/>
            <pc:sldMk cId="3360724782" sldId="258"/>
            <ac:graphicFrameMk id="39" creationId="{C5E2550C-3F0A-467A-BB38-899ABA8867E5}"/>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35725" y="4949825"/>
            <a:ext cx="26730325" cy="133651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341164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8" y="6817184"/>
            <a:ext cx="37306251" cy="4704443"/>
          </a:xfrm>
        </p:spPr>
        <p:txBody>
          <a:bodyPr/>
          <a:lstStyle/>
          <a:p>
            <a:r>
              <a:rPr lang="en-US"/>
              <a:t>Click to edit Master title style</a:t>
            </a:r>
          </a:p>
        </p:txBody>
      </p:sp>
      <p:sp>
        <p:nvSpPr>
          <p:cNvPr id="3" name="Subtitle 2"/>
          <p:cNvSpPr>
            <a:spLocks noGrp="1"/>
          </p:cNvSpPr>
          <p:nvPr>
            <p:ph type="subTitle" idx="1"/>
          </p:nvPr>
        </p:nvSpPr>
        <p:spPr>
          <a:xfrm>
            <a:off x="6583366" y="12436027"/>
            <a:ext cx="30724475" cy="5607957"/>
          </a:xfrm>
        </p:spPr>
        <p:txBody>
          <a:bodyPr/>
          <a:lstStyle>
            <a:lvl1pPr marL="0" indent="0" algn="ctr">
              <a:buNone/>
              <a:defRPr/>
            </a:lvl1pPr>
            <a:lvl2pPr marL="261251" indent="0" algn="ctr">
              <a:buNone/>
              <a:defRPr/>
            </a:lvl2pPr>
            <a:lvl3pPr marL="522501" indent="0" algn="ctr">
              <a:buNone/>
              <a:defRPr/>
            </a:lvl3pPr>
            <a:lvl4pPr marL="783752" indent="0" algn="ctr">
              <a:buNone/>
              <a:defRPr/>
            </a:lvl4pPr>
            <a:lvl5pPr marL="1045002" indent="0" algn="ctr">
              <a:buNone/>
              <a:defRPr/>
            </a:lvl5pPr>
            <a:lvl6pPr marL="1306253" indent="0" algn="ctr">
              <a:buNone/>
              <a:defRPr/>
            </a:lvl6pPr>
            <a:lvl7pPr marL="1567503" indent="0" algn="ctr">
              <a:buNone/>
              <a:defRPr/>
            </a:lvl7pPr>
            <a:lvl8pPr marL="1828755" indent="0" algn="ctr">
              <a:buNone/>
              <a:defRPr/>
            </a:lvl8pPr>
            <a:lvl9pPr marL="2090006"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6" y="1950363"/>
            <a:ext cx="9326564"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7" y="1950363"/>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14102444"/>
            <a:ext cx="37307840"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4" y="9301843"/>
            <a:ext cx="37307840" cy="4800600"/>
          </a:xfrm>
        </p:spPr>
        <p:txBody>
          <a:bodyPr anchor="b"/>
          <a:lstStyle>
            <a:lvl1pPr marL="0" indent="0">
              <a:buNone/>
              <a:defRPr sz="1143"/>
            </a:lvl1pPr>
            <a:lvl2pPr marL="261251" indent="0">
              <a:buNone/>
              <a:defRPr sz="1029"/>
            </a:lvl2pPr>
            <a:lvl3pPr marL="522501" indent="0">
              <a:buNone/>
              <a:defRPr sz="914"/>
            </a:lvl3pPr>
            <a:lvl4pPr marL="783752" indent="0">
              <a:buNone/>
              <a:defRPr sz="800"/>
            </a:lvl4pPr>
            <a:lvl5pPr marL="1045002" indent="0">
              <a:buNone/>
              <a:defRPr sz="800"/>
            </a:lvl5pPr>
            <a:lvl6pPr marL="1306253" indent="0">
              <a:buNone/>
              <a:defRPr sz="800"/>
            </a:lvl6pPr>
            <a:lvl7pPr marL="1567503" indent="0">
              <a:buNone/>
              <a:defRPr sz="800"/>
            </a:lvl7pPr>
            <a:lvl8pPr marL="1828755" indent="0">
              <a:buNone/>
              <a:defRPr sz="800"/>
            </a:lvl8pPr>
            <a:lvl9pPr marL="2090006"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7" y="6339115"/>
            <a:ext cx="18576926" cy="13168086"/>
          </a:xfrm>
        </p:spPr>
        <p:txBody>
          <a:bodyPr/>
          <a:lstStyle>
            <a:lvl1pPr>
              <a:defRPr sz="1601"/>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5" y="6339115"/>
            <a:ext cx="18576926" cy="13168086"/>
          </a:xfrm>
        </p:spPr>
        <p:txBody>
          <a:bodyPr/>
          <a:lstStyle>
            <a:lvl1pPr>
              <a:defRPr sz="1601"/>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8"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4912184"/>
            <a:ext cx="19392902" cy="2047421"/>
          </a:xfrm>
        </p:spPr>
        <p:txBody>
          <a:bodyPr anchor="b"/>
          <a:lstStyle>
            <a:lvl1pPr marL="0" indent="0">
              <a:buNone/>
              <a:defRPr sz="1371" b="1"/>
            </a:lvl1pPr>
            <a:lvl2pPr marL="261251" indent="0">
              <a:buNone/>
              <a:defRPr sz="1143" b="1"/>
            </a:lvl2pPr>
            <a:lvl3pPr marL="522501" indent="0">
              <a:buNone/>
              <a:defRPr sz="1029" b="1"/>
            </a:lvl3pPr>
            <a:lvl4pPr marL="783752" indent="0">
              <a:buNone/>
              <a:defRPr sz="914" b="1"/>
            </a:lvl4pPr>
            <a:lvl5pPr marL="1045002" indent="0">
              <a:buNone/>
              <a:defRPr sz="914" b="1"/>
            </a:lvl5pPr>
            <a:lvl6pPr marL="1306253" indent="0">
              <a:buNone/>
              <a:defRPr sz="914" b="1"/>
            </a:lvl6pPr>
            <a:lvl7pPr marL="1567503" indent="0">
              <a:buNone/>
              <a:defRPr sz="914" b="1"/>
            </a:lvl7pPr>
            <a:lvl8pPr marL="1828755" indent="0">
              <a:buNone/>
              <a:defRPr sz="914" b="1"/>
            </a:lvl8pPr>
            <a:lvl9pPr marL="2090006"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5" y="6959603"/>
            <a:ext cx="19392902"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2" y="4912184"/>
            <a:ext cx="19400837" cy="2047421"/>
          </a:xfrm>
        </p:spPr>
        <p:txBody>
          <a:bodyPr anchor="b"/>
          <a:lstStyle>
            <a:lvl1pPr marL="0" indent="0">
              <a:buNone/>
              <a:defRPr sz="1371" b="1"/>
            </a:lvl1pPr>
            <a:lvl2pPr marL="261251" indent="0">
              <a:buNone/>
              <a:defRPr sz="1143" b="1"/>
            </a:lvl2pPr>
            <a:lvl3pPr marL="522501" indent="0">
              <a:buNone/>
              <a:defRPr sz="1029" b="1"/>
            </a:lvl3pPr>
            <a:lvl4pPr marL="783752" indent="0">
              <a:buNone/>
              <a:defRPr sz="914" b="1"/>
            </a:lvl4pPr>
            <a:lvl5pPr marL="1045002" indent="0">
              <a:buNone/>
              <a:defRPr sz="914" b="1"/>
            </a:lvl5pPr>
            <a:lvl6pPr marL="1306253" indent="0">
              <a:buNone/>
              <a:defRPr sz="914" b="1"/>
            </a:lvl6pPr>
            <a:lvl7pPr marL="1567503" indent="0">
              <a:buNone/>
              <a:defRPr sz="914" b="1"/>
            </a:lvl7pPr>
            <a:lvl8pPr marL="1828755" indent="0">
              <a:buNone/>
              <a:defRPr sz="914" b="1"/>
            </a:lvl8pPr>
            <a:lvl9pPr marL="2090006"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2"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2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8" y="873580"/>
            <a:ext cx="14439902"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9"/>
            </a:lvl1pPr>
            <a:lvl2pPr>
              <a:defRPr sz="1601"/>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8" y="4591957"/>
            <a:ext cx="14439902" cy="15011400"/>
          </a:xfrm>
        </p:spPr>
        <p:txBody>
          <a:bodyPr/>
          <a:lstStyle>
            <a:lvl1pPr marL="0" indent="0">
              <a:buNone/>
              <a:defRPr sz="800"/>
            </a:lvl1pPr>
            <a:lvl2pPr marL="261251" indent="0">
              <a:buNone/>
              <a:defRPr sz="686"/>
            </a:lvl2pPr>
            <a:lvl3pPr marL="522501" indent="0">
              <a:buNone/>
              <a:defRPr sz="572"/>
            </a:lvl3pPr>
            <a:lvl4pPr marL="783752" indent="0">
              <a:buNone/>
              <a:defRPr sz="515"/>
            </a:lvl4pPr>
            <a:lvl5pPr marL="1045002" indent="0">
              <a:buNone/>
              <a:defRPr sz="515"/>
            </a:lvl5pPr>
            <a:lvl6pPr marL="1306253" indent="0">
              <a:buNone/>
              <a:defRPr sz="515"/>
            </a:lvl6pPr>
            <a:lvl7pPr marL="1567503" indent="0">
              <a:buNone/>
              <a:defRPr sz="515"/>
            </a:lvl7pPr>
            <a:lvl8pPr marL="1828755" indent="0">
              <a:buNone/>
              <a:defRPr sz="515"/>
            </a:lvl8pPr>
            <a:lvl9pPr marL="2090006" indent="0">
              <a:buNone/>
              <a:defRPr sz="51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6" y="1961248"/>
            <a:ext cx="26335037" cy="13167179"/>
          </a:xfrm>
        </p:spPr>
        <p:txBody>
          <a:bodyPr/>
          <a:lstStyle>
            <a:lvl1pPr marL="0" indent="0">
              <a:buNone/>
              <a:defRPr sz="1829"/>
            </a:lvl1pPr>
            <a:lvl2pPr marL="261251" indent="0">
              <a:buNone/>
              <a:defRPr sz="1601"/>
            </a:lvl2pPr>
            <a:lvl3pPr marL="522501" indent="0">
              <a:buNone/>
              <a:defRPr sz="1371"/>
            </a:lvl3pPr>
            <a:lvl4pPr marL="783752" indent="0">
              <a:buNone/>
              <a:defRPr sz="1143"/>
            </a:lvl4pPr>
            <a:lvl5pPr marL="1045002" indent="0">
              <a:buNone/>
              <a:defRPr sz="1143"/>
            </a:lvl5pPr>
            <a:lvl6pPr marL="1306253" indent="0">
              <a:buNone/>
              <a:defRPr sz="1143"/>
            </a:lvl6pPr>
            <a:lvl7pPr marL="1567503" indent="0">
              <a:buNone/>
              <a:defRPr sz="1143"/>
            </a:lvl7pPr>
            <a:lvl8pPr marL="1828755" indent="0">
              <a:buNone/>
              <a:defRPr sz="1143"/>
            </a:lvl8pPr>
            <a:lvl9pPr marL="2090006" indent="0">
              <a:buNone/>
              <a:defRPr sz="1143"/>
            </a:lvl9pPr>
          </a:lstStyle>
          <a:p>
            <a:r>
              <a:rPr lang="en-US"/>
              <a:t>Click icon to add picture</a:t>
            </a:r>
          </a:p>
        </p:txBody>
      </p:sp>
      <p:sp>
        <p:nvSpPr>
          <p:cNvPr id="4" name="Text Placeholder 3"/>
          <p:cNvSpPr>
            <a:spLocks noGrp="1"/>
          </p:cNvSpPr>
          <p:nvPr>
            <p:ph type="body" sz="half" idx="2"/>
          </p:nvPr>
        </p:nvSpPr>
        <p:spPr>
          <a:xfrm>
            <a:off x="8602666" y="17175848"/>
            <a:ext cx="26335037" cy="2575379"/>
          </a:xfrm>
        </p:spPr>
        <p:txBody>
          <a:bodyPr/>
          <a:lstStyle>
            <a:lvl1pPr marL="0" indent="0">
              <a:buNone/>
              <a:defRPr sz="800"/>
            </a:lvl1pPr>
            <a:lvl2pPr marL="261251" indent="0">
              <a:buNone/>
              <a:defRPr sz="686"/>
            </a:lvl2pPr>
            <a:lvl3pPr marL="522501" indent="0">
              <a:buNone/>
              <a:defRPr sz="572"/>
            </a:lvl3pPr>
            <a:lvl4pPr marL="783752" indent="0">
              <a:buNone/>
              <a:defRPr sz="515"/>
            </a:lvl4pPr>
            <a:lvl5pPr marL="1045002" indent="0">
              <a:buNone/>
              <a:defRPr sz="515"/>
            </a:lvl5pPr>
            <a:lvl6pPr marL="1306253" indent="0">
              <a:buNone/>
              <a:defRPr sz="515"/>
            </a:lvl6pPr>
            <a:lvl7pPr marL="1567503" indent="0">
              <a:buNone/>
              <a:defRPr sz="515"/>
            </a:lvl7pPr>
            <a:lvl8pPr marL="1828755" indent="0">
              <a:buNone/>
              <a:defRPr sz="515"/>
            </a:lvl8pPr>
            <a:lvl9pPr marL="2090006" indent="0">
              <a:buNone/>
              <a:defRPr sz="51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029"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8"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2"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424"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8" y="1950362"/>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8"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88">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88">
              <a:defRPr sz="3828"/>
            </a:lvl1pPr>
          </a:lstStyle>
          <a:p>
            <a:endParaRPr lang="en-AU" altLang="en-US"/>
          </a:p>
        </p:txBody>
      </p:sp>
      <p:sp>
        <p:nvSpPr>
          <p:cNvPr id="1030" name="Rectangle 6"/>
          <p:cNvSpPr>
            <a:spLocks noGrp="1" noChangeArrowheads="1"/>
          </p:cNvSpPr>
          <p:nvPr>
            <p:ph type="sldNum" sz="quarter" idx="4"/>
          </p:nvPr>
        </p:nvSpPr>
        <p:spPr bwMode="auto">
          <a:xfrm>
            <a:off x="31454726"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88">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599"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2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88" rtl="0" eaLnBrk="1" fontAlgn="base" hangingPunct="1">
        <a:spcBef>
          <a:spcPct val="0"/>
        </a:spcBef>
        <a:spcAft>
          <a:spcPct val="0"/>
        </a:spcAft>
        <a:defRPr sz="12057">
          <a:solidFill>
            <a:schemeClr val="tx2"/>
          </a:solidFill>
          <a:latin typeface="+mj-lt"/>
          <a:ea typeface="+mj-ea"/>
          <a:cs typeface="+mj-cs"/>
        </a:defRPr>
      </a:lvl1pPr>
      <a:lvl2pPr algn="ctr" defTabSz="2508188" rtl="0" eaLnBrk="1" fontAlgn="base" hangingPunct="1">
        <a:spcBef>
          <a:spcPct val="0"/>
        </a:spcBef>
        <a:spcAft>
          <a:spcPct val="0"/>
        </a:spcAft>
        <a:defRPr sz="12057">
          <a:solidFill>
            <a:schemeClr val="tx2"/>
          </a:solidFill>
          <a:latin typeface="Times" charset="0"/>
        </a:defRPr>
      </a:lvl2pPr>
      <a:lvl3pPr algn="ctr" defTabSz="2508188" rtl="0" eaLnBrk="1" fontAlgn="base" hangingPunct="1">
        <a:spcBef>
          <a:spcPct val="0"/>
        </a:spcBef>
        <a:spcAft>
          <a:spcPct val="0"/>
        </a:spcAft>
        <a:defRPr sz="12057">
          <a:solidFill>
            <a:schemeClr val="tx2"/>
          </a:solidFill>
          <a:latin typeface="Times" charset="0"/>
        </a:defRPr>
      </a:lvl3pPr>
      <a:lvl4pPr algn="ctr" defTabSz="2508188" rtl="0" eaLnBrk="1" fontAlgn="base" hangingPunct="1">
        <a:spcBef>
          <a:spcPct val="0"/>
        </a:spcBef>
        <a:spcAft>
          <a:spcPct val="0"/>
        </a:spcAft>
        <a:defRPr sz="12057">
          <a:solidFill>
            <a:schemeClr val="tx2"/>
          </a:solidFill>
          <a:latin typeface="Times" charset="0"/>
        </a:defRPr>
      </a:lvl4pPr>
      <a:lvl5pPr algn="ctr" defTabSz="2508188" rtl="0" eaLnBrk="1" fontAlgn="base" hangingPunct="1">
        <a:spcBef>
          <a:spcPct val="0"/>
        </a:spcBef>
        <a:spcAft>
          <a:spcPct val="0"/>
        </a:spcAft>
        <a:defRPr sz="12057">
          <a:solidFill>
            <a:schemeClr val="tx2"/>
          </a:solidFill>
          <a:latin typeface="Times" charset="0"/>
        </a:defRPr>
      </a:lvl5pPr>
      <a:lvl6pPr marL="261251" algn="ctr" defTabSz="2508188" rtl="0" eaLnBrk="1" fontAlgn="base" hangingPunct="1">
        <a:spcBef>
          <a:spcPct val="0"/>
        </a:spcBef>
        <a:spcAft>
          <a:spcPct val="0"/>
        </a:spcAft>
        <a:defRPr sz="12057">
          <a:solidFill>
            <a:schemeClr val="tx2"/>
          </a:solidFill>
          <a:latin typeface="Times" charset="0"/>
        </a:defRPr>
      </a:lvl6pPr>
      <a:lvl7pPr marL="522501" algn="ctr" defTabSz="2508188" rtl="0" eaLnBrk="1" fontAlgn="base" hangingPunct="1">
        <a:spcBef>
          <a:spcPct val="0"/>
        </a:spcBef>
        <a:spcAft>
          <a:spcPct val="0"/>
        </a:spcAft>
        <a:defRPr sz="12057">
          <a:solidFill>
            <a:schemeClr val="tx2"/>
          </a:solidFill>
          <a:latin typeface="Times" charset="0"/>
        </a:defRPr>
      </a:lvl7pPr>
      <a:lvl8pPr marL="783752" algn="ctr" defTabSz="2508188" rtl="0" eaLnBrk="1" fontAlgn="base" hangingPunct="1">
        <a:spcBef>
          <a:spcPct val="0"/>
        </a:spcBef>
        <a:spcAft>
          <a:spcPct val="0"/>
        </a:spcAft>
        <a:defRPr sz="12057">
          <a:solidFill>
            <a:schemeClr val="tx2"/>
          </a:solidFill>
          <a:latin typeface="Times" charset="0"/>
        </a:defRPr>
      </a:lvl8pPr>
      <a:lvl9pPr marL="1045002" algn="ctr" defTabSz="2508188" rtl="0" eaLnBrk="1" fontAlgn="base" hangingPunct="1">
        <a:spcBef>
          <a:spcPct val="0"/>
        </a:spcBef>
        <a:spcAft>
          <a:spcPct val="0"/>
        </a:spcAft>
        <a:defRPr sz="12057">
          <a:solidFill>
            <a:schemeClr val="tx2"/>
          </a:solidFill>
          <a:latin typeface="Times" charset="0"/>
        </a:defRPr>
      </a:lvl9pPr>
    </p:titleStyle>
    <p:bodyStyle>
      <a:lvl1pPr marL="940685" indent="-940685" algn="l" defTabSz="2508188" rtl="0" eaLnBrk="1" fontAlgn="base" hangingPunct="1">
        <a:spcBef>
          <a:spcPct val="20000"/>
        </a:spcBef>
        <a:spcAft>
          <a:spcPct val="0"/>
        </a:spcAft>
        <a:buChar char="•"/>
        <a:defRPr sz="8742">
          <a:solidFill>
            <a:schemeClr val="tx1"/>
          </a:solidFill>
          <a:latin typeface="+mn-lt"/>
          <a:ea typeface="+mn-ea"/>
          <a:cs typeface="+mn-cs"/>
        </a:defRPr>
      </a:lvl1pPr>
      <a:lvl2pPr marL="2037392" indent="-783752" algn="l" defTabSz="2508188" rtl="0" eaLnBrk="1" fontAlgn="base" hangingPunct="1">
        <a:spcBef>
          <a:spcPct val="20000"/>
        </a:spcBef>
        <a:spcAft>
          <a:spcPct val="0"/>
        </a:spcAft>
        <a:buChar char="–"/>
        <a:defRPr sz="7715">
          <a:solidFill>
            <a:schemeClr val="tx1"/>
          </a:solidFill>
          <a:latin typeface="+mn-lt"/>
        </a:defRPr>
      </a:lvl2pPr>
      <a:lvl3pPr marL="3135008" indent="-626820" algn="l" defTabSz="2508188" rtl="0" eaLnBrk="1" fontAlgn="base" hangingPunct="1">
        <a:spcBef>
          <a:spcPct val="20000"/>
        </a:spcBef>
        <a:spcAft>
          <a:spcPct val="0"/>
        </a:spcAft>
        <a:buChar char="•"/>
        <a:defRPr sz="6572">
          <a:solidFill>
            <a:schemeClr val="tx1"/>
          </a:solidFill>
          <a:latin typeface="+mn-lt"/>
        </a:defRPr>
      </a:lvl3pPr>
      <a:lvl4pPr marL="4388649" indent="-626820" algn="l" defTabSz="2508188" rtl="0" eaLnBrk="1" fontAlgn="base" hangingPunct="1">
        <a:spcBef>
          <a:spcPct val="20000"/>
        </a:spcBef>
        <a:spcAft>
          <a:spcPct val="0"/>
        </a:spcAft>
        <a:buChar char="–"/>
        <a:defRPr sz="5486">
          <a:solidFill>
            <a:schemeClr val="tx1"/>
          </a:solidFill>
          <a:latin typeface="+mn-lt"/>
        </a:defRPr>
      </a:lvl4pPr>
      <a:lvl5pPr marL="5641382" indent="-625913" algn="l" defTabSz="2508188" rtl="0" eaLnBrk="1" fontAlgn="base" hangingPunct="1">
        <a:spcBef>
          <a:spcPct val="20000"/>
        </a:spcBef>
        <a:spcAft>
          <a:spcPct val="0"/>
        </a:spcAft>
        <a:buChar char="»"/>
        <a:defRPr sz="5486">
          <a:solidFill>
            <a:schemeClr val="tx1"/>
          </a:solidFill>
          <a:latin typeface="+mn-lt"/>
        </a:defRPr>
      </a:lvl5pPr>
      <a:lvl6pPr marL="5902632" indent="-625913" algn="l" defTabSz="2508188" rtl="0" eaLnBrk="1" fontAlgn="base" hangingPunct="1">
        <a:spcBef>
          <a:spcPct val="20000"/>
        </a:spcBef>
        <a:spcAft>
          <a:spcPct val="0"/>
        </a:spcAft>
        <a:buChar char="»"/>
        <a:defRPr sz="5486">
          <a:solidFill>
            <a:schemeClr val="tx1"/>
          </a:solidFill>
          <a:latin typeface="+mn-lt"/>
        </a:defRPr>
      </a:lvl6pPr>
      <a:lvl7pPr marL="6163883" indent="-625913" algn="l" defTabSz="2508188" rtl="0" eaLnBrk="1" fontAlgn="base" hangingPunct="1">
        <a:spcBef>
          <a:spcPct val="20000"/>
        </a:spcBef>
        <a:spcAft>
          <a:spcPct val="0"/>
        </a:spcAft>
        <a:buChar char="»"/>
        <a:defRPr sz="5486">
          <a:solidFill>
            <a:schemeClr val="tx1"/>
          </a:solidFill>
          <a:latin typeface="+mn-lt"/>
        </a:defRPr>
      </a:lvl7pPr>
      <a:lvl8pPr marL="6425132" indent="-625913" algn="l" defTabSz="2508188" rtl="0" eaLnBrk="1" fontAlgn="base" hangingPunct="1">
        <a:spcBef>
          <a:spcPct val="20000"/>
        </a:spcBef>
        <a:spcAft>
          <a:spcPct val="0"/>
        </a:spcAft>
        <a:buChar char="»"/>
        <a:defRPr sz="5486">
          <a:solidFill>
            <a:schemeClr val="tx1"/>
          </a:solidFill>
          <a:latin typeface="+mn-lt"/>
        </a:defRPr>
      </a:lvl8pPr>
      <a:lvl9pPr marL="6686384" indent="-625913" algn="l" defTabSz="2508188" rtl="0" eaLnBrk="1" fontAlgn="base" hangingPunct="1">
        <a:spcBef>
          <a:spcPct val="20000"/>
        </a:spcBef>
        <a:spcAft>
          <a:spcPct val="0"/>
        </a:spcAft>
        <a:buChar char="»"/>
        <a:defRPr sz="5486">
          <a:solidFill>
            <a:schemeClr val="tx1"/>
          </a:solidFill>
          <a:latin typeface="+mn-lt"/>
        </a:defRPr>
      </a:lvl9pPr>
    </p:bodyStyle>
    <p:otherStyle>
      <a:defPPr>
        <a:defRPr lang="en-US"/>
      </a:defPPr>
      <a:lvl1pPr marL="0" algn="l" defTabSz="522501" rtl="0" eaLnBrk="1" latinLnBrk="0" hangingPunct="1">
        <a:defRPr sz="1029" kern="1200">
          <a:solidFill>
            <a:schemeClr val="tx1"/>
          </a:solidFill>
          <a:latin typeface="+mn-lt"/>
          <a:ea typeface="+mn-ea"/>
          <a:cs typeface="+mn-cs"/>
        </a:defRPr>
      </a:lvl1pPr>
      <a:lvl2pPr marL="261251" algn="l" defTabSz="522501" rtl="0" eaLnBrk="1" latinLnBrk="0" hangingPunct="1">
        <a:defRPr sz="1029" kern="1200">
          <a:solidFill>
            <a:schemeClr val="tx1"/>
          </a:solidFill>
          <a:latin typeface="+mn-lt"/>
          <a:ea typeface="+mn-ea"/>
          <a:cs typeface="+mn-cs"/>
        </a:defRPr>
      </a:lvl2pPr>
      <a:lvl3pPr marL="522501" algn="l" defTabSz="522501" rtl="0" eaLnBrk="1" latinLnBrk="0" hangingPunct="1">
        <a:defRPr sz="1029" kern="1200">
          <a:solidFill>
            <a:schemeClr val="tx1"/>
          </a:solidFill>
          <a:latin typeface="+mn-lt"/>
          <a:ea typeface="+mn-ea"/>
          <a:cs typeface="+mn-cs"/>
        </a:defRPr>
      </a:lvl3pPr>
      <a:lvl4pPr marL="783752" algn="l" defTabSz="522501" rtl="0" eaLnBrk="1" latinLnBrk="0" hangingPunct="1">
        <a:defRPr sz="1029" kern="1200">
          <a:solidFill>
            <a:schemeClr val="tx1"/>
          </a:solidFill>
          <a:latin typeface="+mn-lt"/>
          <a:ea typeface="+mn-ea"/>
          <a:cs typeface="+mn-cs"/>
        </a:defRPr>
      </a:lvl4pPr>
      <a:lvl5pPr marL="1045002" algn="l" defTabSz="522501" rtl="0" eaLnBrk="1" latinLnBrk="0" hangingPunct="1">
        <a:defRPr sz="1029" kern="1200">
          <a:solidFill>
            <a:schemeClr val="tx1"/>
          </a:solidFill>
          <a:latin typeface="+mn-lt"/>
          <a:ea typeface="+mn-ea"/>
          <a:cs typeface="+mn-cs"/>
        </a:defRPr>
      </a:lvl5pPr>
      <a:lvl6pPr marL="1306253" algn="l" defTabSz="522501" rtl="0" eaLnBrk="1" latinLnBrk="0" hangingPunct="1">
        <a:defRPr sz="1029" kern="1200">
          <a:solidFill>
            <a:schemeClr val="tx1"/>
          </a:solidFill>
          <a:latin typeface="+mn-lt"/>
          <a:ea typeface="+mn-ea"/>
          <a:cs typeface="+mn-cs"/>
        </a:defRPr>
      </a:lvl6pPr>
      <a:lvl7pPr marL="1567503" algn="l" defTabSz="522501" rtl="0" eaLnBrk="1" latinLnBrk="0" hangingPunct="1">
        <a:defRPr sz="1029" kern="1200">
          <a:solidFill>
            <a:schemeClr val="tx1"/>
          </a:solidFill>
          <a:latin typeface="+mn-lt"/>
          <a:ea typeface="+mn-ea"/>
          <a:cs typeface="+mn-cs"/>
        </a:defRPr>
      </a:lvl7pPr>
      <a:lvl8pPr marL="1828755" algn="l" defTabSz="522501" rtl="0" eaLnBrk="1" latinLnBrk="0" hangingPunct="1">
        <a:defRPr sz="1029" kern="1200">
          <a:solidFill>
            <a:schemeClr val="tx1"/>
          </a:solidFill>
          <a:latin typeface="+mn-lt"/>
          <a:ea typeface="+mn-ea"/>
          <a:cs typeface="+mn-cs"/>
        </a:defRPr>
      </a:lvl8pPr>
      <a:lvl9pPr marL="2090006" algn="l" defTabSz="522501"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0.png"/><Relationship Id="rId18"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5.png"/><Relationship Id="rId12" Type="http://schemas.openxmlformats.org/officeDocument/2006/relationships/image" Target="../media/image9.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4.png"/><Relationship Id="rId15" Type="http://schemas.microsoft.com/office/2007/relationships/hdphoto" Target="../media/hdphoto3.wdp"/><Relationship Id="rId10"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9FF3CA-458A-4D4D-B9C8-94E3801BC8D9}"/>
              </a:ext>
            </a:extLst>
          </p:cNvPr>
          <p:cNvSpPr>
            <a:spLocks/>
          </p:cNvSpPr>
          <p:nvPr/>
        </p:nvSpPr>
        <p:spPr bwMode="auto">
          <a:xfrm>
            <a:off x="-228601" y="-95194"/>
            <a:ext cx="9286875" cy="2208474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2" name="Text Box 126">
            <a:extLst>
              <a:ext uri="{FF2B5EF4-FFF2-40B4-BE49-F238E27FC236}">
                <a16:creationId xmlns:a16="http://schemas.microsoft.com/office/drawing/2014/main" id="{483B37E3-74D4-9F4E-81FB-4FA09415C539}"/>
              </a:ext>
            </a:extLst>
          </p:cNvPr>
          <p:cNvSpPr txBox="1">
            <a:spLocks noChangeArrowheads="1"/>
          </p:cNvSpPr>
          <p:nvPr/>
        </p:nvSpPr>
        <p:spPr bwMode="auto">
          <a:xfrm>
            <a:off x="238970" y="301187"/>
            <a:ext cx="82326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4800" b="1">
                <a:latin typeface="Arial" panose="020B0604020202020204" pitchFamily="34" charset="0"/>
                <a:cs typeface="Arial" panose="020B0604020202020204" pitchFamily="34" charset="0"/>
              </a:rPr>
              <a:t>A Hierarchical Approach and Analysis of Assortment Optimization</a:t>
            </a:r>
          </a:p>
        </p:txBody>
      </p:sp>
      <p:sp>
        <p:nvSpPr>
          <p:cNvPr id="6" name="TextBox 5">
            <a:extLst>
              <a:ext uri="{FF2B5EF4-FFF2-40B4-BE49-F238E27FC236}">
                <a16:creationId xmlns:a16="http://schemas.microsoft.com/office/drawing/2014/main" id="{A0F0A4B1-CE86-2D45-8907-A777B1C83D4B}"/>
              </a:ext>
            </a:extLst>
          </p:cNvPr>
          <p:cNvSpPr txBox="1"/>
          <p:nvPr/>
        </p:nvSpPr>
        <p:spPr>
          <a:xfrm>
            <a:off x="260234" y="2580908"/>
            <a:ext cx="8345664" cy="2062103"/>
          </a:xfrm>
          <a:prstGeom prst="rect">
            <a:avLst/>
          </a:prstGeom>
          <a:noFill/>
        </p:spPr>
        <p:txBody>
          <a:bodyPr wrap="square" lIns="91440" tIns="45720" rIns="91440" bIns="45720" anchor="t">
            <a:spAutoFit/>
          </a:bodyPr>
          <a:lstStyle/>
          <a:p>
            <a:pPr algn="just">
              <a:spcBef>
                <a:spcPct val="20000"/>
              </a:spcBef>
            </a:pPr>
            <a:r>
              <a:rPr lang="en-IN" sz="2000" b="1">
                <a:solidFill>
                  <a:srgbClr val="B1810B"/>
                </a:solidFill>
                <a:latin typeface="Arial"/>
                <a:cs typeface="Arial"/>
              </a:rPr>
              <a:t>Utkarsh Bajaj, Aaron Chen, Prerana Das, Manandeep Gill, Dhruv Shrivastava, Toolika Agarwal, Matthew A. Lanham</a:t>
            </a:r>
          </a:p>
          <a:p>
            <a:pPr algn="just">
              <a:spcBef>
                <a:spcPct val="20000"/>
              </a:spcBef>
            </a:pPr>
            <a:r>
              <a:rPr lang="en-IN" sz="2000" b="1">
                <a:latin typeface="Arial"/>
                <a:cs typeface="Arial"/>
              </a:rPr>
              <a:t>Purdue University, Krannert School of Management</a:t>
            </a:r>
          </a:p>
          <a:p>
            <a:pPr algn="just">
              <a:spcBef>
                <a:spcPct val="20000"/>
              </a:spcBef>
            </a:pPr>
            <a:r>
              <a:rPr lang="en-IN" altLang="en-US" sz="2000">
                <a:latin typeface="Arial"/>
                <a:cs typeface="Arial"/>
              </a:rPr>
              <a:t>ubajaj@purdue.edu;  chen4065@purdue.edu; das133@purdue.edu; gill129@purdue.edu; shrivad@purdue.edu; tagrawa@purdue.edu; lanhamm@purdue.edu</a:t>
            </a:r>
            <a:endParaRPr lang="en-GB" altLang="en-US" sz="2000">
              <a:latin typeface="Arial"/>
              <a:cs typeface="Arial"/>
            </a:endParaRPr>
          </a:p>
        </p:txBody>
      </p:sp>
      <p:pic>
        <p:nvPicPr>
          <p:cNvPr id="11" name="Picture 10">
            <a:extLst>
              <a:ext uri="{FF2B5EF4-FFF2-40B4-BE49-F238E27FC236}">
                <a16:creationId xmlns:a16="http://schemas.microsoft.com/office/drawing/2014/main" id="{ED2175FC-89FF-564A-9FC5-07E0CE55D85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116279" y="909762"/>
            <a:ext cx="11995155" cy="1310931"/>
          </a:xfrm>
          <a:prstGeom prst="rect">
            <a:avLst/>
          </a:prstGeom>
        </p:spPr>
      </p:pic>
      <p:sp>
        <p:nvSpPr>
          <p:cNvPr id="13" name="Rectangle 12">
            <a:extLst>
              <a:ext uri="{FF2B5EF4-FFF2-40B4-BE49-F238E27FC236}">
                <a16:creationId xmlns:a16="http://schemas.microsoft.com/office/drawing/2014/main" id="{B09BC2B9-E363-C642-93EB-3FD8402CB52D}"/>
              </a:ext>
            </a:extLst>
          </p:cNvPr>
          <p:cNvSpPr/>
          <p:nvPr/>
        </p:nvSpPr>
        <p:spPr bwMode="auto">
          <a:xfrm>
            <a:off x="-209916" y="4810025"/>
            <a:ext cx="3104529"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2" name="Rectangle 11">
            <a:extLst>
              <a:ext uri="{FF2B5EF4-FFF2-40B4-BE49-F238E27FC236}">
                <a16:creationId xmlns:a16="http://schemas.microsoft.com/office/drawing/2014/main" id="{F87181BD-0A37-6446-8A1B-DD8D84073869}"/>
              </a:ext>
            </a:extLst>
          </p:cNvPr>
          <p:cNvSpPr/>
          <p:nvPr/>
        </p:nvSpPr>
        <p:spPr>
          <a:xfrm>
            <a:off x="587348" y="4831772"/>
            <a:ext cx="2231486" cy="523348"/>
          </a:xfrm>
          <a:prstGeom prst="rect">
            <a:avLst/>
          </a:prstGeom>
        </p:spPr>
        <p:txBody>
          <a:bodyPr wrap="square">
            <a:spAutoFit/>
          </a:bodyPr>
          <a:lstStyle/>
          <a:p>
            <a:r>
              <a:rPr lang="en-US" altLang="en-US" sz="2801" b="1">
                <a:solidFill>
                  <a:srgbClr val="CFB991"/>
                </a:solidFill>
                <a:latin typeface="Arial" panose="020B0604020202020204" pitchFamily="34" charset="0"/>
                <a:cs typeface="Arial" panose="020B0604020202020204" pitchFamily="34" charset="0"/>
              </a:rPr>
              <a:t>ABSTRACT</a:t>
            </a:r>
            <a:endParaRPr lang="en-US" sz="2801" b="1">
              <a:solidFill>
                <a:srgbClr val="CFB991"/>
              </a:solidFill>
              <a:latin typeface="Arial" panose="020B0604020202020204" pitchFamily="34" charset="0"/>
              <a:cs typeface="Arial" panose="020B0604020202020204" pitchFamily="34" charset="0"/>
            </a:endParaRPr>
          </a:p>
        </p:txBody>
      </p:sp>
      <p:sp>
        <p:nvSpPr>
          <p:cNvPr id="14" name="Rectangle 106">
            <a:extLst>
              <a:ext uri="{FF2B5EF4-FFF2-40B4-BE49-F238E27FC236}">
                <a16:creationId xmlns:a16="http://schemas.microsoft.com/office/drawing/2014/main" id="{998664E7-D115-A24E-B9AC-ED9A2218E2E7}"/>
              </a:ext>
            </a:extLst>
          </p:cNvPr>
          <p:cNvSpPr>
            <a:spLocks noChangeArrowheads="1"/>
          </p:cNvSpPr>
          <p:nvPr/>
        </p:nvSpPr>
        <p:spPr bwMode="auto">
          <a:xfrm>
            <a:off x="128338" y="5423453"/>
            <a:ext cx="8545931" cy="1128698"/>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1">
                <a:latin typeface="Arial" panose="020B0604020202020204" pitchFamily="34" charset="0"/>
                <a:cs typeface="Arial" panose="020B0604020202020204" pitchFamily="34" charset="0"/>
              </a:rPr>
              <a:t>Assortment planning is one of the most important &amp; challenging applications of analytics in retail. Often retailers use a 2-stage approach where in the 1st stage they run thousands of prediction experiments to identify what best captures expected demand. In the 2nd stage, they decide which combination of products will lead to the best sales for a particular store - a classic knapsack-type problem. This work focuses specifically on combinatorial assortment optimization (or 2nd stage) &amp; how the hierarchical nature of the decisions &amp; analysis that needs to occur can lead to drastically different outcomes in-store profitability. </a:t>
            </a:r>
            <a:endParaRPr lang="en-US" sz="2000" b="1" spc="11">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51CD0828-D839-D547-81E9-14F36F4411E3}"/>
              </a:ext>
            </a:extLst>
          </p:cNvPr>
          <p:cNvSpPr/>
          <p:nvPr/>
        </p:nvSpPr>
        <p:spPr bwMode="auto">
          <a:xfrm>
            <a:off x="-228602" y="8659579"/>
            <a:ext cx="3971260"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6" name="Rectangle 15">
            <a:extLst>
              <a:ext uri="{FF2B5EF4-FFF2-40B4-BE49-F238E27FC236}">
                <a16:creationId xmlns:a16="http://schemas.microsoft.com/office/drawing/2014/main" id="{82BDF84D-4096-854B-8F4A-A0214D647341}"/>
              </a:ext>
            </a:extLst>
          </p:cNvPr>
          <p:cNvSpPr/>
          <p:nvPr/>
        </p:nvSpPr>
        <p:spPr>
          <a:xfrm>
            <a:off x="656800" y="8659515"/>
            <a:ext cx="3480990" cy="523348"/>
          </a:xfrm>
          <a:prstGeom prst="rect">
            <a:avLst/>
          </a:prstGeom>
        </p:spPr>
        <p:txBody>
          <a:bodyPr wrap="square">
            <a:spAutoFit/>
          </a:bodyPr>
          <a:lstStyle/>
          <a:p>
            <a:r>
              <a:rPr lang="en-US" sz="2801" b="1">
                <a:solidFill>
                  <a:srgbClr val="CFB991"/>
                </a:solidFill>
                <a:latin typeface="Arial" panose="020B0604020202020204" pitchFamily="34" charset="0"/>
                <a:cs typeface="Arial" panose="020B0604020202020204" pitchFamily="34" charset="0"/>
              </a:rPr>
              <a:t>INTRODUCTION</a:t>
            </a:r>
          </a:p>
        </p:txBody>
      </p:sp>
      <p:sp>
        <p:nvSpPr>
          <p:cNvPr id="17" name="Rectangle 106">
            <a:extLst>
              <a:ext uri="{FF2B5EF4-FFF2-40B4-BE49-F238E27FC236}">
                <a16:creationId xmlns:a16="http://schemas.microsoft.com/office/drawing/2014/main" id="{5EF52B11-65BB-3046-867A-5008BE8AF3DE}"/>
              </a:ext>
            </a:extLst>
          </p:cNvPr>
          <p:cNvSpPr>
            <a:spLocks noChangeArrowheads="1"/>
          </p:cNvSpPr>
          <p:nvPr/>
        </p:nvSpPr>
        <p:spPr bwMode="auto">
          <a:xfrm>
            <a:off x="122751" y="9182799"/>
            <a:ext cx="8545929" cy="275964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4">
                <a:latin typeface="Arial"/>
                <a:cs typeface="Arial"/>
              </a:rPr>
              <a:t>Demand and assortment planning is an important aspect for all retailers. The client needs to make sure that the right products are in the right locations. To accomplish this, the client invests heavily in trying to predict what customers will need to purchase in the future. However, business needs to maximize profit and the product assortment in-store must be gunned towards it. </a:t>
            </a:r>
            <a:r>
              <a:rPr lang="en-US" sz="2000" spc="11">
                <a:latin typeface="Arial" panose="020B0604020202020204" pitchFamily="34" charset="0"/>
                <a:cs typeface="Arial" panose="020B0604020202020204" pitchFamily="34" charset="0"/>
              </a:rPr>
              <a:t>Using data such as inventory, historical sales, geographical activity, budgetary constraints, product variety, &amp; shelf space we formulate various integer programming models to demonstrate how the assortment can change using sensitivity analysis on the constraints. We provide our client with a strategy on how to set those parameters in the assortment optimization process to achieve strategic outcomes. This work was performed using the CVXPY python package on Purdue University’s high-performance Bell cluster, which is one of the top 500 HPCs in the world.</a:t>
            </a:r>
            <a:endParaRPr lang="en-US" sz="2000" spc="14">
              <a:latin typeface="Arial"/>
              <a:cs typeface="Arial"/>
            </a:endParaRPr>
          </a:p>
        </p:txBody>
      </p:sp>
      <p:sp>
        <p:nvSpPr>
          <p:cNvPr id="139" name="Rectangle 138">
            <a:extLst>
              <a:ext uri="{FF2B5EF4-FFF2-40B4-BE49-F238E27FC236}">
                <a16:creationId xmlns:a16="http://schemas.microsoft.com/office/drawing/2014/main" id="{6FD33CF4-85DD-1543-8A21-80E884711AE6}"/>
              </a:ext>
            </a:extLst>
          </p:cNvPr>
          <p:cNvSpPr/>
          <p:nvPr/>
        </p:nvSpPr>
        <p:spPr bwMode="auto">
          <a:xfrm>
            <a:off x="-228601" y="19670090"/>
            <a:ext cx="5401799"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40" name="Rectangle 139">
            <a:extLst>
              <a:ext uri="{FF2B5EF4-FFF2-40B4-BE49-F238E27FC236}">
                <a16:creationId xmlns:a16="http://schemas.microsoft.com/office/drawing/2014/main" id="{6E8CC01E-0E8F-6743-920E-327C6B927B4C}"/>
              </a:ext>
            </a:extLst>
          </p:cNvPr>
          <p:cNvSpPr/>
          <p:nvPr/>
        </p:nvSpPr>
        <p:spPr>
          <a:xfrm>
            <a:off x="474323" y="19670090"/>
            <a:ext cx="5401800" cy="523348"/>
          </a:xfrm>
          <a:prstGeom prst="rect">
            <a:avLst/>
          </a:prstGeom>
        </p:spPr>
        <p:txBody>
          <a:bodyPr wrap="square">
            <a:spAutoFit/>
          </a:bodyPr>
          <a:lstStyle/>
          <a:p>
            <a:r>
              <a:rPr lang="en-US" altLang="en-US" sz="2801" b="1">
                <a:solidFill>
                  <a:srgbClr val="CFB991"/>
                </a:solidFill>
                <a:latin typeface="Arial" panose="020B0604020202020204" pitchFamily="34" charset="0"/>
                <a:cs typeface="Arial" panose="020B0604020202020204" pitchFamily="34" charset="0"/>
              </a:rPr>
              <a:t>RESEARCH OBJECTIVES</a:t>
            </a:r>
            <a:endParaRPr lang="en-US" sz="2801" b="1">
              <a:solidFill>
                <a:srgbClr val="CFB991"/>
              </a:solidFill>
              <a:latin typeface="Arial" panose="020B0604020202020204" pitchFamily="34" charset="0"/>
              <a:cs typeface="Arial" panose="020B0604020202020204" pitchFamily="34" charset="0"/>
            </a:endParaRPr>
          </a:p>
        </p:txBody>
      </p:sp>
      <p:sp>
        <p:nvSpPr>
          <p:cNvPr id="141" name="TextBox 140">
            <a:extLst>
              <a:ext uri="{FF2B5EF4-FFF2-40B4-BE49-F238E27FC236}">
                <a16:creationId xmlns:a16="http://schemas.microsoft.com/office/drawing/2014/main" id="{37360761-F9A0-6841-A53E-11CC0BB87055}"/>
              </a:ext>
            </a:extLst>
          </p:cNvPr>
          <p:cNvSpPr txBox="1"/>
          <p:nvPr/>
        </p:nvSpPr>
        <p:spPr>
          <a:xfrm>
            <a:off x="238970" y="20521792"/>
            <a:ext cx="8665242" cy="868123"/>
          </a:xfrm>
          <a:prstGeom prst="rect">
            <a:avLst/>
          </a:prstGeom>
          <a:noFill/>
        </p:spPr>
        <p:txBody>
          <a:bodyPr wrap="square" rtlCol="0">
            <a:spAutoFit/>
          </a:bodyPr>
          <a:lstStyle/>
          <a:p>
            <a:pPr algn="just">
              <a:lnSpc>
                <a:spcPct val="107000"/>
              </a:lnSpc>
              <a:spcBef>
                <a:spcPts val="0"/>
              </a:spcBef>
              <a:spcAft>
                <a:spcPts val="1067"/>
              </a:spcAft>
            </a:pPr>
            <a:r>
              <a:rPr lang="en-US" sz="2000">
                <a:latin typeface="Arial" panose="020B0604020202020204" pitchFamily="34" charset="0"/>
                <a:cs typeface="Arial" panose="020B0604020202020204" pitchFamily="34" charset="0"/>
              </a:rPr>
              <a:t>1. Which SKUs are to be kept and dropped to optimize the shelf space?</a:t>
            </a:r>
          </a:p>
          <a:p>
            <a:pPr>
              <a:lnSpc>
                <a:spcPct val="107000"/>
              </a:lnSpc>
              <a:spcBef>
                <a:spcPts val="0"/>
              </a:spcBef>
              <a:spcAft>
                <a:spcPts val="0"/>
              </a:spcAft>
            </a:pPr>
            <a:r>
              <a:rPr lang="en-US" sz="2000">
                <a:latin typeface="Arial" panose="020B0604020202020204" pitchFamily="34" charset="0"/>
                <a:cs typeface="Arial" panose="020B0604020202020204" pitchFamily="34" charset="0"/>
              </a:rPr>
              <a:t>2. What is the right assortment of SKUs to meet the firm’s strategic goals?</a:t>
            </a:r>
          </a:p>
        </p:txBody>
      </p:sp>
      <p:sp>
        <p:nvSpPr>
          <p:cNvPr id="142" name="Rectangle 141">
            <a:extLst>
              <a:ext uri="{FF2B5EF4-FFF2-40B4-BE49-F238E27FC236}">
                <a16:creationId xmlns:a16="http://schemas.microsoft.com/office/drawing/2014/main" id="{BD862A35-653F-C141-9763-CAD045008739}"/>
              </a:ext>
            </a:extLst>
          </p:cNvPr>
          <p:cNvSpPr>
            <a:spLocks/>
          </p:cNvSpPr>
          <p:nvPr/>
        </p:nvSpPr>
        <p:spPr bwMode="auto">
          <a:xfrm>
            <a:off x="34604324" y="-3420"/>
            <a:ext cx="9613448" cy="2208474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44" name="Rectangle 143">
            <a:extLst>
              <a:ext uri="{FF2B5EF4-FFF2-40B4-BE49-F238E27FC236}">
                <a16:creationId xmlns:a16="http://schemas.microsoft.com/office/drawing/2014/main" id="{6CDBA55F-FD05-314A-96B3-BD903C48701D}"/>
              </a:ext>
            </a:extLst>
          </p:cNvPr>
          <p:cNvSpPr/>
          <p:nvPr/>
        </p:nvSpPr>
        <p:spPr bwMode="auto">
          <a:xfrm>
            <a:off x="34630066" y="648503"/>
            <a:ext cx="4468418"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45" name="Rectangle 144">
            <a:extLst>
              <a:ext uri="{FF2B5EF4-FFF2-40B4-BE49-F238E27FC236}">
                <a16:creationId xmlns:a16="http://schemas.microsoft.com/office/drawing/2014/main" id="{1F41151D-D6E8-3646-93D8-AD23134EE19B}"/>
              </a:ext>
            </a:extLst>
          </p:cNvPr>
          <p:cNvSpPr/>
          <p:nvPr/>
        </p:nvSpPr>
        <p:spPr>
          <a:xfrm>
            <a:off x="35358413" y="648503"/>
            <a:ext cx="4213035" cy="523348"/>
          </a:xfrm>
          <a:prstGeom prst="rect">
            <a:avLst/>
          </a:prstGeom>
        </p:spPr>
        <p:txBody>
          <a:bodyPr wrap="square">
            <a:spAutoFit/>
          </a:bodyPr>
          <a:lstStyle/>
          <a:p>
            <a:r>
              <a:rPr lang="en-US" sz="2801" b="1">
                <a:solidFill>
                  <a:srgbClr val="CFB991"/>
                </a:solidFill>
                <a:latin typeface="Arial" panose="020B0604020202020204" pitchFamily="34" charset="0"/>
                <a:cs typeface="Arial" panose="020B0604020202020204" pitchFamily="34" charset="0"/>
              </a:rPr>
              <a:t>EXPECTED IMPACT</a:t>
            </a:r>
          </a:p>
        </p:txBody>
      </p:sp>
      <p:sp>
        <p:nvSpPr>
          <p:cNvPr id="146" name="Rectangle 106">
            <a:extLst>
              <a:ext uri="{FF2B5EF4-FFF2-40B4-BE49-F238E27FC236}">
                <a16:creationId xmlns:a16="http://schemas.microsoft.com/office/drawing/2014/main" id="{46F40E90-B2D0-E348-A7D0-9C06C489BA72}"/>
              </a:ext>
            </a:extLst>
          </p:cNvPr>
          <p:cNvSpPr>
            <a:spLocks noChangeArrowheads="1"/>
          </p:cNvSpPr>
          <p:nvPr/>
        </p:nvSpPr>
        <p:spPr bwMode="auto">
          <a:xfrm>
            <a:off x="34835411" y="1222749"/>
            <a:ext cx="9151274" cy="4588749"/>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tLang="en-US" sz="2000" spc="11">
                <a:latin typeface="Arial"/>
                <a:cs typeface="Arial"/>
              </a:rPr>
              <a:t>Our ultimate requirement for the objective function is to maximize the profit from a particular store. Using the constraints of </a:t>
            </a:r>
            <a:r>
              <a:rPr lang="en-US" sz="2000" spc="11">
                <a:latin typeface="Arial"/>
                <a:cs typeface="Arial"/>
              </a:rPr>
              <a:t>store space, category space, and the budget in a particular store we can expect to find increased profit along with an optimized SKU selection. Post optimization we expect an average increase of </a:t>
            </a:r>
            <a:r>
              <a:rPr lang="en-US" sz="2000" b="1" spc="11">
                <a:latin typeface="Arial"/>
                <a:cs typeface="Arial"/>
              </a:rPr>
              <a:t>11.24%</a:t>
            </a:r>
            <a:r>
              <a:rPr lang="en-US" sz="2000" spc="11">
                <a:latin typeface="Arial"/>
                <a:cs typeface="Arial"/>
              </a:rPr>
              <a:t> in Profit per store. SKU selection drops by </a:t>
            </a:r>
            <a:r>
              <a:rPr lang="en-US" sz="2000" b="1" spc="11">
                <a:latin typeface="Arial"/>
                <a:cs typeface="Arial"/>
              </a:rPr>
              <a:t>4.52%</a:t>
            </a:r>
            <a:r>
              <a:rPr lang="en-US" sz="2000" spc="11">
                <a:latin typeface="Arial"/>
                <a:cs typeface="Arial"/>
              </a:rPr>
              <a:t>. By changing the required store coverage constraint, we do not significant changes post </a:t>
            </a:r>
            <a:r>
              <a:rPr lang="en-US" sz="2000" b="1" spc="11">
                <a:latin typeface="Arial"/>
                <a:cs typeface="Arial"/>
              </a:rPr>
              <a:t>82%</a:t>
            </a:r>
            <a:r>
              <a:rPr lang="en-US" sz="2000" spc="11">
                <a:latin typeface="Arial"/>
                <a:cs typeface="Arial"/>
              </a:rPr>
              <a:t>.</a:t>
            </a:r>
            <a:endParaRPr lang="en-US" altLang="en-US" sz="2000" spc="11">
              <a:latin typeface="Arial"/>
              <a:cs typeface="Arial"/>
            </a:endParaRPr>
          </a:p>
        </p:txBody>
      </p:sp>
      <p:sp>
        <p:nvSpPr>
          <p:cNvPr id="147" name="Rectangle 146">
            <a:extLst>
              <a:ext uri="{FF2B5EF4-FFF2-40B4-BE49-F238E27FC236}">
                <a16:creationId xmlns:a16="http://schemas.microsoft.com/office/drawing/2014/main" id="{525937DA-B0AA-E94E-93A0-6020C88ADEE7}"/>
              </a:ext>
            </a:extLst>
          </p:cNvPr>
          <p:cNvSpPr/>
          <p:nvPr/>
        </p:nvSpPr>
        <p:spPr bwMode="auto">
          <a:xfrm>
            <a:off x="34602951" y="15217875"/>
            <a:ext cx="3971261"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48" name="Rectangle 147">
            <a:extLst>
              <a:ext uri="{FF2B5EF4-FFF2-40B4-BE49-F238E27FC236}">
                <a16:creationId xmlns:a16="http://schemas.microsoft.com/office/drawing/2014/main" id="{65962FA1-7191-1C4B-9ADE-60BB15EC30F1}"/>
              </a:ext>
            </a:extLst>
          </p:cNvPr>
          <p:cNvSpPr/>
          <p:nvPr/>
        </p:nvSpPr>
        <p:spPr>
          <a:xfrm>
            <a:off x="35390932" y="15239139"/>
            <a:ext cx="3480990" cy="523348"/>
          </a:xfrm>
          <a:prstGeom prst="rect">
            <a:avLst/>
          </a:prstGeom>
        </p:spPr>
        <p:txBody>
          <a:bodyPr wrap="square">
            <a:spAutoFit/>
          </a:bodyPr>
          <a:lstStyle/>
          <a:p>
            <a:r>
              <a:rPr lang="en-US" sz="2801" b="1">
                <a:solidFill>
                  <a:srgbClr val="CFB991"/>
                </a:solidFill>
                <a:latin typeface="Arial" panose="020B0604020202020204" pitchFamily="34" charset="0"/>
                <a:cs typeface="Arial" panose="020B0604020202020204" pitchFamily="34" charset="0"/>
              </a:rPr>
              <a:t>CONCLUSIONS</a:t>
            </a:r>
          </a:p>
        </p:txBody>
      </p:sp>
      <p:sp>
        <p:nvSpPr>
          <p:cNvPr id="151" name="Rectangle 150">
            <a:extLst>
              <a:ext uri="{FF2B5EF4-FFF2-40B4-BE49-F238E27FC236}">
                <a16:creationId xmlns:a16="http://schemas.microsoft.com/office/drawing/2014/main" id="{B579C644-0E14-2545-9CD8-43DC3D0F486F}"/>
              </a:ext>
            </a:extLst>
          </p:cNvPr>
          <p:cNvSpPr/>
          <p:nvPr/>
        </p:nvSpPr>
        <p:spPr>
          <a:xfrm>
            <a:off x="35517419" y="8922596"/>
            <a:ext cx="7810368"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5. </a:t>
            </a:r>
            <a:r>
              <a:rPr lang="en-US" sz="2000">
                <a:latin typeface="Arial" panose="020B0604020202020204" pitchFamily="34" charset="0"/>
                <a:cs typeface="Arial" panose="020B0604020202020204" pitchFamily="34" charset="0"/>
              </a:rPr>
              <a:t>Total change in profit</a:t>
            </a:r>
          </a:p>
        </p:txBody>
      </p:sp>
      <p:sp>
        <p:nvSpPr>
          <p:cNvPr id="177" name="TextBox 176">
            <a:extLst>
              <a:ext uri="{FF2B5EF4-FFF2-40B4-BE49-F238E27FC236}">
                <a16:creationId xmlns:a16="http://schemas.microsoft.com/office/drawing/2014/main" id="{8F73DD62-6037-504E-A410-A3F243393D96}"/>
              </a:ext>
            </a:extLst>
          </p:cNvPr>
          <p:cNvSpPr txBox="1"/>
          <p:nvPr/>
        </p:nvSpPr>
        <p:spPr>
          <a:xfrm>
            <a:off x="34845593" y="15846727"/>
            <a:ext cx="8825415" cy="3477875"/>
          </a:xfrm>
          <a:prstGeom prst="rect">
            <a:avLst/>
          </a:prstGeom>
          <a:noFill/>
        </p:spPr>
        <p:txBody>
          <a:bodyPr wrap="square" rtlCol="0">
            <a:spAutoFit/>
          </a:bodyPr>
          <a:lstStyle/>
          <a:p>
            <a:pPr marL="342917" indent="-342917" algn="just">
              <a:spcBef>
                <a:spcPct val="50000"/>
              </a:spcBef>
              <a:buFont typeface="Arial" panose="020B0604020202020204" pitchFamily="34" charset="0"/>
              <a:buChar char="•"/>
            </a:pPr>
            <a:r>
              <a:rPr lang="en-US" sz="2000">
                <a:latin typeface="Arial" panose="020B0604020202020204" pitchFamily="34" charset="0"/>
                <a:cs typeface="Arial" panose="020B0604020202020204" pitchFamily="34" charset="0"/>
              </a:rPr>
              <a:t>The model is extremely configurable &amp; can be modified for customized needs in the future</a:t>
            </a:r>
          </a:p>
          <a:p>
            <a:pPr marL="342917" indent="-342917" algn="just">
              <a:spcBef>
                <a:spcPct val="50000"/>
              </a:spcBef>
              <a:buFont typeface="Arial" panose="020B0604020202020204" pitchFamily="34" charset="0"/>
              <a:buChar char="•"/>
            </a:pPr>
            <a:r>
              <a:rPr lang="en-US" sz="2000">
                <a:latin typeface="Arial" panose="020B0604020202020204" pitchFamily="34" charset="0"/>
                <a:cs typeface="Arial" panose="020B0604020202020204" pitchFamily="34" charset="0"/>
              </a:rPr>
              <a:t>Inventory data and the remaining base product groups can be added to enhance model performance</a:t>
            </a:r>
          </a:p>
          <a:p>
            <a:pPr marL="342917" indent="-342917" algn="just">
              <a:spcBef>
                <a:spcPct val="50000"/>
              </a:spcBef>
              <a:buFont typeface="Arial" panose="020B0604020202020204" pitchFamily="34" charset="0"/>
              <a:buChar char="•"/>
            </a:pPr>
            <a:r>
              <a:rPr lang="en-US" sz="2000">
                <a:latin typeface="Arial" panose="020B0604020202020204" pitchFamily="34" charset="0"/>
                <a:cs typeface="Arial" panose="020B0604020202020204" pitchFamily="34" charset="0"/>
              </a:rPr>
              <a:t>The model can be expanded to incorporate the impact of the substitution effect in the assortment optimization function</a:t>
            </a:r>
          </a:p>
          <a:p>
            <a:pPr marL="342917" indent="-342917" algn="just">
              <a:spcBef>
                <a:spcPct val="50000"/>
              </a:spcBef>
              <a:buFont typeface="Arial" panose="020B0604020202020204" pitchFamily="34" charset="0"/>
              <a:buChar char="•"/>
            </a:pPr>
            <a:r>
              <a:rPr lang="en-US" sz="2000">
                <a:latin typeface="Arial" panose="020B0604020202020204" pitchFamily="34" charset="0"/>
                <a:cs typeface="Arial" panose="020B0604020202020204" pitchFamily="34" charset="0"/>
              </a:rPr>
              <a:t>Higher computational capability can be used to run the optimization model across all the stores</a:t>
            </a:r>
          </a:p>
          <a:p>
            <a:pPr marL="342917" indent="-342917" algn="just">
              <a:spcBef>
                <a:spcPct val="50000"/>
              </a:spcBef>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sp>
        <p:nvSpPr>
          <p:cNvPr id="178" name="Rectangle 177">
            <a:extLst>
              <a:ext uri="{FF2B5EF4-FFF2-40B4-BE49-F238E27FC236}">
                <a16:creationId xmlns:a16="http://schemas.microsoft.com/office/drawing/2014/main" id="{18F971F8-7F6A-5442-91A8-002F9F907A78}"/>
              </a:ext>
            </a:extLst>
          </p:cNvPr>
          <p:cNvSpPr/>
          <p:nvPr/>
        </p:nvSpPr>
        <p:spPr bwMode="auto">
          <a:xfrm>
            <a:off x="34596680" y="18913689"/>
            <a:ext cx="5124326"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79" name="Rectangle 178">
            <a:extLst>
              <a:ext uri="{FF2B5EF4-FFF2-40B4-BE49-F238E27FC236}">
                <a16:creationId xmlns:a16="http://schemas.microsoft.com/office/drawing/2014/main" id="{04B4404B-B33B-034D-AEF1-CB67527468BD}"/>
              </a:ext>
            </a:extLst>
          </p:cNvPr>
          <p:cNvSpPr/>
          <p:nvPr/>
        </p:nvSpPr>
        <p:spPr>
          <a:xfrm>
            <a:off x="35384661" y="18934954"/>
            <a:ext cx="4705362" cy="523348"/>
          </a:xfrm>
          <a:prstGeom prst="rect">
            <a:avLst/>
          </a:prstGeom>
        </p:spPr>
        <p:txBody>
          <a:bodyPr wrap="square">
            <a:spAutoFit/>
          </a:bodyPr>
          <a:lstStyle/>
          <a:p>
            <a:r>
              <a:rPr lang="en-US" sz="2801" b="1">
                <a:solidFill>
                  <a:srgbClr val="CFB991"/>
                </a:solidFill>
                <a:latin typeface="Arial" panose="020B0604020202020204" pitchFamily="34" charset="0"/>
                <a:cs typeface="Arial" panose="020B0604020202020204" pitchFamily="34" charset="0"/>
              </a:rPr>
              <a:t>ACKNOWLEDGEMENTS</a:t>
            </a:r>
          </a:p>
        </p:txBody>
      </p:sp>
      <p:sp>
        <p:nvSpPr>
          <p:cNvPr id="180" name="TextBox 179">
            <a:extLst>
              <a:ext uri="{FF2B5EF4-FFF2-40B4-BE49-F238E27FC236}">
                <a16:creationId xmlns:a16="http://schemas.microsoft.com/office/drawing/2014/main" id="{55E67928-1CD5-5B46-A024-8DB7783D249E}"/>
              </a:ext>
            </a:extLst>
          </p:cNvPr>
          <p:cNvSpPr txBox="1"/>
          <p:nvPr/>
        </p:nvSpPr>
        <p:spPr>
          <a:xfrm>
            <a:off x="34871978" y="19569649"/>
            <a:ext cx="5445953" cy="1323439"/>
          </a:xfrm>
          <a:prstGeom prst="rect">
            <a:avLst/>
          </a:prstGeom>
          <a:noFill/>
        </p:spPr>
        <p:txBody>
          <a:bodyPr wrap="square">
            <a:spAutoFit/>
          </a:bodyPr>
          <a:lstStyle/>
          <a:p>
            <a:pPr algn="just"/>
            <a:r>
              <a:rPr lang="en-IN" sz="2000" spc="11">
                <a:latin typeface="Arial"/>
                <a:cs typeface="Arial"/>
              </a:rPr>
              <a:t>We would like to thank Professor Matthew Lanham and our industry partner for this opportunity, their guidance, and support on this project.</a:t>
            </a:r>
          </a:p>
        </p:txBody>
      </p:sp>
      <p:pic>
        <p:nvPicPr>
          <p:cNvPr id="182" name="Picture 181">
            <a:extLst>
              <a:ext uri="{FF2B5EF4-FFF2-40B4-BE49-F238E27FC236}">
                <a16:creationId xmlns:a16="http://schemas.microsoft.com/office/drawing/2014/main" id="{2612C424-C34F-3444-99AC-8A71C7038F1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020669" y="1"/>
            <a:ext cx="12458423" cy="4294160"/>
          </a:xfrm>
          <a:prstGeom prst="rect">
            <a:avLst/>
          </a:prstGeom>
        </p:spPr>
      </p:pic>
      <p:sp>
        <p:nvSpPr>
          <p:cNvPr id="183" name="Rectangle 182">
            <a:extLst>
              <a:ext uri="{FF2B5EF4-FFF2-40B4-BE49-F238E27FC236}">
                <a16:creationId xmlns:a16="http://schemas.microsoft.com/office/drawing/2014/main" id="{3E577235-DAB9-BF4E-8094-216E500C418E}"/>
              </a:ext>
            </a:extLst>
          </p:cNvPr>
          <p:cNvSpPr/>
          <p:nvPr/>
        </p:nvSpPr>
        <p:spPr bwMode="auto">
          <a:xfrm>
            <a:off x="9047612" y="4638100"/>
            <a:ext cx="5561661"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84" name="Rectangle 183">
            <a:extLst>
              <a:ext uri="{FF2B5EF4-FFF2-40B4-BE49-F238E27FC236}">
                <a16:creationId xmlns:a16="http://schemas.microsoft.com/office/drawing/2014/main" id="{B4A892C2-6F9A-1244-80B8-C60377FA5E06}"/>
              </a:ext>
            </a:extLst>
          </p:cNvPr>
          <p:cNvSpPr/>
          <p:nvPr/>
        </p:nvSpPr>
        <p:spPr>
          <a:xfrm>
            <a:off x="11410331" y="4638098"/>
            <a:ext cx="4789127" cy="523348"/>
          </a:xfrm>
          <a:prstGeom prst="rect">
            <a:avLst/>
          </a:prstGeom>
        </p:spPr>
        <p:txBody>
          <a:bodyPr wrap="square">
            <a:spAutoFit/>
          </a:bodyPr>
          <a:lstStyle/>
          <a:p>
            <a:r>
              <a:rPr lang="en-US" sz="2801" b="1">
                <a:solidFill>
                  <a:srgbClr val="CFB991"/>
                </a:solidFill>
                <a:latin typeface="Arial" panose="020B0604020202020204" pitchFamily="34" charset="0"/>
                <a:cs typeface="Arial" panose="020B0604020202020204" pitchFamily="34" charset="0"/>
              </a:rPr>
              <a:t>METHODOLOGY</a:t>
            </a:r>
          </a:p>
        </p:txBody>
      </p:sp>
      <p:sp>
        <p:nvSpPr>
          <p:cNvPr id="188" name="Rectangle 187">
            <a:extLst>
              <a:ext uri="{FF2B5EF4-FFF2-40B4-BE49-F238E27FC236}">
                <a16:creationId xmlns:a16="http://schemas.microsoft.com/office/drawing/2014/main" id="{B94C18C3-6F3E-9943-AC69-A8E4CD9DF906}"/>
              </a:ext>
            </a:extLst>
          </p:cNvPr>
          <p:cNvSpPr/>
          <p:nvPr/>
        </p:nvSpPr>
        <p:spPr bwMode="auto">
          <a:xfrm>
            <a:off x="9047613" y="15451670"/>
            <a:ext cx="6368280" cy="532611"/>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89" name="Rectangle 188">
            <a:extLst>
              <a:ext uri="{FF2B5EF4-FFF2-40B4-BE49-F238E27FC236}">
                <a16:creationId xmlns:a16="http://schemas.microsoft.com/office/drawing/2014/main" id="{803F9F70-0ACA-9946-B4B7-3338CD523149}"/>
              </a:ext>
            </a:extLst>
          </p:cNvPr>
          <p:cNvSpPr/>
          <p:nvPr/>
        </p:nvSpPr>
        <p:spPr>
          <a:xfrm>
            <a:off x="9482648" y="15461060"/>
            <a:ext cx="6090135" cy="523220"/>
          </a:xfrm>
          <a:prstGeom prst="rect">
            <a:avLst/>
          </a:prstGeom>
        </p:spPr>
        <p:txBody>
          <a:bodyPr wrap="square" lIns="91440" tIns="45720" rIns="91440" bIns="45720" anchor="t">
            <a:spAutoFit/>
          </a:bodyPr>
          <a:lstStyle/>
          <a:p>
            <a:r>
              <a:rPr lang="en-US" sz="2800" b="1" dirty="0">
                <a:solidFill>
                  <a:srgbClr val="CFB991"/>
                </a:solidFill>
                <a:latin typeface="Arial"/>
                <a:cs typeface="Arial"/>
              </a:rPr>
              <a:t>MATHEMATICAL FORMULATION</a:t>
            </a:r>
            <a:endParaRPr lang="en-US" sz="2800" b="1" dirty="0">
              <a:solidFill>
                <a:srgbClr val="CFB99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id="{A7DE79F1-1B07-EB40-8861-D3685ADE4DF5}"/>
              </a:ext>
            </a:extLst>
          </p:cNvPr>
          <p:cNvCxnSpPr/>
          <p:nvPr/>
        </p:nvCxnSpPr>
        <p:spPr bwMode="auto">
          <a:xfrm>
            <a:off x="21463357" y="4125434"/>
            <a:ext cx="15734" cy="17820167"/>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3" name="Rectangle 192">
            <a:extLst>
              <a:ext uri="{FF2B5EF4-FFF2-40B4-BE49-F238E27FC236}">
                <a16:creationId xmlns:a16="http://schemas.microsoft.com/office/drawing/2014/main" id="{76FEB872-372C-4148-AEFD-8FC60E42DEA4}"/>
              </a:ext>
            </a:extLst>
          </p:cNvPr>
          <p:cNvSpPr/>
          <p:nvPr/>
        </p:nvSpPr>
        <p:spPr bwMode="auto">
          <a:xfrm>
            <a:off x="21446434" y="3072222"/>
            <a:ext cx="5627531" cy="592173"/>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45"/>
            <a:endParaRPr lang="en-US" sz="2400"/>
          </a:p>
        </p:txBody>
      </p:sp>
      <p:sp>
        <p:nvSpPr>
          <p:cNvPr id="194" name="Rectangle 193">
            <a:extLst>
              <a:ext uri="{FF2B5EF4-FFF2-40B4-BE49-F238E27FC236}">
                <a16:creationId xmlns:a16="http://schemas.microsoft.com/office/drawing/2014/main" id="{E663D7BB-BDAB-8940-808A-7E7C8E4039DC}"/>
              </a:ext>
            </a:extLst>
          </p:cNvPr>
          <p:cNvSpPr/>
          <p:nvPr/>
        </p:nvSpPr>
        <p:spPr>
          <a:xfrm>
            <a:off x="22725239" y="3092526"/>
            <a:ext cx="4789127" cy="523348"/>
          </a:xfrm>
          <a:prstGeom prst="rect">
            <a:avLst/>
          </a:prstGeom>
        </p:spPr>
        <p:txBody>
          <a:bodyPr wrap="square">
            <a:spAutoFit/>
          </a:bodyPr>
          <a:lstStyle/>
          <a:p>
            <a:r>
              <a:rPr lang="en-US" sz="2801" b="1">
                <a:solidFill>
                  <a:srgbClr val="CFB991"/>
                </a:solidFill>
                <a:latin typeface="Arial" panose="020B0604020202020204" pitchFamily="34" charset="0"/>
                <a:cs typeface="Arial" panose="020B0604020202020204" pitchFamily="34" charset="0"/>
              </a:rPr>
              <a:t>STATISTICAL RESULTS</a:t>
            </a:r>
          </a:p>
        </p:txBody>
      </p:sp>
      <p:sp>
        <p:nvSpPr>
          <p:cNvPr id="197" name="TextBox 19">
            <a:extLst>
              <a:ext uri="{FF2B5EF4-FFF2-40B4-BE49-F238E27FC236}">
                <a16:creationId xmlns:a16="http://schemas.microsoft.com/office/drawing/2014/main" id="{F0ABC265-4720-7649-BD1D-A29FA861B51C}"/>
              </a:ext>
            </a:extLst>
          </p:cNvPr>
          <p:cNvSpPr txBox="1"/>
          <p:nvPr/>
        </p:nvSpPr>
        <p:spPr>
          <a:xfrm>
            <a:off x="22237315" y="3841727"/>
            <a:ext cx="11506010" cy="707886"/>
          </a:xfrm>
          <a:prstGeom prst="rect">
            <a:avLst/>
          </a:prstGeom>
          <a:noFill/>
        </p:spPr>
        <p:txBody>
          <a:bodyPr wrap="square" rtlCol="0" anchor="t">
            <a:spAutoFit/>
          </a:bodyPr>
          <a:lstStyle/>
          <a:p>
            <a:pPr algn="just"/>
            <a:r>
              <a:rPr lang="en-US" altLang="en-US" sz="2000" spc="11">
                <a:latin typeface="Arial"/>
                <a:cs typeface="Arial"/>
              </a:rPr>
              <a:t>The two planograms represent the change in category-wise space allocation before and after our optimization function was applied to the data.</a:t>
            </a:r>
          </a:p>
        </p:txBody>
      </p:sp>
      <p:sp>
        <p:nvSpPr>
          <p:cNvPr id="204" name="Rectangle 203">
            <a:extLst>
              <a:ext uri="{FF2B5EF4-FFF2-40B4-BE49-F238E27FC236}">
                <a16:creationId xmlns:a16="http://schemas.microsoft.com/office/drawing/2014/main" id="{60822AFE-6B23-7044-A6BE-55C3C05B327E}"/>
              </a:ext>
            </a:extLst>
          </p:cNvPr>
          <p:cNvSpPr/>
          <p:nvPr/>
        </p:nvSpPr>
        <p:spPr>
          <a:xfrm>
            <a:off x="25616660" y="12365543"/>
            <a:ext cx="4916828"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3. Pre-Optimization Tree Map</a:t>
            </a:r>
          </a:p>
        </p:txBody>
      </p:sp>
      <p:pic>
        <p:nvPicPr>
          <p:cNvPr id="112" name="Picture 111">
            <a:extLst>
              <a:ext uri="{FF2B5EF4-FFF2-40B4-BE49-F238E27FC236}">
                <a16:creationId xmlns:a16="http://schemas.microsoft.com/office/drawing/2014/main" id="{AEA8EE22-E289-4860-BD36-6A25A9525B4F}"/>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10755392" y="5430746"/>
            <a:ext cx="9173477" cy="9059705"/>
          </a:xfrm>
          <a:prstGeom prst="rect">
            <a:avLst/>
          </a:prstGeom>
        </p:spPr>
      </p:pic>
      <p:sp>
        <p:nvSpPr>
          <p:cNvPr id="113" name="Rectangle 112">
            <a:extLst>
              <a:ext uri="{FF2B5EF4-FFF2-40B4-BE49-F238E27FC236}">
                <a16:creationId xmlns:a16="http://schemas.microsoft.com/office/drawing/2014/main" id="{10DC1584-621E-4AF4-BF72-95D97B78DFA5}"/>
              </a:ext>
            </a:extLst>
          </p:cNvPr>
          <p:cNvSpPr/>
          <p:nvPr/>
        </p:nvSpPr>
        <p:spPr>
          <a:xfrm>
            <a:off x="9822790" y="14740404"/>
            <a:ext cx="10397600"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2. Study Design</a:t>
            </a:r>
          </a:p>
        </p:txBody>
      </p:sp>
      <p:sp>
        <p:nvSpPr>
          <p:cNvPr id="114" name="TextBox 113">
            <a:extLst>
              <a:ext uri="{FF2B5EF4-FFF2-40B4-BE49-F238E27FC236}">
                <a16:creationId xmlns:a16="http://schemas.microsoft.com/office/drawing/2014/main" id="{BE5C40F3-0938-4D11-9CCB-73C19E1B8E1A}"/>
              </a:ext>
            </a:extLst>
          </p:cNvPr>
          <p:cNvSpPr txBox="1"/>
          <p:nvPr/>
        </p:nvSpPr>
        <p:spPr>
          <a:xfrm>
            <a:off x="-824015" y="18778567"/>
            <a:ext cx="10439462" cy="400110"/>
          </a:xfrm>
          <a:prstGeom prst="rect">
            <a:avLst/>
          </a:prstGeom>
          <a:noFill/>
        </p:spPr>
        <p:txBody>
          <a:bodyPr wrap="square" rtlCol="0" anchor="t">
            <a:spAutoFit/>
          </a:bodyPr>
          <a:lstStyle/>
          <a:p>
            <a:pPr algn="ctr"/>
            <a:r>
              <a:rPr lang="en-US" sz="2000">
                <a:latin typeface="Arial" panose="020B0604020202020204" pitchFamily="34" charset="0"/>
                <a:ea typeface="Arial" charset="0"/>
                <a:cs typeface="Arial" panose="020B0604020202020204" pitchFamily="34" charset="0"/>
              </a:rPr>
              <a:t>Fig 1. Aim of product assortment optimization</a:t>
            </a:r>
          </a:p>
        </p:txBody>
      </p:sp>
      <p:pic>
        <p:nvPicPr>
          <p:cNvPr id="115" name="Picture 114">
            <a:extLst>
              <a:ext uri="{FF2B5EF4-FFF2-40B4-BE49-F238E27FC236}">
                <a16:creationId xmlns:a16="http://schemas.microsoft.com/office/drawing/2014/main" id="{55AA2847-E24E-488C-B14C-F2597F57438F}"/>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51148" y="14446845"/>
            <a:ext cx="8976624" cy="4053878"/>
          </a:xfrm>
          <a:prstGeom prst="rect">
            <a:avLst/>
          </a:prstGeom>
        </p:spPr>
      </p:pic>
      <p:sp>
        <p:nvSpPr>
          <p:cNvPr id="86" name="Rectangle 85">
            <a:extLst>
              <a:ext uri="{FF2B5EF4-FFF2-40B4-BE49-F238E27FC236}">
                <a16:creationId xmlns:a16="http://schemas.microsoft.com/office/drawing/2014/main" id="{C2C269CB-0E6C-42F5-A47F-5177B5A71390}"/>
              </a:ext>
            </a:extLst>
          </p:cNvPr>
          <p:cNvSpPr/>
          <p:nvPr/>
        </p:nvSpPr>
        <p:spPr>
          <a:xfrm>
            <a:off x="25888336" y="21020798"/>
            <a:ext cx="4916828"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4. Post-Optimization Tree Map</a:t>
            </a:r>
          </a:p>
        </p:txBody>
      </p:sp>
      <p:pic>
        <p:nvPicPr>
          <p:cNvPr id="8" name="Picture 7" descr="Chart, bar chart&#10;&#10;Description automatically generated">
            <a:extLst>
              <a:ext uri="{FF2B5EF4-FFF2-40B4-BE49-F238E27FC236}">
                <a16:creationId xmlns:a16="http://schemas.microsoft.com/office/drawing/2014/main" id="{A2525322-54F8-4CAE-94BE-0F2E1BEA6B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36263" y="13176542"/>
            <a:ext cx="11995155" cy="7844256"/>
          </a:xfrm>
          <a:prstGeom prst="rect">
            <a:avLst/>
          </a:prstGeom>
        </p:spPr>
      </p:pic>
      <p:pic>
        <p:nvPicPr>
          <p:cNvPr id="19" name="Picture 18" descr="Chart, bar chart&#10;&#10;Description automatically generated">
            <a:extLst>
              <a:ext uri="{FF2B5EF4-FFF2-40B4-BE49-F238E27FC236}">
                <a16:creationId xmlns:a16="http://schemas.microsoft.com/office/drawing/2014/main" id="{B7522DC8-20B6-46D9-AD58-C39CC56D96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36262" y="4638100"/>
            <a:ext cx="11995155" cy="7727444"/>
          </a:xfrm>
          <a:prstGeom prst="rect">
            <a:avLst/>
          </a:prstGeom>
        </p:spPr>
      </p:pic>
      <p:sp>
        <p:nvSpPr>
          <p:cNvPr id="57" name="Rectangle 56">
            <a:extLst>
              <a:ext uri="{FF2B5EF4-FFF2-40B4-BE49-F238E27FC236}">
                <a16:creationId xmlns:a16="http://schemas.microsoft.com/office/drawing/2014/main" id="{5500F1F8-91AF-42F3-BAAD-D1CCB7C652DB}"/>
              </a:ext>
            </a:extLst>
          </p:cNvPr>
          <p:cNvSpPr/>
          <p:nvPr/>
        </p:nvSpPr>
        <p:spPr>
          <a:xfrm>
            <a:off x="35877941" y="14436437"/>
            <a:ext cx="7139336"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6. </a:t>
            </a:r>
            <a:r>
              <a:rPr lang="en-US" sz="2000">
                <a:latin typeface="Arial" panose="020B0604020202020204" pitchFamily="34" charset="0"/>
                <a:cs typeface="Arial" panose="020B0604020202020204" pitchFamily="34" charset="0"/>
              </a:rPr>
              <a:t>Total change in SKUs</a:t>
            </a:r>
          </a:p>
        </p:txBody>
      </p:sp>
      <p:pic>
        <p:nvPicPr>
          <p:cNvPr id="53" name="Picture 52">
            <a:extLst>
              <a:ext uri="{FF2B5EF4-FFF2-40B4-BE49-F238E27FC236}">
                <a16:creationId xmlns:a16="http://schemas.microsoft.com/office/drawing/2014/main" id="{F88606ED-B7BC-412E-B7EC-506729C8A97C}"/>
              </a:ext>
            </a:extLst>
          </p:cNvPr>
          <p:cNvPicPr>
            <a:picLocks noChangeAspect="1"/>
          </p:cNvPicPr>
          <p:nvPr/>
        </p:nvPicPr>
        <p:blipFill rotWithShape="1">
          <a:blip r:embed="rId11"/>
          <a:srcRect t="74228" r="15137"/>
          <a:stretch/>
        </p:blipFill>
        <p:spPr bwMode="auto">
          <a:xfrm>
            <a:off x="10406432" y="16501830"/>
            <a:ext cx="9667637" cy="1824195"/>
          </a:xfrm>
          <a:prstGeom prst="rect">
            <a:avLst/>
          </a:prstGeom>
          <a:ln w="12700">
            <a:solidFill>
              <a:srgbClr val="B1810B"/>
            </a:solidFill>
          </a:ln>
          <a:extLst>
            <a:ext uri="{53640926-AAD7-44D8-BBD7-CCE9431645EC}">
              <a14:shadowObscured xmlns:a14="http://schemas.microsoft.com/office/drawing/2010/main"/>
            </a:ext>
          </a:extLst>
        </p:spPr>
      </p:pic>
      <p:pic>
        <p:nvPicPr>
          <p:cNvPr id="54" name="Picture 53">
            <a:extLst>
              <a:ext uri="{FF2B5EF4-FFF2-40B4-BE49-F238E27FC236}">
                <a16:creationId xmlns:a16="http://schemas.microsoft.com/office/drawing/2014/main" id="{193AEFBD-87FD-4CD0-8D83-3EDE87E071E8}"/>
              </a:ext>
            </a:extLst>
          </p:cNvPr>
          <p:cNvPicPr>
            <a:picLocks noChangeAspect="1"/>
          </p:cNvPicPr>
          <p:nvPr/>
        </p:nvPicPr>
        <p:blipFill>
          <a:blip r:embed="rId12"/>
          <a:stretch>
            <a:fillRect/>
          </a:stretch>
        </p:blipFill>
        <p:spPr>
          <a:xfrm>
            <a:off x="9642407" y="18592598"/>
            <a:ext cx="5458052" cy="2802443"/>
          </a:xfrm>
          <a:prstGeom prst="rect">
            <a:avLst/>
          </a:prstGeom>
          <a:ln w="12700">
            <a:solidFill>
              <a:srgbClr val="B1810B"/>
            </a:solidFill>
          </a:ln>
        </p:spPr>
      </p:pic>
      <p:pic>
        <p:nvPicPr>
          <p:cNvPr id="20" name="Picture 19">
            <a:extLst>
              <a:ext uri="{FF2B5EF4-FFF2-40B4-BE49-F238E27FC236}">
                <a16:creationId xmlns:a16="http://schemas.microsoft.com/office/drawing/2014/main" id="{57F9E73F-E5C8-4182-8F41-F0BF29C189FC}"/>
              </a:ext>
            </a:extLst>
          </p:cNvPr>
          <p:cNvPicPr>
            <a:picLocks noChangeAspect="1"/>
          </p:cNvPicPr>
          <p:nvPr/>
        </p:nvPicPr>
        <p:blipFill>
          <a:blip r:embed="rId13"/>
          <a:stretch>
            <a:fillRect/>
          </a:stretch>
        </p:blipFill>
        <p:spPr>
          <a:xfrm>
            <a:off x="15405496" y="18571332"/>
            <a:ext cx="5458052" cy="2818437"/>
          </a:xfrm>
          <a:prstGeom prst="rect">
            <a:avLst/>
          </a:prstGeom>
          <a:ln w="12700">
            <a:solidFill>
              <a:srgbClr val="B1810B"/>
            </a:solidFill>
          </a:ln>
        </p:spPr>
      </p:pic>
      <p:grpSp>
        <p:nvGrpSpPr>
          <p:cNvPr id="67" name="Group 66">
            <a:extLst>
              <a:ext uri="{FF2B5EF4-FFF2-40B4-BE49-F238E27FC236}">
                <a16:creationId xmlns:a16="http://schemas.microsoft.com/office/drawing/2014/main" id="{C9BE8CC7-1300-4668-A290-FCEBEAC75711}"/>
              </a:ext>
            </a:extLst>
          </p:cNvPr>
          <p:cNvGrpSpPr/>
          <p:nvPr/>
        </p:nvGrpSpPr>
        <p:grpSpPr>
          <a:xfrm>
            <a:off x="35000672" y="3859618"/>
            <a:ext cx="8846475" cy="4991012"/>
            <a:chOff x="997547" y="1364847"/>
            <a:chExt cx="6062770" cy="3698879"/>
          </a:xfrm>
        </p:grpSpPr>
        <p:pic>
          <p:nvPicPr>
            <p:cNvPr id="68" name="Picture 67">
              <a:extLst>
                <a:ext uri="{FF2B5EF4-FFF2-40B4-BE49-F238E27FC236}">
                  <a16:creationId xmlns:a16="http://schemas.microsoft.com/office/drawing/2014/main" id="{43C7494F-ED24-4B06-A864-020DD9D76B96}"/>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25000"/>
                      </a14:imgEffect>
                    </a14:imgLayer>
                  </a14:imgProps>
                </a:ext>
              </a:extLst>
            </a:blip>
            <a:stretch>
              <a:fillRect/>
            </a:stretch>
          </p:blipFill>
          <p:spPr>
            <a:xfrm>
              <a:off x="997547" y="1364847"/>
              <a:ext cx="6062770" cy="3698879"/>
            </a:xfrm>
            <a:prstGeom prst="rect">
              <a:avLst/>
            </a:prstGeom>
          </p:spPr>
        </p:pic>
        <p:sp>
          <p:nvSpPr>
            <p:cNvPr id="69" name="Rectangle 68">
              <a:extLst>
                <a:ext uri="{FF2B5EF4-FFF2-40B4-BE49-F238E27FC236}">
                  <a16:creationId xmlns:a16="http://schemas.microsoft.com/office/drawing/2014/main" id="{460C0005-9A43-4FC6-BF54-7894035C2987}"/>
                </a:ext>
              </a:extLst>
            </p:cNvPr>
            <p:cNvSpPr/>
            <p:nvPr/>
          </p:nvSpPr>
          <p:spPr>
            <a:xfrm>
              <a:off x="1280470" y="4628372"/>
              <a:ext cx="1043986" cy="2971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lumMod val="65000"/>
                      <a:lumOff val="35000"/>
                    </a:schemeClr>
                  </a:solidFill>
                  <a:latin typeface="Calibri" panose="020F0502020204030204" pitchFamily="34" charset="0"/>
                  <a:cs typeface="Calibri" panose="020F0502020204030204" pitchFamily="34" charset="0"/>
                </a:rPr>
                <a:t>Legends:</a:t>
              </a:r>
            </a:p>
          </p:txBody>
        </p:sp>
        <p:sp>
          <p:nvSpPr>
            <p:cNvPr id="70" name="Rectangle 69">
              <a:extLst>
                <a:ext uri="{FF2B5EF4-FFF2-40B4-BE49-F238E27FC236}">
                  <a16:creationId xmlns:a16="http://schemas.microsoft.com/office/drawing/2014/main" id="{2295CB66-E60A-4BEB-8AFE-FFDA3D337976}"/>
                </a:ext>
              </a:extLst>
            </p:cNvPr>
            <p:cNvSpPr/>
            <p:nvPr/>
          </p:nvSpPr>
          <p:spPr>
            <a:xfrm>
              <a:off x="1802462" y="1567702"/>
              <a:ext cx="4545071" cy="2971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lumMod val="65000"/>
                      <a:lumOff val="35000"/>
                    </a:schemeClr>
                  </a:solidFill>
                  <a:latin typeface="Calibri" panose="020F0502020204030204" pitchFamily="34" charset="0"/>
                  <a:cs typeface="Calibri" panose="020F0502020204030204" pitchFamily="34" charset="0"/>
                </a:rPr>
                <a:t>Potential Profit Change Pre/Post Optimization </a:t>
              </a:r>
            </a:p>
          </p:txBody>
        </p:sp>
      </p:grpSp>
      <p:pic>
        <p:nvPicPr>
          <p:cNvPr id="71" name="Picture 70">
            <a:extLst>
              <a:ext uri="{FF2B5EF4-FFF2-40B4-BE49-F238E27FC236}">
                <a16:creationId xmlns:a16="http://schemas.microsoft.com/office/drawing/2014/main" id="{E4B4AAC4-D93E-4F74-906F-36B330AB3E78}"/>
              </a:ext>
            </a:extLst>
          </p:cNvPr>
          <p:cNvPicPr>
            <a:picLocks noChangeAspect="1"/>
          </p:cNvPicPr>
          <p:nvPr/>
        </p:nvPicPr>
        <p:blipFill>
          <a:blip r:embed="rId16">
            <a:extLst>
              <a:ext uri="{BEBA8EAE-BF5A-486C-A8C5-ECC9F3942E4B}">
                <a14:imgProps xmlns:a14="http://schemas.microsoft.com/office/drawing/2010/main">
                  <a14:imgLayer r:embed="rId17">
                    <a14:imgEffect>
                      <a14:sharpenSoften amount="25000"/>
                    </a14:imgEffect>
                    <a14:imgEffect>
                      <a14:saturation sat="300000"/>
                    </a14:imgEffect>
                  </a14:imgLayer>
                </a14:imgProps>
              </a:ext>
            </a:extLst>
          </a:blip>
          <a:stretch>
            <a:fillRect/>
          </a:stretch>
        </p:blipFill>
        <p:spPr>
          <a:xfrm>
            <a:off x="35021731" y="9394675"/>
            <a:ext cx="8825417" cy="4997084"/>
          </a:xfrm>
          <a:prstGeom prst="rect">
            <a:avLst/>
          </a:prstGeom>
          <a:solidFill>
            <a:srgbClr val="2168E7"/>
          </a:solidFill>
        </p:spPr>
      </p:pic>
      <p:sp>
        <p:nvSpPr>
          <p:cNvPr id="37" name="TextBox 36">
            <a:extLst>
              <a:ext uri="{FF2B5EF4-FFF2-40B4-BE49-F238E27FC236}">
                <a16:creationId xmlns:a16="http://schemas.microsoft.com/office/drawing/2014/main" id="{6722936E-C686-4634-8E5A-892616DA7B98}"/>
              </a:ext>
            </a:extLst>
          </p:cNvPr>
          <p:cNvSpPr txBox="1"/>
          <p:nvPr/>
        </p:nvSpPr>
        <p:spPr>
          <a:xfrm>
            <a:off x="22960826" y="6439871"/>
            <a:ext cx="1481232" cy="707886"/>
          </a:xfrm>
          <a:prstGeom prst="rect">
            <a:avLst/>
          </a:prstGeom>
          <a:solidFill>
            <a:srgbClr val="FAC090"/>
          </a:solidFill>
        </p:spPr>
        <p:txBody>
          <a:bodyPr wrap="square" rtlCol="0">
            <a:spAutoFit/>
          </a:bodyPr>
          <a:lstStyle/>
          <a:p>
            <a:pPr algn="ctr"/>
            <a:r>
              <a:rPr lang="en-US" sz="1800" spc="11">
                <a:latin typeface="Arial"/>
                <a:cs typeface="Arial"/>
              </a:rPr>
              <a:t>BATTERIES</a:t>
            </a:r>
            <a:r>
              <a:rPr lang="en-US" sz="2000" spc="11">
                <a:latin typeface="Arial"/>
                <a:cs typeface="Arial"/>
              </a:rPr>
              <a:t> 20%</a:t>
            </a:r>
          </a:p>
        </p:txBody>
      </p:sp>
      <p:sp>
        <p:nvSpPr>
          <p:cNvPr id="76" name="TextBox 75">
            <a:extLst>
              <a:ext uri="{FF2B5EF4-FFF2-40B4-BE49-F238E27FC236}">
                <a16:creationId xmlns:a16="http://schemas.microsoft.com/office/drawing/2014/main" id="{BC2E83D0-C4C6-42BB-A356-F200F87EFD02}"/>
              </a:ext>
            </a:extLst>
          </p:cNvPr>
          <p:cNvSpPr txBox="1"/>
          <p:nvPr/>
        </p:nvSpPr>
        <p:spPr>
          <a:xfrm>
            <a:off x="22949402" y="14953908"/>
            <a:ext cx="1813252" cy="707886"/>
          </a:xfrm>
          <a:prstGeom prst="rect">
            <a:avLst/>
          </a:prstGeom>
          <a:solidFill>
            <a:srgbClr val="FAC090"/>
          </a:solidFill>
        </p:spPr>
        <p:txBody>
          <a:bodyPr wrap="square" rtlCol="0">
            <a:spAutoFit/>
          </a:bodyPr>
          <a:lstStyle/>
          <a:p>
            <a:pPr algn="ctr"/>
            <a:r>
              <a:rPr lang="en-US" sz="2000" spc="11">
                <a:latin typeface="Arial"/>
                <a:cs typeface="Arial"/>
              </a:rPr>
              <a:t>BATTERIES 24%</a:t>
            </a:r>
          </a:p>
        </p:txBody>
      </p:sp>
      <p:sp>
        <p:nvSpPr>
          <p:cNvPr id="77" name="TextBox 76">
            <a:extLst>
              <a:ext uri="{FF2B5EF4-FFF2-40B4-BE49-F238E27FC236}">
                <a16:creationId xmlns:a16="http://schemas.microsoft.com/office/drawing/2014/main" id="{E463E99F-B536-425D-B53B-82A153AAA799}"/>
              </a:ext>
            </a:extLst>
          </p:cNvPr>
          <p:cNvSpPr txBox="1"/>
          <p:nvPr/>
        </p:nvSpPr>
        <p:spPr>
          <a:xfrm>
            <a:off x="26245448" y="6438130"/>
            <a:ext cx="1813252" cy="707886"/>
          </a:xfrm>
          <a:prstGeom prst="rect">
            <a:avLst/>
          </a:prstGeom>
          <a:solidFill>
            <a:srgbClr val="D99694"/>
          </a:solidFill>
        </p:spPr>
        <p:txBody>
          <a:bodyPr wrap="square" rtlCol="0">
            <a:spAutoFit/>
          </a:bodyPr>
          <a:lstStyle/>
          <a:p>
            <a:pPr algn="ctr"/>
            <a:r>
              <a:rPr lang="en-US" sz="2000" spc="11">
                <a:latin typeface="Arial"/>
                <a:cs typeface="Arial"/>
              </a:rPr>
              <a:t>BRAKES</a:t>
            </a:r>
          </a:p>
          <a:p>
            <a:pPr algn="ctr"/>
            <a:r>
              <a:rPr lang="en-US" sz="2000" spc="11">
                <a:latin typeface="Arial"/>
                <a:cs typeface="Arial"/>
              </a:rPr>
              <a:t> 38%</a:t>
            </a:r>
          </a:p>
        </p:txBody>
      </p:sp>
      <p:sp>
        <p:nvSpPr>
          <p:cNvPr id="78" name="TextBox 77">
            <a:extLst>
              <a:ext uri="{FF2B5EF4-FFF2-40B4-BE49-F238E27FC236}">
                <a16:creationId xmlns:a16="http://schemas.microsoft.com/office/drawing/2014/main" id="{B2F06AD3-5C2E-4993-8101-4D9322078445}"/>
              </a:ext>
            </a:extLst>
          </p:cNvPr>
          <p:cNvSpPr txBox="1"/>
          <p:nvPr/>
        </p:nvSpPr>
        <p:spPr>
          <a:xfrm>
            <a:off x="26403722" y="14954097"/>
            <a:ext cx="1813252" cy="707886"/>
          </a:xfrm>
          <a:prstGeom prst="rect">
            <a:avLst/>
          </a:prstGeom>
          <a:solidFill>
            <a:srgbClr val="D99694"/>
          </a:solidFill>
        </p:spPr>
        <p:txBody>
          <a:bodyPr wrap="square" rtlCol="0">
            <a:spAutoFit/>
          </a:bodyPr>
          <a:lstStyle/>
          <a:p>
            <a:pPr algn="ctr"/>
            <a:r>
              <a:rPr lang="en-US" sz="2000" spc="11">
                <a:latin typeface="Arial"/>
                <a:cs typeface="Arial"/>
              </a:rPr>
              <a:t>BRAKES</a:t>
            </a:r>
          </a:p>
          <a:p>
            <a:pPr algn="ctr"/>
            <a:r>
              <a:rPr lang="en-US" sz="2000" spc="11">
                <a:latin typeface="Arial"/>
                <a:cs typeface="Arial"/>
              </a:rPr>
              <a:t> 36%</a:t>
            </a:r>
          </a:p>
        </p:txBody>
      </p:sp>
      <p:sp>
        <p:nvSpPr>
          <p:cNvPr id="79" name="TextBox 78">
            <a:extLst>
              <a:ext uri="{FF2B5EF4-FFF2-40B4-BE49-F238E27FC236}">
                <a16:creationId xmlns:a16="http://schemas.microsoft.com/office/drawing/2014/main" id="{CC09A01F-AB0C-4FE6-AB3B-CA6DE8C65471}"/>
              </a:ext>
            </a:extLst>
          </p:cNvPr>
          <p:cNvSpPr txBox="1"/>
          <p:nvPr/>
        </p:nvSpPr>
        <p:spPr>
          <a:xfrm>
            <a:off x="30520700" y="6436311"/>
            <a:ext cx="1813252" cy="707886"/>
          </a:xfrm>
          <a:prstGeom prst="rect">
            <a:avLst/>
          </a:prstGeom>
          <a:solidFill>
            <a:srgbClr val="B2A2C7"/>
          </a:solidFill>
        </p:spPr>
        <p:txBody>
          <a:bodyPr wrap="square" rtlCol="0">
            <a:spAutoFit/>
          </a:bodyPr>
          <a:lstStyle/>
          <a:p>
            <a:pPr algn="ctr"/>
            <a:r>
              <a:rPr lang="en-US" sz="2000" spc="11">
                <a:latin typeface="Arial"/>
                <a:cs typeface="Arial"/>
              </a:rPr>
              <a:t>FILTERS</a:t>
            </a:r>
          </a:p>
          <a:p>
            <a:pPr algn="ctr"/>
            <a:r>
              <a:rPr lang="en-US" sz="2000" spc="11">
                <a:latin typeface="Arial"/>
                <a:cs typeface="Arial"/>
              </a:rPr>
              <a:t> 43%</a:t>
            </a:r>
          </a:p>
        </p:txBody>
      </p:sp>
      <p:sp>
        <p:nvSpPr>
          <p:cNvPr id="80" name="TextBox 79">
            <a:extLst>
              <a:ext uri="{FF2B5EF4-FFF2-40B4-BE49-F238E27FC236}">
                <a16:creationId xmlns:a16="http://schemas.microsoft.com/office/drawing/2014/main" id="{BE83FC00-6EE8-43D5-816D-61EE7DBC6E01}"/>
              </a:ext>
            </a:extLst>
          </p:cNvPr>
          <p:cNvSpPr txBox="1"/>
          <p:nvPr/>
        </p:nvSpPr>
        <p:spPr>
          <a:xfrm>
            <a:off x="30520700" y="14954097"/>
            <a:ext cx="1813252" cy="707886"/>
          </a:xfrm>
          <a:prstGeom prst="rect">
            <a:avLst/>
          </a:prstGeom>
          <a:solidFill>
            <a:srgbClr val="B2A2C7"/>
          </a:solidFill>
        </p:spPr>
        <p:txBody>
          <a:bodyPr wrap="square" rtlCol="0">
            <a:spAutoFit/>
          </a:bodyPr>
          <a:lstStyle/>
          <a:p>
            <a:pPr algn="ctr"/>
            <a:r>
              <a:rPr lang="en-US" sz="2000" spc="11">
                <a:latin typeface="Arial"/>
                <a:cs typeface="Arial"/>
              </a:rPr>
              <a:t>FILTERS</a:t>
            </a:r>
          </a:p>
          <a:p>
            <a:pPr algn="ctr"/>
            <a:r>
              <a:rPr lang="en-US" sz="2000" spc="11">
                <a:latin typeface="Arial"/>
                <a:cs typeface="Arial"/>
              </a:rPr>
              <a:t> 40%</a:t>
            </a:r>
          </a:p>
        </p:txBody>
      </p:sp>
      <p:pic>
        <p:nvPicPr>
          <p:cNvPr id="2050" name="Picture 2">
            <a:extLst>
              <a:ext uri="{FF2B5EF4-FFF2-40B4-BE49-F238E27FC236}">
                <a16:creationId xmlns:a16="http://schemas.microsoft.com/office/drawing/2014/main" id="{95EBC903-05C1-4544-96EC-5B5A06818E76}"/>
              </a:ext>
            </a:extLst>
          </p:cNvPr>
          <p:cNvPicPr>
            <a:picLocks noChangeAspect="1" noChangeArrowheads="1"/>
          </p:cNvPicPr>
          <p:nvPr/>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t="-8289" b="8289"/>
          <a:stretch/>
        </p:blipFill>
        <p:spPr bwMode="auto">
          <a:xfrm>
            <a:off x="40317931" y="18795316"/>
            <a:ext cx="3715038" cy="279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724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E5E52D-EB9D-4B72-A928-24760AE9C86A}">
  <ds:schemaRefs>
    <ds:schemaRef ds:uri="b1755f8e-5024-43d4-9f4e-f0720ef5cbea"/>
    <ds:schemaRef ds:uri="b60307e8-227d-4226-bf3f-3f3e3f61459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5</cp:revision>
  <cp:lastPrinted>2001-08-01T02:48:55Z</cp:lastPrinted>
  <dcterms:created xsi:type="dcterms:W3CDTF">2014-12-02T19:25:45Z</dcterms:created>
  <dcterms:modified xsi:type="dcterms:W3CDTF">2022-03-29T21:50:21Z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