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0" r:id="rId4"/>
    <p:sldId id="281" r:id="rId5"/>
    <p:sldId id="282" r:id="rId6"/>
    <p:sldId id="284" r:id="rId7"/>
    <p:sldId id="286" r:id="rId8"/>
    <p:sldId id="285" r:id="rId9"/>
    <p:sldId id="287" r:id="rId10"/>
    <p:sldId id="288" r:id="rId11"/>
    <p:sldId id="264" r:id="rId12"/>
    <p:sldId id="283" r:id="rId13"/>
    <p:sldId id="261" r:id="rId14"/>
    <p:sldId id="290" r:id="rId15"/>
    <p:sldId id="291" r:id="rId16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rgis Kargaudas" initials="JK" lastIdx="5" clrIdx="0">
    <p:extLst>
      <p:ext uri="{19B8F6BF-5375-455C-9EA6-DF929625EA0E}">
        <p15:presenceInfo xmlns:p15="http://schemas.microsoft.com/office/powerpoint/2012/main" userId="7ec903244e868d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FD7"/>
    <a:srgbClr val="FB8C00"/>
    <a:srgbClr val="9AB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88" autoAdjust="0"/>
  </p:normalViewPr>
  <p:slideViewPr>
    <p:cSldViewPr snapToGrid="0">
      <p:cViewPr varScale="1">
        <p:scale>
          <a:sx n="70" d="100"/>
          <a:sy n="70" d="100"/>
        </p:scale>
        <p:origin x="24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C8561-F39C-458D-BE45-6876C42FB601}" type="datetimeFigureOut">
              <a:rPr lang="lt-LT" smtClean="0"/>
              <a:t>2018-06-04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8DA6-77B8-42C8-BE73-474C424915D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0882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296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DARBAS</a:t>
            </a:r>
            <a:r>
              <a:rPr lang="lt-LT" baseline="0" dirty="0" smtClean="0"/>
              <a:t> RECENZENTUI NUSIŲSTAS PRIEŠ GYNIMĄ IR ATSIŽVELGTA Į JO KOMENTARUS</a:t>
            </a:r>
            <a:endParaRPr lang="lt-LT" dirty="0" smtClean="0"/>
          </a:p>
          <a:p>
            <a:endParaRPr lang="lt-LT" dirty="0" smtClean="0"/>
          </a:p>
          <a:p>
            <a:r>
              <a:rPr lang="lt-LT" dirty="0" smtClean="0"/>
              <a:t>Ethereum scalability: sharding</a:t>
            </a:r>
            <a:r>
              <a:rPr lang="lt-LT" baseline="0" dirty="0" smtClean="0"/>
              <a:t> technology in development</a:t>
            </a:r>
          </a:p>
          <a:p>
            <a:r>
              <a:rPr lang="lt-LT" baseline="0" dirty="0" smtClean="0"/>
              <a:t>Pigesnei alternatyvai: EOS</a:t>
            </a:r>
          </a:p>
          <a:p>
            <a:r>
              <a:rPr lang="lt-LT" baseline="0" dirty="0" smtClean="0"/>
              <a:t>Būdai atpažint: HTTP Origin/IP, 3-ios šalies autentifikacija (bankas?)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6619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2886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14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2472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5156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Atributas - charakteristika, susieta su esybe (pvz. fiziniu asmeniu). Galimi fizinio asmens atributai: gimimo data, vardas, ūgis, pirštų antspaudai [Cam04]. Atributas gali būti laikinas (pvz. adresas) arba nuolatinis (pvz. asmens kodas).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07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Perskaityt</a:t>
            </a:r>
            <a:r>
              <a:rPr lang="en-US" dirty="0" smtClean="0"/>
              <a:t> </a:t>
            </a:r>
            <a:r>
              <a:rPr lang="en-US" dirty="0" err="1" smtClean="0"/>
              <a:t>tiksl</a:t>
            </a:r>
            <a:r>
              <a:rPr lang="lt-LT" dirty="0" smtClean="0"/>
              <a:t>ą.</a:t>
            </a:r>
          </a:p>
          <a:p>
            <a:r>
              <a:rPr lang="lt-LT" dirty="0" smtClean="0"/>
              <a:t>Uždaviniai</a:t>
            </a:r>
            <a:r>
              <a:rPr lang="lt-LT" baseline="0" dirty="0" smtClean="0"/>
              <a:t> jam pasiekti: apžvelgti esamą situaciją, įvardyti esančias problemas, išsiaiškinti kaip gali padėti BC ir parengti skaitmeninės tapatybės valdymo modelį,paremtą BC.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183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Poreikiai: slaptažodžių</a:t>
            </a:r>
            <a:r>
              <a:rPr lang="lt-LT" baseline="0" dirty="0" smtClean="0"/>
              <a:t> kiekis, saugumas, asmens duomenų kontrolė, patogumas</a:t>
            </a:r>
            <a:endParaRPr lang="lt-LT" dirty="0" smtClean="0"/>
          </a:p>
          <a:p>
            <a:pPr marL="228600" indent="-228600">
              <a:buAutoNum type="arabicParenR"/>
            </a:pPr>
            <a:endParaRPr lang="lt-LT" dirty="0" smtClean="0"/>
          </a:p>
          <a:p>
            <a:pPr marL="228600" indent="-228600">
              <a:buAutoNum type="arabicParenR"/>
            </a:pPr>
            <a:r>
              <a:rPr lang="lt-LT" dirty="0" smtClean="0"/>
              <a:t>Nežino, kas naudoja;</a:t>
            </a:r>
            <a:r>
              <a:rPr lang="lt-LT" baseline="0" dirty="0" smtClean="0"/>
              <a:t> perklausimai vyksta tik naudojimo pradžioje (arba išvis neįvyksta)</a:t>
            </a:r>
          </a:p>
          <a:p>
            <a:pPr marL="228600" indent="-228600">
              <a:buAutoNum type="arabicParenR"/>
            </a:pPr>
            <a:r>
              <a:rPr lang="lt-LT" baseline="0" dirty="0" smtClean="0"/>
              <a:t>Reikia kliautis, kad tapatybės ir paslaugų tiekėjai saugos patikimai, neperduos kam nereikia, nepakeis perdavimo taisyklių. Protokolų (Oauth, OpenIDConnect) realizacijos neretai palieka spragų</a:t>
            </a:r>
          </a:p>
          <a:p>
            <a:pPr marL="228600" indent="-228600">
              <a:buAutoNum type="arabicParenR"/>
            </a:pPr>
            <a:r>
              <a:rPr lang="lt-LT" baseline="0" dirty="0" smtClean="0"/>
              <a:t>Turi keletą, single point of failure, sunku vienoj vietoj paimti ir pakeisti</a:t>
            </a:r>
          </a:p>
          <a:p>
            <a:pPr marL="228600" indent="-228600">
              <a:buAutoNum type="arabicParenR"/>
            </a:pP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5755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Teorinis</a:t>
            </a:r>
            <a:r>
              <a:rPr lang="lt-LT" baseline="0" dirty="0" smtClean="0"/>
              <a:t> pagrindas + panašūs projektai</a:t>
            </a:r>
          </a:p>
          <a:p>
            <a:r>
              <a:rPr lang="lt-LT" baseline="0" dirty="0" smtClean="0"/>
              <a:t>Ne tik decentralizuoti duomenys (ar autentifikavimas naudojant tą tapatybę), bet ir taisyklės, kaip juos galima pasiekti (paslaugų autorizavimas)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820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User-centric identity: akcentuoja naudotojus kaip centrinę identiteto valdymo sistemų dalį, perduodant paslaugų ir tapatybės tiekėjų turimą tapatybės kontrolę naudotojams.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0837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>
                <a:solidFill>
                  <a:srgbClr val="FF0000"/>
                </a:solidFill>
              </a:rPr>
              <a:t>Raktų gavimas per</a:t>
            </a:r>
            <a:r>
              <a:rPr lang="lt-LT" baseline="0" dirty="0" smtClean="0">
                <a:solidFill>
                  <a:srgbClr val="FF0000"/>
                </a:solidFill>
              </a:rPr>
              <a:t> atributų valdymo programą, pavaizduota gale</a:t>
            </a:r>
          </a:p>
          <a:p>
            <a:endParaRPr lang="lt-LT" baseline="0" dirty="0" smtClean="0">
              <a:solidFill>
                <a:srgbClr val="FF0000"/>
              </a:solidFill>
            </a:endParaRPr>
          </a:p>
          <a:p>
            <a:r>
              <a:rPr lang="lt-LT" baseline="0" dirty="0" smtClean="0">
                <a:solidFill>
                  <a:srgbClr val="FF0000"/>
                </a:solidFill>
              </a:rPr>
              <a:t>Raktams: pvz. simetrinis AES 128 šifras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billion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billion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years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crack the 128-bit AES key using brute force attack</a:t>
            </a:r>
            <a:endParaRPr lang="en-US" baseline="0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777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Smart contract upgrade plan: Visus savo kontraktus laikai kontraktų registro</a:t>
            </a:r>
            <a:r>
              <a:rPr lang="lt-LT" baseline="0" dirty="0" smtClean="0"/>
              <a:t> kontrakte. Jame deleguoji viską į variable „contractAddress“. Pasikeitus kontraktui, pakeiti šitą adresą registro kontrakte.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7296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smtClean="0"/>
              <a:t>FUNKCIJOS,</a:t>
            </a:r>
            <a:r>
              <a:rPr lang="lt-LT" baseline="0" smtClean="0"/>
              <a:t> NEKEIČIANČIOS BŪSENOS, NEKAINUOJA</a:t>
            </a:r>
            <a:endParaRPr lang="en-US" dirty="0" smtClean="0"/>
          </a:p>
          <a:p>
            <a:endParaRPr lang="en-US" dirty="0" smtClean="0"/>
          </a:p>
          <a:p>
            <a:r>
              <a:rPr lang="lt-LT" dirty="0" smtClean="0"/>
              <a:t>Ethereum</a:t>
            </a:r>
            <a:r>
              <a:rPr lang="lt-LT" baseline="0" dirty="0" smtClean="0"/>
              <a:t> </a:t>
            </a:r>
            <a:r>
              <a:rPr lang="lt-LT" baseline="0" dirty="0" smtClean="0"/>
              <a:t>alternatyvos:</a:t>
            </a:r>
            <a:endParaRPr lang="lt-LT" dirty="0" smtClean="0"/>
          </a:p>
          <a:p>
            <a:r>
              <a:rPr lang="lt-LT" dirty="0" smtClean="0"/>
              <a:t>NEO (</a:t>
            </a:r>
            <a:r>
              <a:rPr lang="en-US" dirty="0" err="1" smtClean="0"/>
              <a:t>greitesnis</a:t>
            </a:r>
            <a:r>
              <a:rPr lang="en-US" dirty="0" smtClean="0"/>
              <a:t>, ne </a:t>
            </a:r>
            <a:r>
              <a:rPr lang="en-US" dirty="0" err="1" smtClean="0"/>
              <a:t>pilnai</a:t>
            </a:r>
            <a:r>
              <a:rPr lang="en-US" dirty="0" smtClean="0"/>
              <a:t> </a:t>
            </a:r>
            <a:r>
              <a:rPr lang="en-US" dirty="0" err="1" smtClean="0"/>
              <a:t>decentralizuotas</a:t>
            </a:r>
            <a:r>
              <a:rPr lang="lt-LT" baseline="0" dirty="0" smtClean="0"/>
              <a:t>, 50</a:t>
            </a:r>
            <a:r>
              <a:rPr lang="en-US" baseline="0" dirty="0" smtClean="0"/>
              <a:t>% token</a:t>
            </a:r>
            <a:r>
              <a:rPr lang="lt-LT" baseline="0" dirty="0" smtClean="0"/>
              <a:t>ų turi </a:t>
            </a:r>
            <a:r>
              <a:rPr lang="en-US" baseline="0" dirty="0" smtClean="0"/>
              <a:t>NEO Council)</a:t>
            </a:r>
            <a:endParaRPr lang="lt-LT" baseline="0" dirty="0" smtClean="0"/>
          </a:p>
          <a:p>
            <a:r>
              <a:rPr lang="lt-LT" baseline="0" dirty="0" smtClean="0"/>
              <a:t>EOS (unreleased, greitėsnis dėl dPoS, nemokami funkcijų calls‘ai (turint token‘ų tinkle), scalability)</a:t>
            </a:r>
            <a:endParaRPr lang="lt-L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68DA6-77B8-42C8-BE73-474C424915DC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7774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E59E-0BEE-4A75-AB74-08B6018DE774}" type="datetime1">
              <a:rPr lang="lt-LT" smtClean="0"/>
              <a:t>2018-06-04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297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1BB-1C2B-41CF-9A8A-DC06ED805D44}" type="datetime1">
              <a:rPr lang="lt-LT" smtClean="0"/>
              <a:t>2018-06-04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03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F571-6B61-40E3-B7B6-3279BFF53A18}" type="datetime1">
              <a:rPr lang="lt-LT" smtClean="0"/>
              <a:t>2018-06-04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901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3AE7-0CCD-4DB2-967D-50337E10B548}" type="datetime1">
              <a:rPr lang="lt-LT" smtClean="0"/>
              <a:t>2018-06-04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547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CD5B-0D74-48A7-ACFD-1DAA7E609B05}" type="datetime1">
              <a:rPr lang="lt-LT" smtClean="0"/>
              <a:t>2018-06-04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646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A093-C607-4CD4-862D-BC850FC0C04D}" type="datetime1">
              <a:rPr lang="lt-LT" smtClean="0"/>
              <a:t>2018-06-04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5421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4958-A9FF-4EE1-B36B-28B9501B5BB9}" type="datetime1">
              <a:rPr lang="lt-LT" smtClean="0"/>
              <a:t>2018-06-04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206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D042-675B-4240-8FF0-5A55C98D4A3F}" type="datetime1">
              <a:rPr lang="lt-LT" smtClean="0"/>
              <a:t>2018-06-04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214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B4A-9729-4129-8C30-F24F99B1BE00}" type="datetime1">
              <a:rPr lang="lt-LT" smtClean="0"/>
              <a:t>2018-06-04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5681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531F-3E02-421E-84E7-01113F3321E9}" type="datetime1">
              <a:rPr lang="lt-LT" smtClean="0"/>
              <a:t>2018-06-04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730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4B2D-6E2C-4755-B110-28820BADD7B6}" type="datetime1">
              <a:rPr lang="lt-LT" smtClean="0"/>
              <a:t>2018-06-04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8041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DFC8-A428-4A4F-BE41-89F7BC18F837}" type="datetime1">
              <a:rPr lang="lt-LT" smtClean="0"/>
              <a:t>2018-06-04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2BCD-2350-4382-8DCA-5D7F771ABCCB}" type="slidenum">
              <a:rPr lang="lt-LT" smtClean="0"/>
              <a:t>‹#›</a:t>
            </a:fld>
            <a:endParaRPr lang="lt-L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385" y="-258792"/>
            <a:ext cx="2012830" cy="21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sz="4400" dirty="0" smtClean="0"/>
              <a:t>Skaitmeninės tapatybės valdymas taikant blokų grandinę</a:t>
            </a:r>
            <a:endParaRPr lang="lt-LT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Bakalauro darbo pristatymas</a:t>
            </a:r>
            <a:endParaRPr lang="lt-LT" dirty="0"/>
          </a:p>
        </p:txBody>
      </p:sp>
      <p:grpSp>
        <p:nvGrpSpPr>
          <p:cNvPr id="6" name="Group 5"/>
          <p:cNvGrpSpPr/>
          <p:nvPr/>
        </p:nvGrpSpPr>
        <p:grpSpPr>
          <a:xfrm>
            <a:off x="6785811" y="5349875"/>
            <a:ext cx="5210246" cy="1257755"/>
            <a:chOff x="6785811" y="5349875"/>
            <a:chExt cx="5210246" cy="1257755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6785811" y="5349875"/>
              <a:ext cx="1879218" cy="12577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lt-LT" sz="2000" dirty="0" smtClean="0"/>
                <a:t>Atliko: </a:t>
              </a:r>
            </a:p>
            <a:p>
              <a:pPr algn="l"/>
              <a:r>
                <a:rPr lang="lt-LT" sz="2000" dirty="0" smtClean="0"/>
                <a:t>Vadovas: </a:t>
              </a:r>
            </a:p>
            <a:p>
              <a:pPr algn="l"/>
              <a:r>
                <a:rPr lang="lt-LT" sz="2000" dirty="0" smtClean="0"/>
                <a:t>Recenzentas:</a:t>
              </a:r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8665029" y="5349876"/>
              <a:ext cx="3331028" cy="12577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lt-LT" sz="2000" dirty="0" smtClean="0"/>
                <a:t>Jurgis Kargaudas</a:t>
              </a:r>
            </a:p>
            <a:p>
              <a:pPr algn="l"/>
              <a:r>
                <a:rPr lang="lt-LT" sz="2000" dirty="0" smtClean="0"/>
                <a:t>lekt. Aurimas Šimkus</a:t>
              </a:r>
            </a:p>
            <a:p>
              <a:pPr algn="l"/>
              <a:r>
                <a:rPr lang="lt-LT" sz="2000" dirty="0" smtClean="0"/>
                <a:t>partn. doc. Andrius Adamonis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5686" y="623829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2018-06-06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823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556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dirty="0" smtClean="0"/>
              <a:t>Išvados</a:t>
            </a:r>
            <a:endParaRPr lang="lt-LT" dirty="0"/>
          </a:p>
        </p:txBody>
      </p:sp>
      <p:sp>
        <p:nvSpPr>
          <p:cNvPr id="16" name="TextBox 15"/>
          <p:cNvSpPr txBox="1"/>
          <p:nvPr/>
        </p:nvSpPr>
        <p:spPr>
          <a:xfrm>
            <a:off x="223064" y="1348800"/>
            <a:ext cx="117512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dirty="0" smtClean="0"/>
              <a:t>1. Blokų grandinės taikymas skaitmeninės tapatybės atributų valdyme suteikia šiuos </a:t>
            </a:r>
            <a:r>
              <a:rPr lang="lt-LT" sz="2200" b="1" dirty="0" smtClean="0"/>
              <a:t>pranašumus</a:t>
            </a:r>
            <a:r>
              <a:rPr lang="lt-LT" sz="22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sz="2200" dirty="0" smtClean="0"/>
              <a:t>Decentralizavimas panaikina priklausomybę nuo tapatybės tiekėjo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sz="2200" dirty="0"/>
              <a:t>Vieši, skaidrūs išmanieji kontraktai leidžia aprašyti </a:t>
            </a:r>
            <a:r>
              <a:rPr lang="lt-LT" sz="2200" dirty="0" smtClean="0"/>
              <a:t>duomenų suteikimo taisykles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sz="2200" dirty="0" smtClean="0"/>
              <a:t>Nekintamumas užtikrina, kad asmens duomenys ir suteiktos prieigos nepakis</a:t>
            </a:r>
          </a:p>
          <a:p>
            <a:endParaRPr lang="lt-LT" sz="2200" dirty="0"/>
          </a:p>
          <a:p>
            <a:r>
              <a:rPr lang="lt-LT" sz="2200" dirty="0" smtClean="0"/>
              <a:t>2. Blokų grandinės taikymas skaitmeninės tapatybės atributų valdyme turi šiuos </a:t>
            </a:r>
            <a:r>
              <a:rPr lang="lt-LT" sz="2200" b="1" dirty="0" smtClean="0"/>
              <a:t>trūkumus</a:t>
            </a:r>
            <a:r>
              <a:rPr lang="lt-LT" sz="22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sz="2200" dirty="0" smtClean="0"/>
              <a:t>Kodo vykdymas ir duomenų saugojimas blokų grandinėje yra gana brangus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sz="2200" dirty="0" smtClean="0"/>
              <a:t>Paslaugų tiekėjai priversti turėti blokų grandinės paskyrą ir integraciją su ja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sz="2200" dirty="0" smtClean="0"/>
              <a:t>Viešos blokų grandinės tinklo daugumos ataka gali atgrasyti potencialius naudotojus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sz="2200" dirty="0"/>
          </a:p>
          <a:p>
            <a:r>
              <a:rPr lang="lt-LT" sz="2200" dirty="0" smtClean="0"/>
              <a:t>3. Blokų grandinę </a:t>
            </a:r>
            <a:r>
              <a:rPr lang="lt-LT" sz="2200" dirty="0"/>
              <a:t>skaitmeninės</a:t>
            </a:r>
            <a:r>
              <a:rPr lang="en-US" sz="2200" dirty="0"/>
              <a:t> </a:t>
            </a:r>
            <a:r>
              <a:rPr lang="lt-LT" sz="2200" dirty="0"/>
              <a:t>tapatybės atributų valdymui verta </a:t>
            </a:r>
            <a:r>
              <a:rPr lang="lt-LT" sz="2200" dirty="0" smtClean="0"/>
              <a:t>taikyti tiems </a:t>
            </a:r>
            <a:r>
              <a:rPr lang="lt-LT" sz="2200" dirty="0"/>
              <a:t>naudotojams, kuriems yra itin svarbi jų</a:t>
            </a:r>
            <a:r>
              <a:rPr lang="en-US" sz="2200" dirty="0"/>
              <a:t> </a:t>
            </a:r>
            <a:r>
              <a:rPr lang="lt-LT" sz="2200" dirty="0"/>
              <a:t>asmens duomenų kontrolė internete</a:t>
            </a:r>
            <a:r>
              <a:rPr lang="lt-LT" sz="2200" dirty="0" smtClean="0"/>
              <a:t>. </a:t>
            </a:r>
            <a:r>
              <a:rPr lang="lt-LT" sz="2200" dirty="0"/>
              <a:t>Plačiau taikyti modelį vertėtų sumažinus eksploatavimo</a:t>
            </a:r>
            <a:r>
              <a:rPr lang="en-US" sz="2200" dirty="0"/>
              <a:t> </a:t>
            </a:r>
            <a:r>
              <a:rPr lang="lt-LT" sz="2200" dirty="0"/>
              <a:t>kainą bei patobulinus paslaugų atpažinimo procesą.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638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Klausimai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35" y="1690688"/>
            <a:ext cx="3669329" cy="48917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845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Atpažinimo duomenų kiekis</a:t>
            </a:r>
          </a:p>
          <a:p>
            <a:r>
              <a:rPr lang="lt-LT" dirty="0" smtClean="0"/>
              <a:t>Saugumas</a:t>
            </a:r>
          </a:p>
          <a:p>
            <a:r>
              <a:rPr lang="lt-LT" dirty="0" smtClean="0"/>
              <a:t>Asmens duomenų kontrolė</a:t>
            </a:r>
          </a:p>
          <a:p>
            <a:r>
              <a:rPr lang="lt-LT" dirty="0" smtClean="0"/>
              <a:t>Patogumas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dirty="0" smtClean="0"/>
              <a:t>Naudotojų poreikiai tapatybės valdymui</a:t>
            </a:r>
            <a:endParaRPr lang="lt-LT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571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dirty="0" smtClean="0"/>
              <a:t>Blokų grandinės nekintamumas</a:t>
            </a:r>
            <a:endParaRPr lang="lt-LT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48" y="1481819"/>
            <a:ext cx="7969704" cy="44417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77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4800600" y="2620461"/>
            <a:ext cx="2732314" cy="3399339"/>
          </a:xfrm>
          <a:prstGeom prst="rect">
            <a:avLst/>
          </a:prstGeom>
          <a:solidFill>
            <a:schemeClr val="bg1"/>
          </a:solidFill>
          <a:ln>
            <a:solidFill>
              <a:srgbClr val="F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6657"/>
          </a:xfrm>
        </p:spPr>
        <p:txBody>
          <a:bodyPr/>
          <a:lstStyle/>
          <a:p>
            <a:pPr algn="ctr"/>
            <a:r>
              <a:rPr lang="en-US" sz="3200" dirty="0" err="1" smtClean="0"/>
              <a:t>Detalus</a:t>
            </a:r>
            <a:r>
              <a:rPr lang="en-US" sz="3200" dirty="0" smtClean="0"/>
              <a:t> a</a:t>
            </a:r>
            <a:r>
              <a:rPr lang="lt-LT" sz="3200" dirty="0" smtClean="0"/>
              <a:t>tributų valdymo </a:t>
            </a:r>
            <a:r>
              <a:rPr lang="en-US" sz="3200" dirty="0" err="1" smtClean="0"/>
              <a:t>modelis</a:t>
            </a:r>
            <a:endParaRPr lang="lt-LT" dirty="0"/>
          </a:p>
        </p:txBody>
      </p:sp>
      <p:sp>
        <p:nvSpPr>
          <p:cNvPr id="10" name="Rectangle 9"/>
          <p:cNvSpPr/>
          <p:nvPr/>
        </p:nvSpPr>
        <p:spPr>
          <a:xfrm>
            <a:off x="4996678" y="5213735"/>
            <a:ext cx="2371612" cy="651657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 smtClean="0"/>
              <a:t>Paslaugų registro kontraktas</a:t>
            </a:r>
            <a:endParaRPr lang="en-US" b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743191" y="3095999"/>
            <a:ext cx="2342028" cy="1028918"/>
            <a:chOff x="729343" y="2847496"/>
            <a:chExt cx="2342028" cy="1028918"/>
          </a:xfrm>
        </p:grpSpPr>
        <p:sp>
          <p:nvSpPr>
            <p:cNvPr id="16" name="Rectangle 15"/>
            <p:cNvSpPr/>
            <p:nvPr/>
          </p:nvSpPr>
          <p:spPr>
            <a:xfrm>
              <a:off x="729343" y="3224757"/>
              <a:ext cx="2342028" cy="651657"/>
            </a:xfrm>
            <a:prstGeom prst="rect">
              <a:avLst/>
            </a:prstGeom>
            <a:solidFill>
              <a:srgbClr val="467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dirty="0" smtClean="0"/>
                <a:t>Interneto tinklalapis 1</a:t>
              </a:r>
              <a:endParaRPr lang="en-US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9922" y="2847496"/>
              <a:ext cx="321449" cy="345558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743191" y="4353273"/>
            <a:ext cx="2342028" cy="1027487"/>
            <a:chOff x="743191" y="4353273"/>
            <a:chExt cx="2342028" cy="1027487"/>
          </a:xfrm>
        </p:grpSpPr>
        <p:sp>
          <p:nvSpPr>
            <p:cNvPr id="32" name="Rectangle 31"/>
            <p:cNvSpPr/>
            <p:nvPr/>
          </p:nvSpPr>
          <p:spPr>
            <a:xfrm>
              <a:off x="743191" y="4729103"/>
              <a:ext cx="2342028" cy="651657"/>
            </a:xfrm>
            <a:prstGeom prst="rect">
              <a:avLst/>
            </a:prstGeom>
            <a:solidFill>
              <a:srgbClr val="9AB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dirty="0" smtClean="0"/>
                <a:t>Interneto tinklalapis 2</a:t>
              </a:r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0903" y="4353273"/>
              <a:ext cx="344316" cy="33611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4985460" y="3224757"/>
            <a:ext cx="2371613" cy="1825559"/>
            <a:chOff x="4770892" y="3635829"/>
            <a:chExt cx="2371613" cy="1825559"/>
          </a:xfrm>
        </p:grpSpPr>
        <p:sp>
          <p:nvSpPr>
            <p:cNvPr id="8" name="Rectangle 7"/>
            <p:cNvSpPr/>
            <p:nvPr/>
          </p:nvSpPr>
          <p:spPr>
            <a:xfrm>
              <a:off x="4770892" y="3635829"/>
              <a:ext cx="2371613" cy="1825559"/>
            </a:xfrm>
            <a:prstGeom prst="rect">
              <a:avLst/>
            </a:prstGeom>
            <a:solidFill>
              <a:srgbClr val="FB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93106" y="3730547"/>
              <a:ext cx="1045857" cy="45156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467F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dirty="0" smtClean="0">
                  <a:solidFill>
                    <a:schemeClr val="tx1"/>
                  </a:solidFill>
                </a:rPr>
                <a:t>N vardas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93106" y="4335468"/>
              <a:ext cx="1045857" cy="45156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9ABE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dirty="0" smtClean="0">
                  <a:solidFill>
                    <a:schemeClr val="tx1"/>
                  </a:solidFill>
                </a:rPr>
                <a:t>N vardas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93106" y="4932405"/>
              <a:ext cx="1045857" cy="45156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9ABE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dirty="0" smtClean="0">
                  <a:solidFill>
                    <a:schemeClr val="tx1"/>
                  </a:solidFill>
                </a:rPr>
                <a:t>N tel. nr.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93759" y="4102080"/>
              <a:ext cx="17178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b="1" dirty="0" smtClean="0">
                  <a:solidFill>
                    <a:schemeClr val="bg1"/>
                  </a:solidFill>
                </a:rPr>
                <a:t>Atributų saugyklos kontraktas</a:t>
              </a:r>
              <a:endParaRPr lang="lt-L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437173" y="3422854"/>
            <a:ext cx="1591345" cy="12665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 smtClean="0"/>
              <a:t>Atributų valdymo programa</a:t>
            </a:r>
            <a:endParaRPr lang="en-US" b="1" dirty="0"/>
          </a:p>
        </p:txBody>
      </p:sp>
      <p:grpSp>
        <p:nvGrpSpPr>
          <p:cNvPr id="89" name="Group 88"/>
          <p:cNvGrpSpPr/>
          <p:nvPr/>
        </p:nvGrpSpPr>
        <p:grpSpPr>
          <a:xfrm>
            <a:off x="10444002" y="3212368"/>
            <a:ext cx="1924539" cy="1850335"/>
            <a:chOff x="10267460" y="3103938"/>
            <a:chExt cx="1924539" cy="1850335"/>
          </a:xfrm>
        </p:grpSpPr>
        <p:grpSp>
          <p:nvGrpSpPr>
            <p:cNvPr id="47" name="Group 46"/>
            <p:cNvGrpSpPr/>
            <p:nvPr/>
          </p:nvGrpSpPr>
          <p:grpSpPr>
            <a:xfrm>
              <a:off x="10267460" y="3320799"/>
              <a:ext cx="1924539" cy="1633474"/>
              <a:chOff x="10361918" y="3868482"/>
              <a:chExt cx="1924539" cy="163347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61918" y="3868482"/>
                <a:ext cx="1924539" cy="1345253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0587788" y="5132624"/>
                <a:ext cx="147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t-LT" dirty="0" smtClean="0"/>
                  <a:t>Naudotojas N</a:t>
                </a:r>
                <a:endParaRPr lang="lt-LT" dirty="0"/>
              </a:p>
            </p:txBody>
          </p:sp>
        </p:grp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7825" y="3104369"/>
              <a:ext cx="344316" cy="336118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2141" y="3103938"/>
              <a:ext cx="321449" cy="345558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4800600" y="2668628"/>
            <a:ext cx="273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/>
              <a:t>Blokų grandinė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10007427" y="4056122"/>
            <a:ext cx="925350" cy="6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357073" y="4404825"/>
            <a:ext cx="1073820" cy="975935"/>
          </a:xfrm>
          <a:prstGeom prst="straightConnector1">
            <a:avLst/>
          </a:prstGeom>
          <a:ln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1"/>
          </p:cNvCxnSpPr>
          <p:nvPr/>
        </p:nvCxnSpPr>
        <p:spPr>
          <a:xfrm flipH="1" flipV="1">
            <a:off x="7364259" y="4056122"/>
            <a:ext cx="1072914" cy="1"/>
          </a:xfrm>
          <a:prstGeom prst="straightConnector1">
            <a:avLst/>
          </a:prstGeom>
          <a:ln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6" idx="3"/>
          </p:cNvCxnSpPr>
          <p:nvPr/>
        </p:nvCxnSpPr>
        <p:spPr>
          <a:xfrm flipV="1">
            <a:off x="3085219" y="3799088"/>
            <a:ext cx="1900241" cy="1"/>
          </a:xfrm>
          <a:prstGeom prst="straightConnector1">
            <a:avLst/>
          </a:prstGeom>
          <a:ln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2" idx="3"/>
            <a:endCxn id="8" idx="1"/>
          </p:cNvCxnSpPr>
          <p:nvPr/>
        </p:nvCxnSpPr>
        <p:spPr>
          <a:xfrm flipV="1">
            <a:off x="3085219" y="4137537"/>
            <a:ext cx="1900241" cy="917395"/>
          </a:xfrm>
          <a:prstGeom prst="straightConnector1">
            <a:avLst/>
          </a:prstGeom>
          <a:ln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>
            <a:off x="1937657" y="2220654"/>
            <a:ext cx="7913914" cy="1241003"/>
          </a:xfrm>
          <a:custGeom>
            <a:avLst/>
            <a:gdLst>
              <a:gd name="connsiteX0" fmla="*/ 0 w 7913914"/>
              <a:gd name="connsiteY0" fmla="*/ 1241003 h 1241003"/>
              <a:gd name="connsiteX1" fmla="*/ 1632857 w 7913914"/>
              <a:gd name="connsiteY1" fmla="*/ 228632 h 1241003"/>
              <a:gd name="connsiteX2" fmla="*/ 5758543 w 7913914"/>
              <a:gd name="connsiteY2" fmla="*/ 76232 h 1241003"/>
              <a:gd name="connsiteX3" fmla="*/ 7913914 w 7913914"/>
              <a:gd name="connsiteY3" fmla="*/ 1208346 h 124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3914" h="1241003">
                <a:moveTo>
                  <a:pt x="0" y="1241003"/>
                </a:moveTo>
                <a:cubicBezTo>
                  <a:pt x="336550" y="831881"/>
                  <a:pt x="673100" y="422760"/>
                  <a:pt x="1632857" y="228632"/>
                </a:cubicBezTo>
                <a:cubicBezTo>
                  <a:pt x="2592614" y="34503"/>
                  <a:pt x="4711700" y="-87054"/>
                  <a:pt x="5758543" y="76232"/>
                </a:cubicBezTo>
                <a:cubicBezTo>
                  <a:pt x="6805386" y="239518"/>
                  <a:pt x="7471228" y="1054132"/>
                  <a:pt x="7913914" y="1208346"/>
                </a:cubicBezTo>
              </a:path>
            </a:pathLst>
          </a:custGeom>
          <a:noFill/>
          <a:ln>
            <a:solidFill>
              <a:schemeClr val="tx1">
                <a:alpha val="50000"/>
              </a:schemeClr>
            </a:solidFill>
            <a:prstDash val="lgDash"/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36" name="Straight Arrow Connector 35"/>
          <p:cNvCxnSpPr>
            <a:endCxn id="10" idx="1"/>
          </p:cNvCxnSpPr>
          <p:nvPr/>
        </p:nvCxnSpPr>
        <p:spPr>
          <a:xfrm>
            <a:off x="3085219" y="5213736"/>
            <a:ext cx="1911459" cy="325828"/>
          </a:xfrm>
          <a:prstGeom prst="straightConnector1">
            <a:avLst/>
          </a:prstGeom>
          <a:ln cap="flat">
            <a:solidFill>
              <a:schemeClr val="tx1">
                <a:alpha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08086" y="4085422"/>
            <a:ext cx="1877374" cy="1307958"/>
          </a:xfrm>
          <a:prstGeom prst="straightConnector1">
            <a:avLst/>
          </a:prstGeom>
          <a:ln cap="flat">
            <a:solidFill>
              <a:schemeClr val="tx1">
                <a:alpha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9076" y="2885951"/>
            <a:ext cx="120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dirty="0" smtClean="0"/>
              <a:t>N šifro raktas</a:t>
            </a:r>
            <a:endParaRPr lang="lt-LT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085219" y="5336649"/>
            <a:ext cx="1550757" cy="528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dirty="0" smtClean="0"/>
              <a:t>reg. </a:t>
            </a:r>
            <a:r>
              <a:rPr lang="lt-LT" sz="1400" dirty="0"/>
              <a:t>k</a:t>
            </a:r>
            <a:r>
              <a:rPr lang="lt-LT" sz="1400" dirty="0" smtClean="0"/>
              <a:t>odas, pavadinimas</a:t>
            </a:r>
            <a:endParaRPr lang="lt-LT" sz="1400" dirty="0"/>
          </a:p>
        </p:txBody>
      </p:sp>
      <p:sp>
        <p:nvSpPr>
          <p:cNvPr id="11" name="Freeform 10"/>
          <p:cNvSpPr/>
          <p:nvPr/>
        </p:nvSpPr>
        <p:spPr>
          <a:xfrm>
            <a:off x="68528" y="1428416"/>
            <a:ext cx="9870129" cy="3295984"/>
          </a:xfrm>
          <a:custGeom>
            <a:avLst/>
            <a:gdLst>
              <a:gd name="connsiteX0" fmla="*/ 856758 w 9870129"/>
              <a:gd name="connsiteY0" fmla="*/ 3295984 h 3295984"/>
              <a:gd name="connsiteX1" fmla="*/ 170958 w 9870129"/>
              <a:gd name="connsiteY1" fmla="*/ 2621070 h 3295984"/>
              <a:gd name="connsiteX2" fmla="*/ 475758 w 9870129"/>
              <a:gd name="connsiteY2" fmla="*/ 1369213 h 3295984"/>
              <a:gd name="connsiteX3" fmla="*/ 4938901 w 9870129"/>
              <a:gd name="connsiteY3" fmla="*/ 62927 h 3295984"/>
              <a:gd name="connsiteX4" fmla="*/ 8313472 w 9870129"/>
              <a:gd name="connsiteY4" fmla="*/ 389498 h 3295984"/>
              <a:gd name="connsiteX5" fmla="*/ 9870129 w 9870129"/>
              <a:gd name="connsiteY5" fmla="*/ 1978813 h 329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70129" h="3295984">
                <a:moveTo>
                  <a:pt x="856758" y="3295984"/>
                </a:moveTo>
                <a:cubicBezTo>
                  <a:pt x="545608" y="3119091"/>
                  <a:pt x="234458" y="2942198"/>
                  <a:pt x="170958" y="2621070"/>
                </a:cubicBezTo>
                <a:cubicBezTo>
                  <a:pt x="107458" y="2299942"/>
                  <a:pt x="-318899" y="1795570"/>
                  <a:pt x="475758" y="1369213"/>
                </a:cubicBezTo>
                <a:cubicBezTo>
                  <a:pt x="1270415" y="942856"/>
                  <a:pt x="3632615" y="226213"/>
                  <a:pt x="4938901" y="62927"/>
                </a:cubicBezTo>
                <a:cubicBezTo>
                  <a:pt x="6245187" y="-100359"/>
                  <a:pt x="7491601" y="70184"/>
                  <a:pt x="8313472" y="389498"/>
                </a:cubicBezTo>
                <a:cubicBezTo>
                  <a:pt x="9135343" y="708812"/>
                  <a:pt x="9503643" y="1762913"/>
                  <a:pt x="9870129" y="1978813"/>
                </a:cubicBezTo>
              </a:path>
            </a:pathLst>
          </a:custGeom>
          <a:noFill/>
          <a:ln cap="flat">
            <a:solidFill>
              <a:schemeClr val="tx1">
                <a:alpha val="50000"/>
              </a:schemeClr>
            </a:solidFill>
            <a:prstDash val="lgDash"/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45" name="TextBox 44"/>
          <p:cNvSpPr txBox="1"/>
          <p:nvPr/>
        </p:nvSpPr>
        <p:spPr>
          <a:xfrm>
            <a:off x="7705071" y="2620461"/>
            <a:ext cx="1049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dirty="0" smtClean="0"/>
              <a:t>N suteiktas adresas</a:t>
            </a:r>
            <a:endParaRPr lang="lt-LT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039869" y="2372528"/>
            <a:ext cx="120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400" dirty="0" smtClean="0"/>
              <a:t>Reg. kodas</a:t>
            </a:r>
            <a:endParaRPr lang="lt-LT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14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198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Modelio sekų diagramos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561" y="1549287"/>
            <a:ext cx="4591050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611" y="1465150"/>
            <a:ext cx="466725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1763" y="1549287"/>
            <a:ext cx="3943351" cy="3934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648" y="4252459"/>
            <a:ext cx="4829175" cy="460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52551" y="4957310"/>
            <a:ext cx="6334125" cy="31908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495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lt-LT" dirty="0" smtClean="0"/>
              <a:t>Tematika</a:t>
            </a:r>
            <a:endParaRPr lang="lt-LT" sz="48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6183085" y="1443528"/>
            <a:ext cx="1" cy="4173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183086" y="1589740"/>
            <a:ext cx="6008914" cy="3851368"/>
            <a:chOff x="6183086" y="1589740"/>
            <a:chExt cx="6008914" cy="3851368"/>
          </a:xfrm>
        </p:grpSpPr>
        <p:sp>
          <p:nvSpPr>
            <p:cNvPr id="57" name="Rectangle 56"/>
            <p:cNvSpPr/>
            <p:nvPr/>
          </p:nvSpPr>
          <p:spPr>
            <a:xfrm>
              <a:off x="6183086" y="1589740"/>
              <a:ext cx="60089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lt-LT" b="1" dirty="0"/>
                <a:t>Blokų grandinė </a:t>
              </a:r>
              <a:r>
                <a:rPr lang="lt-LT" dirty="0"/>
                <a:t>- tai vieno su kitu </a:t>
              </a:r>
              <a:r>
                <a:rPr lang="lt-LT" dirty="0" smtClean="0"/>
                <a:t>kriptografiškai susijusių įrašų grandinė, kuriuose saugomi nekintami duomenys.</a:t>
              </a:r>
              <a:endParaRPr lang="lt-LT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1056" y="2174033"/>
              <a:ext cx="5467350" cy="3267075"/>
            </a:xfrm>
            <a:prstGeom prst="rect">
              <a:avLst/>
            </a:prstGeom>
          </p:spPr>
        </p:pic>
      </p:grpSp>
      <p:cxnSp>
        <p:nvCxnSpPr>
          <p:cNvPr id="62" name="Straight Connector 61"/>
          <p:cNvCxnSpPr/>
          <p:nvPr/>
        </p:nvCxnSpPr>
        <p:spPr>
          <a:xfrm>
            <a:off x="136071" y="5713279"/>
            <a:ext cx="11947072" cy="18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3607" y="577882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/>
              <a:t>Kaip blokų grandinę pritaikyti skaitmeninės tapatybės valdyme</a:t>
            </a:r>
            <a:r>
              <a:rPr lang="en-US" dirty="0" smtClean="0"/>
              <a:t> </a:t>
            </a:r>
            <a:r>
              <a:rPr lang="en-US" dirty="0" err="1" smtClean="0"/>
              <a:t>internete</a:t>
            </a:r>
            <a:r>
              <a:rPr lang="lt-LT" dirty="0" smtClean="0"/>
              <a:t>?</a:t>
            </a:r>
          </a:p>
          <a:p>
            <a:pPr algn="ctr"/>
            <a:r>
              <a:rPr lang="lt-LT" dirty="0" smtClean="0"/>
              <a:t>Ką tai duoda naudotojams?</a:t>
            </a:r>
          </a:p>
          <a:p>
            <a:pPr algn="ctr"/>
            <a:r>
              <a:rPr lang="lt-LT" dirty="0" smtClean="0"/>
              <a:t>Ar verta technologiją taikyti šioje srityje?</a:t>
            </a:r>
            <a:endParaRPr lang="lt-LT" dirty="0"/>
          </a:p>
        </p:txBody>
      </p:sp>
      <p:grpSp>
        <p:nvGrpSpPr>
          <p:cNvPr id="30" name="Group 29"/>
          <p:cNvGrpSpPr/>
          <p:nvPr/>
        </p:nvGrpSpPr>
        <p:grpSpPr>
          <a:xfrm>
            <a:off x="13607" y="1589740"/>
            <a:ext cx="6064701" cy="3861088"/>
            <a:chOff x="13607" y="1589740"/>
            <a:chExt cx="6064701" cy="3861088"/>
          </a:xfrm>
        </p:grpSpPr>
        <p:sp>
          <p:nvSpPr>
            <p:cNvPr id="56" name="Rectangle 55"/>
            <p:cNvSpPr/>
            <p:nvPr/>
          </p:nvSpPr>
          <p:spPr>
            <a:xfrm>
              <a:off x="185056" y="1589740"/>
              <a:ext cx="57884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lt-LT" b="1" dirty="0" smtClean="0"/>
                <a:t>Skaitmeninė </a:t>
              </a:r>
              <a:r>
                <a:rPr lang="lt-LT" b="1" dirty="0"/>
                <a:t>tapatybė </a:t>
              </a:r>
              <a:r>
                <a:rPr lang="lt-LT" dirty="0"/>
                <a:t>- abstrakti fizinės esybės reprezentacija, sudaryta iš aibės esybės nuolatinių ar laikinų atributų, kurie susiejami su fizine esybe.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607" y="2564935"/>
              <a:ext cx="6064701" cy="2885893"/>
              <a:chOff x="13607" y="2564935"/>
              <a:chExt cx="6064701" cy="288589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41046" y="2564935"/>
                <a:ext cx="2264229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lt-LT" dirty="0" smtClean="0"/>
                  <a:t>Skaitmeninės tapatybės valdymas</a:t>
                </a:r>
                <a:endParaRPr lang="lt-LT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607" y="3552475"/>
                <a:ext cx="2013858" cy="601229"/>
              </a:xfrm>
              <a:prstGeom prst="ellipse">
                <a:avLst/>
              </a:prstGeom>
              <a:solidFill>
                <a:srgbClr val="FB8C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lt-LT" sz="1600" dirty="0" smtClean="0"/>
                  <a:t>Gyvavimo ciklo valdymas</a:t>
                </a:r>
                <a:endParaRPr lang="en-US" sz="16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9189" y="4249954"/>
                <a:ext cx="2111828" cy="601229"/>
              </a:xfrm>
              <a:prstGeom prst="ellipse">
                <a:avLst/>
              </a:prstGeom>
              <a:solidFill>
                <a:srgbClr val="FB8C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lt-LT" sz="1600" dirty="0" smtClean="0"/>
                  <a:t>Identifikavimas</a:t>
                </a:r>
                <a:endParaRPr lang="en-US" sz="16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841046" y="4849599"/>
                <a:ext cx="2269672" cy="601229"/>
              </a:xfrm>
              <a:prstGeom prst="ellipse">
                <a:avLst/>
              </a:prstGeom>
              <a:solidFill>
                <a:srgbClr val="FB8C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lt-LT" sz="1600" dirty="0" smtClean="0"/>
                  <a:t>Autentifikavimas</a:t>
                </a:r>
                <a:endParaRPr lang="en-US" sz="1600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14031" y="4227849"/>
                <a:ext cx="2111828" cy="601229"/>
              </a:xfrm>
              <a:prstGeom prst="ellipse">
                <a:avLst/>
              </a:prstGeom>
              <a:solidFill>
                <a:srgbClr val="FB8C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lt-LT" sz="1600" dirty="0" smtClean="0"/>
                  <a:t>Autorizavimas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61679" y="3554471"/>
                <a:ext cx="2416629" cy="597236"/>
              </a:xfrm>
              <a:prstGeom prst="ellipse">
                <a:avLst/>
              </a:prstGeom>
              <a:solidFill>
                <a:srgbClr val="FB8C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lt-LT" sz="1600" dirty="0" smtClean="0"/>
                  <a:t>Perdavimas trečiosioms šalims</a:t>
                </a:r>
                <a:endParaRPr lang="en-US" sz="16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1618820" y="3211266"/>
                <a:ext cx="710292" cy="392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097677" y="3202445"/>
                <a:ext cx="544509" cy="10807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5" idx="0"/>
                <a:endCxn id="5" idx="2"/>
              </p:cNvCxnSpPr>
              <p:nvPr/>
            </p:nvCxnSpPr>
            <p:spPr>
              <a:xfrm flipH="1" flipV="1">
                <a:off x="2973161" y="3211266"/>
                <a:ext cx="2721" cy="1638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6" idx="1"/>
              </p:cNvCxnSpPr>
              <p:nvPr/>
            </p:nvCxnSpPr>
            <p:spPr>
              <a:xfrm flipH="1" flipV="1">
                <a:off x="3248026" y="3231788"/>
                <a:ext cx="475275" cy="10841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3563710" y="3231788"/>
                <a:ext cx="597740" cy="3542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111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752600"/>
            <a:ext cx="11713029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t-LT" b="1" dirty="0"/>
              <a:t>Darbo tikslas </a:t>
            </a:r>
            <a:r>
              <a:rPr lang="lt-LT" dirty="0"/>
              <a:t>- įvertinti blokų grandinės tinkamumą skaitmeninės tapatybės </a:t>
            </a:r>
            <a:r>
              <a:rPr lang="lt-LT" dirty="0" smtClean="0"/>
              <a:t>valdymui.</a:t>
            </a:r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r>
              <a:rPr lang="lt-LT" b="1" dirty="0"/>
              <a:t>Darbe keliami uždaviniai</a:t>
            </a:r>
            <a:r>
              <a:rPr lang="lt-LT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Apžvelgti </a:t>
            </a:r>
            <a:r>
              <a:rPr lang="lt-LT" dirty="0"/>
              <a:t>skaitmeninės tapatybės valdymo sprendimus, vertinant jų gebėjimą įgyvendinti naudotojų </a:t>
            </a:r>
            <a:r>
              <a:rPr lang="lt-LT" dirty="0" smtClean="0"/>
              <a:t>poreikius.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Įvardyti </a:t>
            </a:r>
            <a:r>
              <a:rPr lang="lt-LT" dirty="0"/>
              <a:t>naudotojams kylančias problemas skaitmeninės tapatybės </a:t>
            </a:r>
            <a:r>
              <a:rPr lang="lt-LT" dirty="0" smtClean="0"/>
              <a:t>valdyme.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Apžvelgti </a:t>
            </a:r>
            <a:r>
              <a:rPr lang="lt-LT" dirty="0"/>
              <a:t>blokų grandinės technologiją ir jos </a:t>
            </a:r>
            <a:r>
              <a:rPr lang="lt-LT" dirty="0" smtClean="0"/>
              <a:t>savybes.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Atsižvelgus </a:t>
            </a:r>
            <a:r>
              <a:rPr lang="lt-LT" dirty="0"/>
              <a:t>į blokų grandinės savybes ir esamą jos taikymą tapatybės </a:t>
            </a:r>
            <a:r>
              <a:rPr lang="lt-LT" dirty="0" smtClean="0"/>
              <a:t>srityje, įvertinti </a:t>
            </a:r>
            <a:r>
              <a:rPr lang="lt-LT" dirty="0"/>
              <a:t>blokų grandinės gebėjimą spręsti įvardytas naudotojų problemas</a:t>
            </a:r>
            <a:r>
              <a:rPr lang="lt-LT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Pateikti </a:t>
            </a:r>
            <a:r>
              <a:rPr lang="lt-LT" dirty="0"/>
              <a:t>blokų grandinės panaudojimo atvejį skaitmeninės tapatybės valdymui ir sukurti jo veikimą demonstruojantį prototipą</a:t>
            </a:r>
            <a:r>
              <a:rPr lang="lt-LT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/>
              <a:t>Įvertinti </a:t>
            </a:r>
            <a:r>
              <a:rPr lang="lt-LT" dirty="0"/>
              <a:t>pateiktą sprendimą apibūdinant jo privalumus, trūkumus ir galimus pritaikymo barjerus.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lt-LT" dirty="0" smtClean="0"/>
              <a:t>Tikslas ir uždaviniai</a:t>
            </a:r>
            <a:endParaRPr lang="lt-LT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30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6657"/>
          </a:xfrm>
        </p:spPr>
        <p:txBody>
          <a:bodyPr>
            <a:normAutofit/>
          </a:bodyPr>
          <a:lstStyle/>
          <a:p>
            <a:pPr algn="ctr"/>
            <a:r>
              <a:rPr lang="lt-LT" sz="4000" dirty="0" smtClean="0"/>
              <a:t>Nustatytos naudotojų problemos </a:t>
            </a:r>
            <a:br>
              <a:rPr lang="lt-LT" sz="4000" dirty="0" smtClean="0"/>
            </a:br>
            <a:r>
              <a:rPr lang="lt-LT" sz="4000" dirty="0" smtClean="0"/>
              <a:t>tapatybės valdyme</a:t>
            </a:r>
            <a:endParaRPr lang="lt-L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64" y="3614452"/>
            <a:ext cx="4918023" cy="13276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t-LT" dirty="0" smtClean="0"/>
              <a:t>Įvardyti naudotojų poreikiai tapatybės valdymui</a:t>
            </a:r>
          </a:p>
          <a:p>
            <a:pPr marL="0" indent="0">
              <a:buNone/>
            </a:pPr>
            <a:r>
              <a:rPr lang="lt-LT" dirty="0" smtClean="0"/>
              <a:t>Apžvelgti tapatybės valdymo modeliai internete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723051"/>
            <a:ext cx="12191999" cy="89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lt-LT" i="1" dirty="0" smtClean="0"/>
              <a:t>Kokios yra naudotojų problemos dabartiniame skaitmeninės tapatybės valdyme?</a:t>
            </a:r>
            <a:endParaRPr lang="lt-LT" i="1" dirty="0"/>
          </a:p>
        </p:txBody>
      </p:sp>
      <p:sp>
        <p:nvSpPr>
          <p:cNvPr id="5" name="Right Arrow 4"/>
          <p:cNvSpPr/>
          <p:nvPr/>
        </p:nvSpPr>
        <p:spPr>
          <a:xfrm>
            <a:off x="5442679" y="3423504"/>
            <a:ext cx="914399" cy="1366604"/>
          </a:xfrm>
          <a:prstGeom prst="rightArrow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5981" y="3043002"/>
            <a:ext cx="6066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lt-LT" sz="2400" dirty="0" smtClean="0"/>
              <a:t>Naudotojų problemos:</a:t>
            </a:r>
          </a:p>
          <a:p>
            <a:pPr lvl="1"/>
            <a:endParaRPr lang="lt-LT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lt-LT" sz="2400" dirty="0" smtClean="0"/>
              <a:t>Kontrolės </a:t>
            </a:r>
            <a:r>
              <a:rPr lang="lt-LT" sz="2400" dirty="0"/>
              <a:t>trūkumas</a:t>
            </a:r>
          </a:p>
          <a:p>
            <a:pPr marL="971550" lvl="1" indent="-514350">
              <a:buFont typeface="+mj-lt"/>
              <a:buAutoNum type="arabicPeriod"/>
            </a:pPr>
            <a:r>
              <a:rPr lang="lt-LT" sz="2400" dirty="0"/>
              <a:t>Reikalingas didelis pasitikėjimas paslaugų kūrėjais</a:t>
            </a:r>
          </a:p>
          <a:p>
            <a:pPr marL="971550" lvl="1" indent="-514350">
              <a:buFont typeface="+mj-lt"/>
              <a:buAutoNum type="arabicPeriod"/>
            </a:pPr>
            <a:r>
              <a:rPr lang="lt-LT" sz="2400" dirty="0"/>
              <a:t>Priklausomybė nuo tapatybės tiekėjų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196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54" y="3235245"/>
            <a:ext cx="4498298" cy="1921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2400" dirty="0" smtClean="0"/>
              <a:t>Pristatyta blokų grandinės technologija</a:t>
            </a:r>
          </a:p>
          <a:p>
            <a:pPr marL="0" indent="0">
              <a:buNone/>
            </a:pPr>
            <a:r>
              <a:rPr lang="lt-LT" sz="2400" dirty="0" smtClean="0"/>
              <a:t>Apžvelgti technologiją tapatybės valdyme naudojantys projektai</a:t>
            </a:r>
          </a:p>
          <a:p>
            <a:pPr marL="514350" indent="-514350">
              <a:buFont typeface="+mj-lt"/>
              <a:buAutoNum type="arabicPeriod"/>
            </a:pPr>
            <a:endParaRPr lang="lt-LT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6657"/>
          </a:xfrm>
        </p:spPr>
        <p:txBody>
          <a:bodyPr>
            <a:normAutofit/>
          </a:bodyPr>
          <a:lstStyle/>
          <a:p>
            <a:pPr algn="ctr"/>
            <a:r>
              <a:rPr lang="lt-LT" sz="4000" dirty="0" smtClean="0"/>
              <a:t>Įvardytos blokų grandinės galimybės</a:t>
            </a:r>
            <a:br>
              <a:rPr lang="lt-LT" sz="4000" dirty="0" smtClean="0"/>
            </a:br>
            <a:r>
              <a:rPr lang="lt-LT" sz="4000" dirty="0" smtClean="0"/>
              <a:t> tapatybės valdyme</a:t>
            </a:r>
            <a:endParaRPr lang="lt-LT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723051"/>
            <a:ext cx="12191999" cy="89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lt-LT" i="1" dirty="0" smtClean="0"/>
              <a:t>Kuo blokų grandinė gali padėti skaitmeninės tapatybės valdyme?</a:t>
            </a:r>
            <a:endParaRPr lang="lt-LT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5553" y="3235244"/>
            <a:ext cx="5201587" cy="225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lt-LT" sz="2400" dirty="0" smtClean="0"/>
              <a:t>Decentralizuotas asmens duomenų saugojimas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400" dirty="0" smtClean="0"/>
              <a:t>Išmanieji kontraktai prieigai valdyti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400" dirty="0"/>
              <a:t>Esami projektai fokusuojasi į </a:t>
            </a:r>
            <a:r>
              <a:rPr lang="lt-LT" sz="2400" dirty="0" smtClean="0"/>
              <a:t>identifikavimą, autentifikavimą</a:t>
            </a:r>
          </a:p>
          <a:p>
            <a:pPr marL="514350" indent="-514350">
              <a:buFont typeface="+mj-lt"/>
              <a:buAutoNum type="arabicPeriod"/>
            </a:pPr>
            <a:endParaRPr lang="lt-LT" sz="2400" dirty="0"/>
          </a:p>
        </p:txBody>
      </p:sp>
      <p:sp>
        <p:nvSpPr>
          <p:cNvPr id="8" name="Right Arrow 7"/>
          <p:cNvSpPr/>
          <p:nvPr/>
        </p:nvSpPr>
        <p:spPr>
          <a:xfrm>
            <a:off x="5442679" y="3423504"/>
            <a:ext cx="914399" cy="1366604"/>
          </a:xfrm>
          <a:prstGeom prst="rightArrow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535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6657"/>
          </a:xfrm>
        </p:spPr>
        <p:txBody>
          <a:bodyPr>
            <a:normAutofit/>
          </a:bodyPr>
          <a:lstStyle/>
          <a:p>
            <a:pPr algn="ctr"/>
            <a:r>
              <a:rPr lang="lt-LT" sz="4000" dirty="0" smtClean="0"/>
              <a:t>Parengti reikalavimai tapatybės atributų</a:t>
            </a:r>
            <a:br>
              <a:rPr lang="lt-LT" sz="4000" dirty="0" smtClean="0"/>
            </a:br>
            <a:r>
              <a:rPr lang="lt-LT" sz="4000" dirty="0" smtClean="0"/>
              <a:t> valdymo modeliui</a:t>
            </a:r>
            <a:endParaRPr lang="lt-LT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723051"/>
            <a:ext cx="12191999" cy="5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lt-LT" i="1" dirty="0" smtClean="0"/>
              <a:t>Kaip išspręsti įvardytas naudotojų problemas?</a:t>
            </a:r>
            <a:endParaRPr lang="lt-LT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33" y="2272254"/>
            <a:ext cx="1924539" cy="134525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42214" y="4679893"/>
            <a:ext cx="3273552" cy="1005840"/>
          </a:xfrm>
          <a:prstGeom prst="ellipse">
            <a:avLst/>
          </a:prstGeom>
          <a:solidFill>
            <a:srgbClr val="FB8C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Žinoti, kas turi prieigą prie asmens duomenų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41082" y="4669681"/>
            <a:ext cx="3633216" cy="1005840"/>
          </a:xfrm>
          <a:prstGeom prst="ellipse">
            <a:avLst/>
          </a:prstGeom>
          <a:solidFill>
            <a:srgbClr val="FB8C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Atnaujinti asmens duomenis vienoje vietoje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5190" y="3605876"/>
            <a:ext cx="3733800" cy="1005840"/>
          </a:xfrm>
          <a:prstGeom prst="ellipse">
            <a:avLst/>
          </a:prstGeom>
          <a:solidFill>
            <a:srgbClr val="FB8C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Pasirinkti, kas gali pasiekti mano asmens duomenis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037576" y="3605876"/>
            <a:ext cx="3633216" cy="1005840"/>
          </a:xfrm>
          <a:prstGeom prst="ellipse">
            <a:avLst/>
          </a:prstGeom>
          <a:solidFill>
            <a:srgbClr val="FB8C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Sumažinti priklausomybę nuo tapatybės tiekėjo</a:t>
            </a:r>
            <a:endParaRPr lang="en-US" dirty="0"/>
          </a:p>
        </p:txBody>
      </p:sp>
      <p:cxnSp>
        <p:nvCxnSpPr>
          <p:cNvPr id="15" name="Straight Connector 14"/>
          <p:cNvCxnSpPr>
            <a:stCxn id="12" idx="7"/>
          </p:cNvCxnSpPr>
          <p:nvPr/>
        </p:nvCxnSpPr>
        <p:spPr>
          <a:xfrm flipV="1">
            <a:off x="3332188" y="2944880"/>
            <a:ext cx="2007908" cy="808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70248" y="3547177"/>
            <a:ext cx="1179576" cy="113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102534" y="3543858"/>
            <a:ext cx="1062876" cy="1125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1"/>
          </p:cNvCxnSpPr>
          <p:nvPr/>
        </p:nvCxnSpPr>
        <p:spPr>
          <a:xfrm flipH="1" flipV="1">
            <a:off x="6212262" y="2944880"/>
            <a:ext cx="2357386" cy="808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186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4800600" y="2620461"/>
            <a:ext cx="2732314" cy="3399339"/>
          </a:xfrm>
          <a:prstGeom prst="rect">
            <a:avLst/>
          </a:prstGeom>
          <a:solidFill>
            <a:schemeClr val="bg1"/>
          </a:solidFill>
          <a:ln>
            <a:solidFill>
              <a:srgbClr val="F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723051"/>
            <a:ext cx="12191999" cy="89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lt-LT" i="1" dirty="0" smtClean="0"/>
              <a:t>Kokia sistema įgyvendintų iškeltus reikalavimus?</a:t>
            </a:r>
            <a:endParaRPr lang="lt-LT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6657"/>
          </a:xfrm>
        </p:spPr>
        <p:txBody>
          <a:bodyPr>
            <a:normAutofit/>
          </a:bodyPr>
          <a:lstStyle/>
          <a:p>
            <a:pPr algn="ctr"/>
            <a:r>
              <a:rPr lang="lt-LT" sz="4000" dirty="0" smtClean="0"/>
              <a:t>Sukurtas </a:t>
            </a:r>
            <a:r>
              <a:rPr lang="lt-LT" sz="4000" dirty="0"/>
              <a:t>tapatybės </a:t>
            </a:r>
            <a:r>
              <a:rPr lang="lt-LT" sz="4000" dirty="0" smtClean="0"/>
              <a:t>atributų</a:t>
            </a:r>
            <a:br>
              <a:rPr lang="lt-LT" sz="4000" dirty="0" smtClean="0"/>
            </a:br>
            <a:r>
              <a:rPr lang="lt-LT" sz="4000" dirty="0" smtClean="0"/>
              <a:t> </a:t>
            </a:r>
            <a:r>
              <a:rPr lang="lt-LT" sz="4000" dirty="0"/>
              <a:t>valdymo modelis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96678" y="5213735"/>
            <a:ext cx="2371612" cy="651657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 smtClean="0"/>
              <a:t>Paslaugų registro kontraktas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4985460" y="3224757"/>
            <a:ext cx="2371613" cy="1825559"/>
            <a:chOff x="4770892" y="3635829"/>
            <a:chExt cx="2371613" cy="1825559"/>
          </a:xfrm>
        </p:grpSpPr>
        <p:sp>
          <p:nvSpPr>
            <p:cNvPr id="8" name="Rectangle 7"/>
            <p:cNvSpPr/>
            <p:nvPr/>
          </p:nvSpPr>
          <p:spPr>
            <a:xfrm>
              <a:off x="4770892" y="3635829"/>
              <a:ext cx="2371613" cy="1825559"/>
            </a:xfrm>
            <a:prstGeom prst="rect">
              <a:avLst/>
            </a:prstGeom>
            <a:solidFill>
              <a:srgbClr val="FB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93106" y="3730547"/>
              <a:ext cx="1045857" cy="45156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467F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dirty="0" smtClean="0">
                  <a:solidFill>
                    <a:schemeClr val="tx1"/>
                  </a:solidFill>
                </a:rPr>
                <a:t>N gim. d.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93106" y="4335468"/>
              <a:ext cx="1045857" cy="45156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9ABE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dirty="0" smtClean="0">
                  <a:solidFill>
                    <a:schemeClr val="tx1"/>
                  </a:solidFill>
                </a:rPr>
                <a:t>N gim. d.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93106" y="4932405"/>
              <a:ext cx="1045857" cy="45156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9ABE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dirty="0" smtClean="0">
                  <a:solidFill>
                    <a:schemeClr val="tx1"/>
                  </a:solidFill>
                </a:rPr>
                <a:t>N tel. nr.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93759" y="4102080"/>
              <a:ext cx="17178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b="1" dirty="0" smtClean="0">
                  <a:solidFill>
                    <a:schemeClr val="bg1"/>
                  </a:solidFill>
                </a:rPr>
                <a:t>Atributų saugyklos kontraktas</a:t>
              </a:r>
              <a:endParaRPr lang="lt-L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437173" y="3422854"/>
            <a:ext cx="1591345" cy="12665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b="1" dirty="0" smtClean="0"/>
              <a:t>Atributų valdymo programa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00600" y="2668628"/>
            <a:ext cx="273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/>
              <a:t>Blokų grandinė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10007427" y="4056122"/>
            <a:ext cx="497287" cy="6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7357073" y="4404825"/>
            <a:ext cx="1073820" cy="975935"/>
          </a:xfrm>
          <a:prstGeom prst="straightConnector1">
            <a:avLst/>
          </a:prstGeom>
          <a:ln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1"/>
          </p:cNvCxnSpPr>
          <p:nvPr/>
        </p:nvCxnSpPr>
        <p:spPr>
          <a:xfrm flipH="1" flipV="1">
            <a:off x="7364259" y="4056122"/>
            <a:ext cx="1072914" cy="1"/>
          </a:xfrm>
          <a:prstGeom prst="straightConnector1">
            <a:avLst/>
          </a:prstGeom>
          <a:ln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6" idx="3"/>
          </p:cNvCxnSpPr>
          <p:nvPr/>
        </p:nvCxnSpPr>
        <p:spPr>
          <a:xfrm flipV="1">
            <a:off x="3069822" y="3778991"/>
            <a:ext cx="1900241" cy="6308"/>
          </a:xfrm>
          <a:prstGeom prst="straightConnector1">
            <a:avLst/>
          </a:prstGeom>
          <a:ln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2" idx="3"/>
            <a:endCxn id="8" idx="1"/>
          </p:cNvCxnSpPr>
          <p:nvPr/>
        </p:nvCxnSpPr>
        <p:spPr>
          <a:xfrm flipV="1">
            <a:off x="3085219" y="4137537"/>
            <a:ext cx="1900241" cy="917395"/>
          </a:xfrm>
          <a:prstGeom prst="straightConnector1">
            <a:avLst/>
          </a:prstGeom>
          <a:ln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727794" y="3095999"/>
            <a:ext cx="2357425" cy="1040000"/>
            <a:chOff x="727794" y="3095999"/>
            <a:chExt cx="2357425" cy="1040000"/>
          </a:xfrm>
        </p:grpSpPr>
        <p:grpSp>
          <p:nvGrpSpPr>
            <p:cNvPr id="113" name="Group 112"/>
            <p:cNvGrpSpPr/>
            <p:nvPr/>
          </p:nvGrpSpPr>
          <p:grpSpPr>
            <a:xfrm>
              <a:off x="727794" y="3095999"/>
              <a:ext cx="2357425" cy="1021438"/>
              <a:chOff x="727794" y="3095999"/>
              <a:chExt cx="2357425" cy="102143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7794" y="3453160"/>
                <a:ext cx="2342028" cy="664277"/>
              </a:xfrm>
              <a:prstGeom prst="rect">
                <a:avLst/>
              </a:prstGeom>
              <a:solidFill>
                <a:srgbClr val="467F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lt-LT" dirty="0" smtClean="0"/>
                  <a:t>Interneto tinklalapis 1</a:t>
                </a:r>
                <a:endParaRPr lang="en-US" dirty="0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3770" y="3095999"/>
                <a:ext cx="321449" cy="345558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27794" y="3889778"/>
              <a:ext cx="2357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000" dirty="0" smtClean="0">
                  <a:solidFill>
                    <a:schemeClr val="bg1"/>
                  </a:solidFill>
                </a:rPr>
                <a:t>0x123f681646d4a755815f9cb19e1acc856</a:t>
              </a:r>
              <a:endParaRPr lang="lt-LT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27793" y="4353273"/>
            <a:ext cx="2357426" cy="1052332"/>
            <a:chOff x="727793" y="4353273"/>
            <a:chExt cx="2357426" cy="1052332"/>
          </a:xfrm>
        </p:grpSpPr>
        <p:grpSp>
          <p:nvGrpSpPr>
            <p:cNvPr id="56" name="Group 55"/>
            <p:cNvGrpSpPr/>
            <p:nvPr/>
          </p:nvGrpSpPr>
          <p:grpSpPr>
            <a:xfrm>
              <a:off x="743191" y="4353273"/>
              <a:ext cx="2342028" cy="1027487"/>
              <a:chOff x="743191" y="4353273"/>
              <a:chExt cx="2342028" cy="102748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191" y="4729103"/>
                <a:ext cx="2342028" cy="651657"/>
              </a:xfrm>
              <a:prstGeom prst="rect">
                <a:avLst/>
              </a:prstGeom>
              <a:solidFill>
                <a:srgbClr val="9AB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lt-LT" dirty="0" smtClean="0"/>
                  <a:t>Interneto tinklalapis 2</a:t>
                </a:r>
                <a:endParaRPr lang="en-US" dirty="0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0903" y="4353273"/>
                <a:ext cx="344316" cy="336118"/>
              </a:xfrm>
              <a:prstGeom prst="rect">
                <a:avLst/>
              </a:prstGeom>
            </p:spPr>
          </p:pic>
        </p:grpSp>
        <p:sp>
          <p:nvSpPr>
            <p:cNvPr id="116" name="TextBox 115"/>
            <p:cNvSpPr txBox="1"/>
            <p:nvPr/>
          </p:nvSpPr>
          <p:spPr>
            <a:xfrm>
              <a:off x="727793" y="5159384"/>
              <a:ext cx="2357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000" dirty="0" smtClean="0">
                  <a:solidFill>
                    <a:schemeClr val="bg1"/>
                  </a:solidFill>
                </a:rPr>
                <a:t>0x456f681646d4a9228a4f9cb19e1acc335</a:t>
              </a:r>
              <a:endParaRPr lang="lt-LT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9770663" y="3207710"/>
            <a:ext cx="2357425" cy="2096556"/>
            <a:chOff x="9714317" y="3210831"/>
            <a:chExt cx="2357425" cy="2096556"/>
          </a:xfrm>
        </p:grpSpPr>
        <p:grpSp>
          <p:nvGrpSpPr>
            <p:cNvPr id="89" name="Group 88"/>
            <p:cNvGrpSpPr/>
            <p:nvPr/>
          </p:nvGrpSpPr>
          <p:grpSpPr>
            <a:xfrm>
              <a:off x="9970507" y="3210831"/>
              <a:ext cx="1924539" cy="1850335"/>
              <a:chOff x="10267460" y="3103938"/>
              <a:chExt cx="1924539" cy="1850335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267460" y="3320799"/>
                <a:ext cx="1924539" cy="1633474"/>
                <a:chOff x="10361918" y="3868482"/>
                <a:chExt cx="1924539" cy="1633474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61918" y="3868482"/>
                  <a:ext cx="1924539" cy="1345253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10587788" y="5132624"/>
                  <a:ext cx="1472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lt-LT" dirty="0" smtClean="0"/>
                    <a:t>Naudotojas N</a:t>
                  </a:r>
                  <a:endParaRPr lang="lt-LT" dirty="0"/>
                </a:p>
              </p:txBody>
            </p:sp>
          </p:grp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7825" y="3104369"/>
                <a:ext cx="344316" cy="336118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2141" y="3103938"/>
                <a:ext cx="321449" cy="345558"/>
              </a:xfrm>
              <a:prstGeom prst="rect">
                <a:avLst/>
              </a:prstGeom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9714317" y="5061166"/>
              <a:ext cx="2357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1000" dirty="0" smtClean="0"/>
                <a:t>0x427f681646d4a7678a4f9cb19e1bef521</a:t>
              </a:r>
              <a:endParaRPr lang="lt-LT" sz="10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492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6657"/>
          </a:xfrm>
        </p:spPr>
        <p:txBody>
          <a:bodyPr>
            <a:normAutofit/>
          </a:bodyPr>
          <a:lstStyle/>
          <a:p>
            <a:pPr algn="ctr"/>
            <a:r>
              <a:rPr lang="lt-LT" sz="4000" dirty="0" smtClean="0"/>
              <a:t>Parengtas tapatybės atributų valdymo</a:t>
            </a:r>
            <a:br>
              <a:rPr lang="lt-LT" sz="4000" dirty="0" smtClean="0"/>
            </a:br>
            <a:r>
              <a:rPr lang="lt-LT" sz="4000" dirty="0" smtClean="0"/>
              <a:t>modelio prototipas</a:t>
            </a:r>
            <a:endParaRPr lang="lt-LT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723051"/>
            <a:ext cx="12191999" cy="89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lt-LT" i="1" dirty="0" smtClean="0"/>
              <a:t>Kaip </a:t>
            </a:r>
            <a:r>
              <a:rPr lang="lt-LT" i="1" dirty="0"/>
              <a:t>realizuoti pristatytą atributų valdymo modelį?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lt-LT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903" y="2620461"/>
            <a:ext cx="3752540" cy="371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lt-LT" sz="2400" dirty="0" smtClean="0"/>
              <a:t>Suprogramuoti modelio išmanieji kontraktai</a:t>
            </a:r>
          </a:p>
          <a:p>
            <a:pPr marL="971550" lvl="1" indent="-514350">
              <a:buFont typeface="+mj-lt"/>
              <a:buAutoNum type="arabicPeriod"/>
            </a:pPr>
            <a:r>
              <a:rPr lang="lt-LT" sz="2000" dirty="0" smtClean="0"/>
              <a:t>Atributų saugykla</a:t>
            </a:r>
          </a:p>
          <a:p>
            <a:pPr marL="971550" lvl="1" indent="-514350">
              <a:buFont typeface="+mj-lt"/>
              <a:buAutoNum type="arabicPeriod"/>
            </a:pPr>
            <a:r>
              <a:rPr lang="lt-LT" sz="2000" dirty="0" smtClean="0"/>
              <a:t>Paslaugų registras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400" dirty="0" smtClean="0"/>
              <a:t>Paruoštas interaktyvus atributų valdymo programėlės naudotojo sąsajos prototipas</a:t>
            </a:r>
          </a:p>
          <a:p>
            <a:pPr marL="514350" indent="-514350">
              <a:buFont typeface="+mj-lt"/>
              <a:buAutoNum type="arabicPeriod"/>
            </a:pPr>
            <a:endParaRPr lang="lt-LT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00883" y="317021"/>
            <a:ext cx="3657100" cy="82639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04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6657"/>
          </a:xfrm>
        </p:spPr>
        <p:txBody>
          <a:bodyPr>
            <a:normAutofit/>
          </a:bodyPr>
          <a:lstStyle/>
          <a:p>
            <a:pPr algn="ctr"/>
            <a:r>
              <a:rPr lang="lt-LT" sz="4000" dirty="0" smtClean="0"/>
              <a:t>Įvertintas tapatybės atributų</a:t>
            </a:r>
            <a:br>
              <a:rPr lang="lt-LT" sz="4000" dirty="0" smtClean="0"/>
            </a:br>
            <a:r>
              <a:rPr lang="lt-LT" sz="4000" dirty="0" smtClean="0"/>
              <a:t> valdymo modelis</a:t>
            </a:r>
            <a:endParaRPr lang="lt-LT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661720"/>
            <a:ext cx="12191999" cy="89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lt-LT" i="1" dirty="0" smtClean="0"/>
              <a:t>Kaip sektųsi pristatytą modelį taikyti praktikoje?</a:t>
            </a:r>
            <a:endParaRPr lang="lt-LT" i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lt-LT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004346" y="2280333"/>
            <a:ext cx="3705226" cy="1386882"/>
            <a:chOff x="8312604" y="2261315"/>
            <a:chExt cx="3705226" cy="1386882"/>
          </a:xfrm>
        </p:grpSpPr>
        <p:sp>
          <p:nvSpPr>
            <p:cNvPr id="14" name="Rectangle 13"/>
            <p:cNvSpPr/>
            <p:nvPr/>
          </p:nvSpPr>
          <p:spPr>
            <a:xfrm>
              <a:off x="8312604" y="2261315"/>
              <a:ext cx="3705225" cy="1386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>
                <a:noFill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47414" y="2271856"/>
              <a:ext cx="2427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Per mėnesį: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lt-LT" dirty="0" smtClean="0"/>
                <a:t>500 naujų naudotojų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5 </a:t>
              </a:r>
              <a:r>
                <a:rPr lang="en-US" dirty="0" err="1" smtClean="0"/>
                <a:t>reikalingi</a:t>
              </a:r>
              <a:r>
                <a:rPr lang="en-US" dirty="0" smtClean="0"/>
                <a:t> </a:t>
              </a:r>
              <a:r>
                <a:rPr lang="en-US" dirty="0" err="1" smtClean="0"/>
                <a:t>atributai</a:t>
              </a:r>
              <a:endParaRPr lang="lt-LT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09313" y="3247341"/>
              <a:ext cx="242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lt-LT" dirty="0" smtClean="0"/>
                <a:t>š viso: </a:t>
              </a:r>
              <a:r>
                <a:rPr lang="en-US" dirty="0" smtClean="0"/>
                <a:t>300 </a:t>
              </a:r>
              <a:r>
                <a:rPr lang="lt-LT" dirty="0" smtClean="0"/>
                <a:t>€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9209314" y="3205461"/>
              <a:ext cx="28085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209314" y="2487860"/>
              <a:ext cx="0" cy="11603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2862832" y="4852583"/>
            <a:ext cx="3705225" cy="1873060"/>
            <a:chOff x="8312604" y="4382321"/>
            <a:chExt cx="3705225" cy="1873060"/>
          </a:xfrm>
        </p:grpSpPr>
        <p:sp>
          <p:nvSpPr>
            <p:cNvPr id="25" name="Rectangle 24"/>
            <p:cNvSpPr/>
            <p:nvPr/>
          </p:nvSpPr>
          <p:spPr>
            <a:xfrm>
              <a:off x="8312604" y="4382321"/>
              <a:ext cx="3705225" cy="18551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>
                <a:noFill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09313" y="4382322"/>
              <a:ext cx="280851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Per mėnesį: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lt-LT" dirty="0" smtClean="0"/>
                <a:t>3 naujos paslaugos, joms reikia 5 atributų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lt-LT" dirty="0" smtClean="0"/>
                <a:t>8 pakeistos prieigos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lt-LT" dirty="0" smtClean="0"/>
                <a:t>1 pakeista reikšmė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199789" y="5886049"/>
              <a:ext cx="242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lt-LT" dirty="0" smtClean="0"/>
                <a:t>š viso: 6</a:t>
              </a:r>
              <a:r>
                <a:rPr lang="en-US" dirty="0" smtClean="0"/>
                <a:t> </a:t>
              </a:r>
              <a:r>
                <a:rPr lang="lt-LT" dirty="0" smtClean="0"/>
                <a:t>€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9199789" y="5877517"/>
              <a:ext cx="28085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199789" y="4382321"/>
              <a:ext cx="0" cy="1855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134278" y="2973774"/>
            <a:ext cx="7923442" cy="3449322"/>
            <a:chOff x="110216" y="2559130"/>
            <a:chExt cx="7923442" cy="34493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16" y="2559130"/>
              <a:ext cx="7923442" cy="344932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97301" y="4496752"/>
              <a:ext cx="73152" cy="226884"/>
            </a:xfrm>
            <a:prstGeom prst="rect">
              <a:avLst/>
            </a:prstGeom>
            <a:solidFill>
              <a:srgbClr val="467FD7"/>
            </a:solidFill>
            <a:ln>
              <a:solidFill>
                <a:srgbClr val="467F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7301" y="4169229"/>
              <a:ext cx="73152" cy="168067"/>
            </a:xfrm>
            <a:prstGeom prst="rect">
              <a:avLst/>
            </a:prstGeom>
            <a:solidFill>
              <a:srgbClr val="FB8C00"/>
            </a:solidFill>
            <a:ln>
              <a:solidFill>
                <a:srgbClr val="FB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9070" y="3839997"/>
              <a:ext cx="73152" cy="168067"/>
            </a:xfrm>
            <a:prstGeom prst="rect">
              <a:avLst/>
            </a:prstGeom>
            <a:solidFill>
              <a:srgbClr val="FB8C00"/>
            </a:solidFill>
            <a:ln>
              <a:solidFill>
                <a:srgbClr val="FB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7301" y="3510094"/>
              <a:ext cx="81558" cy="168739"/>
              <a:chOff x="198328" y="3545654"/>
              <a:chExt cx="81558" cy="16873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98328" y="3546326"/>
                <a:ext cx="36576" cy="168067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t-LT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43310" y="3545654"/>
                <a:ext cx="36576" cy="168739"/>
              </a:xfrm>
              <a:prstGeom prst="rect">
                <a:avLst/>
              </a:prstGeom>
              <a:solidFill>
                <a:srgbClr val="467FD7"/>
              </a:solidFill>
              <a:ln>
                <a:solidFill>
                  <a:srgbClr val="467F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t-LT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97301" y="5231402"/>
              <a:ext cx="73152" cy="226884"/>
            </a:xfrm>
            <a:prstGeom prst="rect">
              <a:avLst/>
            </a:prstGeom>
            <a:solidFill>
              <a:srgbClr val="467FD7"/>
            </a:solidFill>
            <a:ln>
              <a:solidFill>
                <a:srgbClr val="467F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7301" y="5621046"/>
              <a:ext cx="73152" cy="168067"/>
            </a:xfrm>
            <a:prstGeom prst="rect">
              <a:avLst/>
            </a:prstGeom>
            <a:solidFill>
              <a:srgbClr val="FB8C00"/>
            </a:solidFill>
            <a:ln>
              <a:solidFill>
                <a:srgbClr val="FB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738" y="3374263"/>
            <a:ext cx="1066920" cy="1048445"/>
            <a:chOff x="148656" y="3207783"/>
            <a:chExt cx="1066920" cy="1048445"/>
          </a:xfrm>
        </p:grpSpPr>
        <p:grpSp>
          <p:nvGrpSpPr>
            <p:cNvPr id="4" name="Group 3"/>
            <p:cNvGrpSpPr/>
            <p:nvPr/>
          </p:nvGrpSpPr>
          <p:grpSpPr>
            <a:xfrm>
              <a:off x="290352" y="3207783"/>
              <a:ext cx="727409" cy="617713"/>
              <a:chOff x="8397254" y="2664193"/>
              <a:chExt cx="727409" cy="61771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1872" y="2664193"/>
                <a:ext cx="638175" cy="476250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8397254" y="3160765"/>
                <a:ext cx="727409" cy="121141"/>
              </a:xfrm>
              <a:prstGeom prst="rect">
                <a:avLst/>
              </a:prstGeom>
              <a:solidFill>
                <a:srgbClr val="467FD7"/>
              </a:solidFill>
              <a:ln>
                <a:solidFill>
                  <a:srgbClr val="467F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t-LT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48656" y="3886896"/>
              <a:ext cx="1066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Paslauga</a:t>
              </a:r>
              <a:endParaRPr lang="lt-LT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8462" y="4756638"/>
            <a:ext cx="1419471" cy="1459167"/>
            <a:chOff x="-55677" y="4649873"/>
            <a:chExt cx="1419471" cy="1459167"/>
          </a:xfrm>
        </p:grpSpPr>
        <p:grpSp>
          <p:nvGrpSpPr>
            <p:cNvPr id="6" name="Group 5"/>
            <p:cNvGrpSpPr/>
            <p:nvPr/>
          </p:nvGrpSpPr>
          <p:grpSpPr>
            <a:xfrm>
              <a:off x="-55677" y="4649873"/>
              <a:ext cx="1419471" cy="1042904"/>
              <a:chOff x="8033658" y="4877316"/>
              <a:chExt cx="1419471" cy="104290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3658" y="4877316"/>
                <a:ext cx="1419471" cy="992210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8379688" y="5799079"/>
                <a:ext cx="727409" cy="121141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t-LT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2231" y="5739708"/>
              <a:ext cx="1283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/>
                <a:t>Naudotojas</a:t>
              </a:r>
              <a:endParaRPr lang="lt-LT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2BCD-2350-4382-8DCA-5D7F771ABCCB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185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967</Words>
  <Application>Microsoft Office PowerPoint</Application>
  <PresentationFormat>Widescreen</PresentationFormat>
  <Paragraphs>175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Skaitmeninės tapatybės valdymas taikant blokų grandinę</vt:lpstr>
      <vt:lpstr>Tematika</vt:lpstr>
      <vt:lpstr>PowerPoint Presentation</vt:lpstr>
      <vt:lpstr>Nustatytos naudotojų problemos  tapatybės valdyme</vt:lpstr>
      <vt:lpstr>Įvardytos blokų grandinės galimybės  tapatybės valdyme</vt:lpstr>
      <vt:lpstr>Parengti reikalavimai tapatybės atributų  valdymo modeliui</vt:lpstr>
      <vt:lpstr>Sukurtas tapatybės atributų  valdymo modelis</vt:lpstr>
      <vt:lpstr>Parengtas tapatybės atributų valdymo modelio prototipas</vt:lpstr>
      <vt:lpstr>Įvertintas tapatybės atributų  valdymo modelis</vt:lpstr>
      <vt:lpstr>PowerPoint Presentation</vt:lpstr>
      <vt:lpstr>Klausimai</vt:lpstr>
      <vt:lpstr>PowerPoint Presentation</vt:lpstr>
      <vt:lpstr>PowerPoint Presentation</vt:lpstr>
      <vt:lpstr>Detalus atributų valdymo modelis</vt:lpstr>
      <vt:lpstr>Modelio sekų diagramos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Praktika</dc:title>
  <dc:creator>Jurgis Kargaudas</dc:creator>
  <cp:lastModifiedBy>Jurgis Kargaudas</cp:lastModifiedBy>
  <cp:revision>105</cp:revision>
  <dcterms:created xsi:type="dcterms:W3CDTF">2018-04-19T16:26:09Z</dcterms:created>
  <dcterms:modified xsi:type="dcterms:W3CDTF">2018-06-04T19:03:42Z</dcterms:modified>
</cp:coreProperties>
</file>