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162B738-CA66-4644-B75A-154AECD54C5C}" type="datetimeFigureOut">
              <a:rPr lang="en-US" smtClean="0"/>
              <a:t>3/23/2024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56B3FB1-7A8E-45B6-AB24-9C4E4046A25E}" type="slidenum">
              <a:rPr lang="en-US" smtClean="0"/>
              <a:t>‹#›</a:t>
            </a:fld>
            <a:endParaRPr lang="en-US"/>
          </a:p>
        </p:txBody>
      </p:sp>
    </p:spTree>
    <p:extLst>
      <p:ext uri="{BB962C8B-B14F-4D97-AF65-F5344CB8AC3E}">
        <p14:creationId xmlns:p14="http://schemas.microsoft.com/office/powerpoint/2010/main" val="316357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62B738-CA66-4644-B75A-154AECD54C5C}"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B3FB1-7A8E-45B6-AB24-9C4E4046A25E}" type="slidenum">
              <a:rPr lang="en-US" smtClean="0"/>
              <a:t>‹#›</a:t>
            </a:fld>
            <a:endParaRPr lang="en-US"/>
          </a:p>
        </p:txBody>
      </p:sp>
    </p:spTree>
    <p:extLst>
      <p:ext uri="{BB962C8B-B14F-4D97-AF65-F5344CB8AC3E}">
        <p14:creationId xmlns:p14="http://schemas.microsoft.com/office/powerpoint/2010/main" val="685349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162B738-CA66-4644-B75A-154AECD54C5C}" type="datetimeFigureOut">
              <a:rPr lang="en-US" smtClean="0"/>
              <a:t>3/23/2024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56B3FB1-7A8E-45B6-AB24-9C4E4046A25E}" type="slidenum">
              <a:rPr lang="en-US" smtClean="0"/>
              <a:t>‹#›</a:t>
            </a:fld>
            <a:endParaRPr lang="en-US"/>
          </a:p>
        </p:txBody>
      </p:sp>
    </p:spTree>
    <p:extLst>
      <p:ext uri="{BB962C8B-B14F-4D97-AF65-F5344CB8AC3E}">
        <p14:creationId xmlns:p14="http://schemas.microsoft.com/office/powerpoint/2010/main" val="3471871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162B738-CA66-4644-B75A-154AECD54C5C}" type="datetimeFigureOut">
              <a:rPr lang="en-US" smtClean="0"/>
              <a:t>3/23/2024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56B3FB1-7A8E-45B6-AB24-9C4E4046A25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3407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162B738-CA66-4644-B75A-154AECD54C5C}" type="datetimeFigureOut">
              <a:rPr lang="en-US" smtClean="0"/>
              <a:t>3/23/2024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56B3FB1-7A8E-45B6-AB24-9C4E4046A25E}" type="slidenum">
              <a:rPr lang="en-US" smtClean="0"/>
              <a:t>‹#›</a:t>
            </a:fld>
            <a:endParaRPr lang="en-US"/>
          </a:p>
        </p:txBody>
      </p:sp>
    </p:spTree>
    <p:extLst>
      <p:ext uri="{BB962C8B-B14F-4D97-AF65-F5344CB8AC3E}">
        <p14:creationId xmlns:p14="http://schemas.microsoft.com/office/powerpoint/2010/main" val="3747065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162B738-CA66-4644-B75A-154AECD54C5C}" type="datetimeFigureOut">
              <a:rPr lang="en-US" smtClean="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B3FB1-7A8E-45B6-AB24-9C4E4046A25E}" type="slidenum">
              <a:rPr lang="en-US" smtClean="0"/>
              <a:t>‹#›</a:t>
            </a:fld>
            <a:endParaRPr lang="en-US"/>
          </a:p>
        </p:txBody>
      </p:sp>
    </p:spTree>
    <p:extLst>
      <p:ext uri="{BB962C8B-B14F-4D97-AF65-F5344CB8AC3E}">
        <p14:creationId xmlns:p14="http://schemas.microsoft.com/office/powerpoint/2010/main" val="2959549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162B738-CA66-4644-B75A-154AECD54C5C}" type="datetimeFigureOut">
              <a:rPr lang="en-US" smtClean="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B3FB1-7A8E-45B6-AB24-9C4E4046A25E}" type="slidenum">
              <a:rPr lang="en-US" smtClean="0"/>
              <a:t>‹#›</a:t>
            </a:fld>
            <a:endParaRPr lang="en-US"/>
          </a:p>
        </p:txBody>
      </p:sp>
    </p:spTree>
    <p:extLst>
      <p:ext uri="{BB962C8B-B14F-4D97-AF65-F5344CB8AC3E}">
        <p14:creationId xmlns:p14="http://schemas.microsoft.com/office/powerpoint/2010/main" val="594174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62B738-CA66-4644-B75A-154AECD54C5C}"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B3FB1-7A8E-45B6-AB24-9C4E4046A25E}" type="slidenum">
              <a:rPr lang="en-US" smtClean="0"/>
              <a:t>‹#›</a:t>
            </a:fld>
            <a:endParaRPr lang="en-US"/>
          </a:p>
        </p:txBody>
      </p:sp>
    </p:spTree>
    <p:extLst>
      <p:ext uri="{BB962C8B-B14F-4D97-AF65-F5344CB8AC3E}">
        <p14:creationId xmlns:p14="http://schemas.microsoft.com/office/powerpoint/2010/main" val="1618777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162B738-CA66-4644-B75A-154AECD54C5C}" type="datetimeFigureOut">
              <a:rPr lang="en-US" smtClean="0"/>
              <a:t>3/23/2024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56B3FB1-7A8E-45B6-AB24-9C4E4046A25E}" type="slidenum">
              <a:rPr lang="en-US" smtClean="0"/>
              <a:t>‹#›</a:t>
            </a:fld>
            <a:endParaRPr lang="en-US"/>
          </a:p>
        </p:txBody>
      </p:sp>
    </p:spTree>
    <p:extLst>
      <p:ext uri="{BB962C8B-B14F-4D97-AF65-F5344CB8AC3E}">
        <p14:creationId xmlns:p14="http://schemas.microsoft.com/office/powerpoint/2010/main" val="149259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62B738-CA66-4644-B75A-154AECD54C5C}"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B3FB1-7A8E-45B6-AB24-9C4E4046A25E}" type="slidenum">
              <a:rPr lang="en-US" smtClean="0"/>
              <a:t>‹#›</a:t>
            </a:fld>
            <a:endParaRPr lang="en-US"/>
          </a:p>
        </p:txBody>
      </p:sp>
    </p:spTree>
    <p:extLst>
      <p:ext uri="{BB962C8B-B14F-4D97-AF65-F5344CB8AC3E}">
        <p14:creationId xmlns:p14="http://schemas.microsoft.com/office/powerpoint/2010/main" val="2144928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162B738-CA66-4644-B75A-154AECD54C5C}" type="datetimeFigureOut">
              <a:rPr lang="en-US" smtClean="0"/>
              <a:t>3/23/2024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56B3FB1-7A8E-45B6-AB24-9C4E4046A25E}" type="slidenum">
              <a:rPr lang="en-US" smtClean="0"/>
              <a:t>‹#›</a:t>
            </a:fld>
            <a:endParaRPr lang="en-US"/>
          </a:p>
        </p:txBody>
      </p:sp>
    </p:spTree>
    <p:extLst>
      <p:ext uri="{BB962C8B-B14F-4D97-AF65-F5344CB8AC3E}">
        <p14:creationId xmlns:p14="http://schemas.microsoft.com/office/powerpoint/2010/main" val="204462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62B738-CA66-4644-B75A-154AECD54C5C}"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B3FB1-7A8E-45B6-AB24-9C4E4046A25E}" type="slidenum">
              <a:rPr lang="en-US" smtClean="0"/>
              <a:t>‹#›</a:t>
            </a:fld>
            <a:endParaRPr lang="en-US"/>
          </a:p>
        </p:txBody>
      </p:sp>
    </p:spTree>
    <p:extLst>
      <p:ext uri="{BB962C8B-B14F-4D97-AF65-F5344CB8AC3E}">
        <p14:creationId xmlns:p14="http://schemas.microsoft.com/office/powerpoint/2010/main" val="2785633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62B738-CA66-4644-B75A-154AECD54C5C}" type="datetimeFigureOut">
              <a:rPr lang="en-US" smtClean="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B3FB1-7A8E-45B6-AB24-9C4E4046A25E}" type="slidenum">
              <a:rPr lang="en-US" smtClean="0"/>
              <a:t>‹#›</a:t>
            </a:fld>
            <a:endParaRPr lang="en-US"/>
          </a:p>
        </p:txBody>
      </p:sp>
    </p:spTree>
    <p:extLst>
      <p:ext uri="{BB962C8B-B14F-4D97-AF65-F5344CB8AC3E}">
        <p14:creationId xmlns:p14="http://schemas.microsoft.com/office/powerpoint/2010/main" val="217968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62B738-CA66-4644-B75A-154AECD54C5C}" type="datetimeFigureOut">
              <a:rPr lang="en-US" smtClean="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B3FB1-7A8E-45B6-AB24-9C4E4046A25E}" type="slidenum">
              <a:rPr lang="en-US" smtClean="0"/>
              <a:t>‹#›</a:t>
            </a:fld>
            <a:endParaRPr lang="en-US"/>
          </a:p>
        </p:txBody>
      </p:sp>
    </p:spTree>
    <p:extLst>
      <p:ext uri="{BB962C8B-B14F-4D97-AF65-F5344CB8AC3E}">
        <p14:creationId xmlns:p14="http://schemas.microsoft.com/office/powerpoint/2010/main" val="307645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2B738-CA66-4644-B75A-154AECD54C5C}" type="datetimeFigureOut">
              <a:rPr lang="en-US" smtClean="0"/>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B3FB1-7A8E-45B6-AB24-9C4E4046A25E}" type="slidenum">
              <a:rPr lang="en-US" smtClean="0"/>
              <a:t>‹#›</a:t>
            </a:fld>
            <a:endParaRPr lang="en-US"/>
          </a:p>
        </p:txBody>
      </p:sp>
    </p:spTree>
    <p:extLst>
      <p:ext uri="{BB962C8B-B14F-4D97-AF65-F5344CB8AC3E}">
        <p14:creationId xmlns:p14="http://schemas.microsoft.com/office/powerpoint/2010/main" val="1970029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62B738-CA66-4644-B75A-154AECD54C5C}"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B3FB1-7A8E-45B6-AB24-9C4E4046A25E}" type="slidenum">
              <a:rPr lang="en-US" smtClean="0"/>
              <a:t>‹#›</a:t>
            </a:fld>
            <a:endParaRPr lang="en-US"/>
          </a:p>
        </p:txBody>
      </p:sp>
    </p:spTree>
    <p:extLst>
      <p:ext uri="{BB962C8B-B14F-4D97-AF65-F5344CB8AC3E}">
        <p14:creationId xmlns:p14="http://schemas.microsoft.com/office/powerpoint/2010/main" val="280789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62B738-CA66-4644-B75A-154AECD54C5C}"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B3FB1-7A8E-45B6-AB24-9C4E4046A25E}" type="slidenum">
              <a:rPr lang="en-US" smtClean="0"/>
              <a:t>‹#›</a:t>
            </a:fld>
            <a:endParaRPr lang="en-US"/>
          </a:p>
        </p:txBody>
      </p:sp>
    </p:spTree>
    <p:extLst>
      <p:ext uri="{BB962C8B-B14F-4D97-AF65-F5344CB8AC3E}">
        <p14:creationId xmlns:p14="http://schemas.microsoft.com/office/powerpoint/2010/main" val="2582181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62B738-CA66-4644-B75A-154AECD54C5C}" type="datetimeFigureOut">
              <a:rPr lang="en-US" smtClean="0"/>
              <a:t>3/23/2024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6B3FB1-7A8E-45B6-AB24-9C4E4046A25E}" type="slidenum">
              <a:rPr lang="en-US" smtClean="0"/>
              <a:t>‹#›</a:t>
            </a:fld>
            <a:endParaRPr lang="en-US"/>
          </a:p>
        </p:txBody>
      </p:sp>
    </p:spTree>
    <p:extLst>
      <p:ext uri="{BB962C8B-B14F-4D97-AF65-F5344CB8AC3E}">
        <p14:creationId xmlns:p14="http://schemas.microsoft.com/office/powerpoint/2010/main" val="327232629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6061046" cy="1825096"/>
          </a:xfrm>
        </p:spPr>
        <p:txBody>
          <a:bodyPr/>
          <a:lstStyle/>
          <a:p>
            <a:r>
              <a:rPr lang="en-US" dirty="0"/>
              <a:t>web scraping</a:t>
            </a:r>
          </a:p>
        </p:txBody>
      </p:sp>
      <p:sp>
        <p:nvSpPr>
          <p:cNvPr id="3" name="Subtitle 2"/>
          <p:cNvSpPr>
            <a:spLocks noGrp="1"/>
          </p:cNvSpPr>
          <p:nvPr>
            <p:ph type="subTitle" idx="1"/>
          </p:nvPr>
        </p:nvSpPr>
        <p:spPr>
          <a:xfrm>
            <a:off x="5649986" y="4034873"/>
            <a:ext cx="1505824" cy="268680"/>
          </a:xfrm>
        </p:spPr>
        <p:txBody>
          <a:bodyPr>
            <a:normAutofit fontScale="70000" lnSpcReduction="20000"/>
          </a:bodyPr>
          <a:lstStyle/>
          <a:p>
            <a:r>
              <a:rPr lang="en-US" sz="2200" dirty="0" smtClean="0">
                <a:solidFill>
                  <a:srgbClr val="FF0000"/>
                </a:solidFill>
              </a:rPr>
              <a:t>Ubanesh</a:t>
            </a:r>
            <a:r>
              <a:rPr lang="en-US" dirty="0" smtClean="0">
                <a:solidFill>
                  <a:srgbClr val="FF0000"/>
                </a:solidFill>
              </a:rPr>
              <a:t> N</a:t>
            </a:r>
            <a:endParaRPr lang="en-US" dirty="0">
              <a:solidFill>
                <a:srgbClr val="FF0000"/>
              </a:solidFill>
            </a:endParaRPr>
          </a:p>
        </p:txBody>
      </p:sp>
    </p:spTree>
    <p:extLst>
      <p:ext uri="{BB962C8B-B14F-4D97-AF65-F5344CB8AC3E}">
        <p14:creationId xmlns:p14="http://schemas.microsoft.com/office/powerpoint/2010/main" val="1547730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7106" y="466724"/>
            <a:ext cx="11558669" cy="6029325"/>
          </a:xfrm>
          <a:prstGeom prst="rect">
            <a:avLst/>
          </a:prstGeom>
        </p:spPr>
      </p:pic>
    </p:spTree>
    <p:extLst>
      <p:ext uri="{BB962C8B-B14F-4D97-AF65-F5344CB8AC3E}">
        <p14:creationId xmlns:p14="http://schemas.microsoft.com/office/powerpoint/2010/main" val="535401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341" y="1438275"/>
            <a:ext cx="11074896" cy="4972050"/>
          </a:xfrm>
          <a:prstGeom prst="rect">
            <a:avLst/>
          </a:prstGeom>
        </p:spPr>
      </p:pic>
    </p:spTree>
    <p:extLst>
      <p:ext uri="{BB962C8B-B14F-4D97-AF65-F5344CB8AC3E}">
        <p14:creationId xmlns:p14="http://schemas.microsoft.com/office/powerpoint/2010/main" val="3918782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38209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Web Scraping</a:t>
            </a:r>
            <a:endParaRPr lang="en-US" dirty="0"/>
          </a:p>
        </p:txBody>
      </p:sp>
      <p:sp>
        <p:nvSpPr>
          <p:cNvPr id="3" name="Content Placeholder 2"/>
          <p:cNvSpPr>
            <a:spLocks noGrp="1"/>
          </p:cNvSpPr>
          <p:nvPr>
            <p:ph idx="1"/>
          </p:nvPr>
        </p:nvSpPr>
        <p:spPr/>
        <p:txBody>
          <a:bodyPr/>
          <a:lstStyle/>
          <a:p>
            <a:r>
              <a:rPr lang="en-US" b="1" dirty="0"/>
              <a:t>Definition:</a:t>
            </a:r>
            <a:r>
              <a:rPr lang="en-US" dirty="0"/>
              <a:t> Web scraping is the automated process of extracting data from websites. It involves fetching the HTML content of a webpage and then parsing it to extract the desired information.</a:t>
            </a:r>
          </a:p>
          <a:p>
            <a:r>
              <a:rPr lang="en-US" b="1" dirty="0"/>
              <a:t>Importance:</a:t>
            </a:r>
            <a:r>
              <a:rPr lang="en-US" dirty="0"/>
              <a:t> In today's digital age, vast amounts of data reside on the web. Web scraping allows businesses, researchers, and individuals to access and utilize this data for various purposes, including market analysis, competitive intelligence, research, and more.</a:t>
            </a:r>
          </a:p>
        </p:txBody>
      </p:sp>
    </p:spTree>
    <p:extLst>
      <p:ext uri="{BB962C8B-B14F-4D97-AF65-F5344CB8AC3E}">
        <p14:creationId xmlns:p14="http://schemas.microsoft.com/office/powerpoint/2010/main" val="3685195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HTML Structure</a:t>
            </a:r>
            <a:endParaRPr lang="en-US" dirty="0"/>
          </a:p>
        </p:txBody>
      </p:sp>
      <p:sp>
        <p:nvSpPr>
          <p:cNvPr id="4" name="Rectangle 1"/>
          <p:cNvSpPr>
            <a:spLocks noGrp="1" noChangeArrowheads="1"/>
          </p:cNvSpPr>
          <p:nvPr>
            <p:ph idx="1"/>
          </p:nvPr>
        </p:nvSpPr>
        <p:spPr bwMode="auto">
          <a:xfrm>
            <a:off x="249966" y="1817006"/>
            <a:ext cx="11662872" cy="480182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ECECEC"/>
                </a:solidFill>
                <a:effectLst/>
                <a:latin typeface="+mn-lt"/>
              </a:rPr>
              <a:t>Content:</a:t>
            </a:r>
            <a:endParaRPr kumimoji="0" lang="en-US" alt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ECECEC"/>
                </a:solidFill>
                <a:effectLst/>
                <a:latin typeface="+mn-lt"/>
              </a:rPr>
              <a:t>The HTML structure of the web scraping form is fundamental to its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ECECEC"/>
                </a:solidFill>
                <a:effectLst/>
                <a:latin typeface="+mn-lt"/>
              </a:rPr>
              <a:t>Key HTML elements are utilized to create the form for inputting the URL and submitting the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rgbClr val="ECECEC"/>
                </a:solidFill>
                <a:latin typeface="+mn-lt"/>
              </a:rPr>
              <a:t> </a:t>
            </a:r>
            <a:r>
              <a:rPr kumimoji="0" lang="en-US" altLang="en-US" b="0" i="0" u="none" strike="noStrike" cap="none" normalizeH="0" baseline="0" dirty="0" smtClean="0">
                <a:ln>
                  <a:noFill/>
                </a:ln>
                <a:solidFill>
                  <a:srgbClr val="ECECEC"/>
                </a:solidFill>
                <a:effectLst/>
                <a:latin typeface="+mn-lt"/>
              </a:rPr>
              <a:t>request for scraping.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ECECEC"/>
                </a:solidFill>
                <a:effectLst/>
                <a:latin typeface="+mn-lt"/>
              </a:rPr>
              <a:t>Elements:</a:t>
            </a:r>
            <a:endParaRPr kumimoji="0" lang="en-US" alt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rgbClr val="ECECEC"/>
                </a:solidFill>
                <a:effectLst/>
                <a:latin typeface="+mn-lt"/>
              </a:rPr>
              <a:t>&lt;form&gt;</a:t>
            </a:r>
            <a:r>
              <a:rPr kumimoji="0" lang="en-US" altLang="en-US" b="0" i="0" u="none" strike="noStrike" cap="none" normalizeH="0" baseline="0" dirty="0" smtClean="0">
                <a:ln>
                  <a:noFill/>
                </a:ln>
                <a:solidFill>
                  <a:srgbClr val="ECECEC"/>
                </a:solidFill>
                <a:effectLst/>
                <a:latin typeface="+mn-lt"/>
              </a:rPr>
              <a:t>: Encloses the form elements and specifies the method (POST) and action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smtClean="0">
                <a:solidFill>
                  <a:srgbClr val="ECECEC"/>
                </a:solidFill>
                <a:latin typeface="+mn-lt"/>
              </a:rPr>
              <a:t>              </a:t>
            </a:r>
            <a:r>
              <a:rPr kumimoji="0" lang="en-US" altLang="en-US" b="0" i="0" u="none" strike="noStrike" cap="none" normalizeH="0" baseline="0" dirty="0" smtClean="0">
                <a:ln>
                  <a:noFill/>
                </a:ln>
                <a:solidFill>
                  <a:srgbClr val="ECECEC"/>
                </a:solidFill>
                <a:effectLst/>
                <a:latin typeface="+mn-lt"/>
              </a:rPr>
              <a:t>(</a:t>
            </a:r>
            <a:r>
              <a:rPr kumimoji="0" lang="en-US" altLang="en-US" b="0" i="0" u="none" strike="noStrike" cap="none" normalizeH="0" baseline="0" dirty="0" err="1" smtClean="0">
                <a:ln>
                  <a:noFill/>
                </a:ln>
                <a:solidFill>
                  <a:srgbClr val="ECECEC"/>
                </a:solidFill>
                <a:effectLst/>
                <a:latin typeface="+mn-lt"/>
              </a:rPr>
              <a:t>scrape.php</a:t>
            </a:r>
            <a:r>
              <a:rPr kumimoji="0" lang="en-US" altLang="en-US" b="0" i="0" u="none" strike="noStrike" cap="none" normalizeH="0" baseline="0" dirty="0" smtClean="0">
                <a:ln>
                  <a:noFill/>
                </a:ln>
                <a:solidFill>
                  <a:srgbClr val="ECECEC"/>
                </a:solidFill>
                <a:effectLst/>
                <a:latin typeface="+mn-lt"/>
              </a:rPr>
              <a:t>) attributes.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rgbClr val="ECECEC"/>
                </a:solidFill>
                <a:effectLst/>
                <a:latin typeface="+mn-lt"/>
              </a:rPr>
              <a:t>&lt;input type="text"&gt;</a:t>
            </a:r>
            <a:r>
              <a:rPr kumimoji="0" lang="en-US" altLang="en-US" b="0" i="0" u="none" strike="noStrike" cap="none" normalizeH="0" baseline="0" dirty="0" smtClean="0">
                <a:ln>
                  <a:noFill/>
                </a:ln>
                <a:solidFill>
                  <a:srgbClr val="ECECEC"/>
                </a:solidFill>
                <a:effectLst/>
                <a:latin typeface="+mn-lt"/>
              </a:rPr>
              <a:t>: Allows users to input the URL to be scraped. Placeholder</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rgbClr val="ECECEC"/>
                </a:solidFill>
                <a:latin typeface="+mn-lt"/>
              </a:rPr>
              <a:t> </a:t>
            </a:r>
            <a:r>
              <a:rPr lang="en-US" altLang="en-US" dirty="0" smtClean="0">
                <a:solidFill>
                  <a:srgbClr val="ECECEC"/>
                </a:solidFill>
                <a:latin typeface="+mn-lt"/>
              </a:rPr>
              <a:t>                                  </a:t>
            </a:r>
            <a:r>
              <a:rPr kumimoji="0" lang="en-US" altLang="en-US" b="0" i="0" u="none" strike="noStrike" cap="none" normalizeH="0" baseline="0" dirty="0" smtClean="0">
                <a:ln>
                  <a:noFill/>
                </a:ln>
                <a:solidFill>
                  <a:srgbClr val="ECECEC"/>
                </a:solidFill>
                <a:effectLst/>
                <a:latin typeface="+mn-lt"/>
              </a:rPr>
              <a:t> text provides guidance.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rgbClr val="ECECEC"/>
                </a:solidFill>
                <a:effectLst/>
                <a:latin typeface="+mn-lt"/>
              </a:rPr>
              <a:t>&lt;button type="submit"&gt;</a:t>
            </a:r>
            <a:r>
              <a:rPr kumimoji="0" lang="en-US" altLang="en-US" b="0" i="0" u="none" strike="noStrike" cap="none" normalizeH="0" baseline="0" dirty="0" smtClean="0">
                <a:ln>
                  <a:noFill/>
                </a:ln>
                <a:solidFill>
                  <a:srgbClr val="ECECEC"/>
                </a:solidFill>
                <a:effectLst/>
                <a:latin typeface="+mn-lt"/>
              </a:rPr>
              <a:t>: Triggers the submission of the form when clicked, initiating</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rgbClr val="ECECEC"/>
                </a:solidFill>
                <a:latin typeface="+mn-lt"/>
              </a:rPr>
              <a:t> </a:t>
            </a:r>
            <a:r>
              <a:rPr lang="en-US" altLang="en-US" dirty="0" smtClean="0">
                <a:solidFill>
                  <a:srgbClr val="ECECEC"/>
                </a:solidFill>
                <a:latin typeface="+mn-lt"/>
              </a:rPr>
              <a:t>                                           </a:t>
            </a:r>
            <a:r>
              <a:rPr kumimoji="0" lang="en-US" altLang="en-US" b="0" i="0" u="none" strike="noStrike" cap="none" normalizeH="0" baseline="0" dirty="0" smtClean="0">
                <a:ln>
                  <a:noFill/>
                </a:ln>
                <a:solidFill>
                  <a:srgbClr val="ECECEC"/>
                </a:solidFill>
                <a:effectLst/>
                <a:latin typeface="+mn-lt"/>
              </a:rPr>
              <a:t> the scraping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223142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Styling</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Content:</a:t>
            </a:r>
            <a:endParaRPr lang="en-US" dirty="0"/>
          </a:p>
          <a:p>
            <a:r>
              <a:rPr lang="en-US" dirty="0"/>
              <a:t>CSS styling plays a crucial role in enhancing the visual appeal and usability of the web scraping form.</a:t>
            </a:r>
          </a:p>
          <a:p>
            <a:r>
              <a:rPr lang="en-US" dirty="0"/>
              <a:t>Well-designed </a:t>
            </a:r>
            <a:r>
              <a:rPr lang="en-US" sz="2600" dirty="0"/>
              <a:t>CSS</a:t>
            </a:r>
            <a:r>
              <a:rPr lang="en-US" dirty="0"/>
              <a:t> ensures a consistent and intuitive user interface, improving overall user experience.</a:t>
            </a:r>
          </a:p>
          <a:p>
            <a:r>
              <a:rPr lang="en-US" b="1" dirty="0"/>
              <a:t>Styling Attributes:</a:t>
            </a:r>
            <a:endParaRPr lang="en-US" dirty="0"/>
          </a:p>
          <a:p>
            <a:r>
              <a:rPr lang="en-US" b="1" dirty="0"/>
              <a:t>Background Color:</a:t>
            </a:r>
            <a:r>
              <a:rPr lang="en-US" dirty="0"/>
              <a:t> Sets the background color of the form to #</a:t>
            </a:r>
            <a:r>
              <a:rPr lang="en-US" dirty="0" err="1"/>
              <a:t>fff</a:t>
            </a:r>
            <a:r>
              <a:rPr lang="en-US" dirty="0"/>
              <a:t> (white).</a:t>
            </a:r>
          </a:p>
          <a:p>
            <a:r>
              <a:rPr lang="en-US" b="1" dirty="0"/>
              <a:t>Padding and Border Radius:</a:t>
            </a:r>
            <a:r>
              <a:rPr lang="en-US" dirty="0"/>
              <a:t> Adds padding and rounded corners to the form, enhancing its visual appeal.</a:t>
            </a:r>
          </a:p>
          <a:p>
            <a:r>
              <a:rPr lang="en-US" b="1" dirty="0"/>
              <a:t>Box Shadow:</a:t>
            </a:r>
            <a:r>
              <a:rPr lang="en-US" dirty="0"/>
              <a:t> Creates a subtle shadow effect around the form, providing depth and dimension.</a:t>
            </a:r>
          </a:p>
          <a:p>
            <a:r>
              <a:rPr lang="en-US" b="1" dirty="0"/>
              <a:t>Width and Alignment:</a:t>
            </a:r>
            <a:r>
              <a:rPr lang="en-US" dirty="0"/>
              <a:t> Specifies the width of the form and centers it horizontally on the page.</a:t>
            </a:r>
          </a:p>
          <a:p>
            <a:r>
              <a:rPr lang="en-US" b="1" dirty="0"/>
              <a:t>Text Styling:</a:t>
            </a:r>
            <a:r>
              <a:rPr lang="en-US" dirty="0"/>
              <a:t> Defines the font family, text color, and alignment for improved readability.</a:t>
            </a:r>
          </a:p>
          <a:p>
            <a:pPr marL="0" indent="0">
              <a:buNone/>
            </a:pPr>
            <a:endParaRPr lang="en-US" dirty="0"/>
          </a:p>
        </p:txBody>
      </p:sp>
    </p:spTree>
    <p:extLst>
      <p:ext uri="{BB962C8B-B14F-4D97-AF65-F5344CB8AC3E}">
        <p14:creationId xmlns:p14="http://schemas.microsoft.com/office/powerpoint/2010/main" val="2828477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PHP Implementation - Handling Form Submission and Web Scraping</a:t>
            </a:r>
            <a:endParaRPr lang="en-US" sz="3200" dirty="0"/>
          </a:p>
        </p:txBody>
      </p:sp>
      <p:sp>
        <p:nvSpPr>
          <p:cNvPr id="4" name="Rectangle 1"/>
          <p:cNvSpPr>
            <a:spLocks noGrp="1" noChangeArrowheads="1"/>
          </p:cNvSpPr>
          <p:nvPr>
            <p:ph idx="1"/>
          </p:nvPr>
        </p:nvSpPr>
        <p:spPr bwMode="auto">
          <a:xfrm>
            <a:off x="381053" y="2057401"/>
            <a:ext cx="11400557" cy="440172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ECECEC"/>
                </a:solidFill>
                <a:effectLst/>
                <a:latin typeface="+mn-lt"/>
              </a:rPr>
              <a:t>Content:</a:t>
            </a:r>
            <a:endParaRPr kumimoji="0" lang="en-US" alt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ECECEC"/>
                </a:solidFill>
                <a:effectLst/>
                <a:latin typeface="+mn-lt"/>
              </a:rPr>
              <a:t>The PHP script manages form submission and initiates the web scraping process seamlessly.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ECECEC"/>
                </a:solidFill>
                <a:effectLst/>
                <a:latin typeface="+mn-lt"/>
              </a:rPr>
              <a:t>Form Submission Handling:</a:t>
            </a:r>
            <a:endParaRPr kumimoji="0" lang="en-US" alt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ECECEC"/>
                </a:solidFill>
                <a:effectLst/>
                <a:latin typeface="+mn-lt"/>
              </a:rPr>
              <a:t>Utilizing PHP's </a:t>
            </a:r>
            <a:r>
              <a:rPr kumimoji="0" lang="en-US" altLang="en-US" sz="2000" b="1" i="0" u="none" strike="noStrike" cap="none" normalizeH="0" baseline="0" dirty="0" smtClean="0">
                <a:ln>
                  <a:noFill/>
                </a:ln>
                <a:solidFill>
                  <a:srgbClr val="ECECEC"/>
                </a:solidFill>
                <a:effectLst/>
                <a:latin typeface="+mn-lt"/>
              </a:rPr>
              <a:t>$_SERVER["REQUEST_METHOD"]</a:t>
            </a:r>
            <a:r>
              <a:rPr kumimoji="0" lang="en-US" altLang="en-US" sz="2000" b="0" i="0" u="none" strike="noStrike" cap="none" normalizeH="0" baseline="0" dirty="0" smtClean="0">
                <a:ln>
                  <a:noFill/>
                </a:ln>
                <a:solidFill>
                  <a:srgbClr val="ECECEC"/>
                </a:solidFill>
                <a:effectLst/>
                <a:latin typeface="+mn-lt"/>
              </a:rPr>
              <a:t> to detect form submission.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ECECEC"/>
                </a:solidFill>
                <a:effectLst/>
                <a:latin typeface="+mn-lt"/>
              </a:rPr>
              <a:t>Sanitizing and validating the input URL using </a:t>
            </a:r>
            <a:r>
              <a:rPr kumimoji="0" lang="en-US" altLang="en-US" sz="2000" b="1" i="0" u="none" strike="noStrike" cap="none" normalizeH="0" baseline="0" dirty="0" err="1" smtClean="0">
                <a:ln>
                  <a:noFill/>
                </a:ln>
                <a:solidFill>
                  <a:srgbClr val="ECECEC"/>
                </a:solidFill>
                <a:effectLst/>
                <a:latin typeface="+mn-lt"/>
              </a:rPr>
              <a:t>filter_input</a:t>
            </a:r>
            <a:r>
              <a:rPr kumimoji="0" lang="en-US" altLang="en-US" sz="2000" b="1" i="0" u="none" strike="noStrike" cap="none" normalizeH="0" baseline="0" dirty="0" smtClean="0">
                <a:ln>
                  <a:noFill/>
                </a:ln>
                <a:solidFill>
                  <a:srgbClr val="ECECEC"/>
                </a:solidFill>
                <a:effectLst/>
                <a:latin typeface="+mn-lt"/>
              </a:rPr>
              <a:t>()</a:t>
            </a:r>
            <a:r>
              <a:rPr kumimoji="0" lang="en-US" altLang="en-US" sz="2000" b="0" i="0" u="none" strike="noStrike" cap="none" normalizeH="0" baseline="0" dirty="0" smtClean="0">
                <a:ln>
                  <a:noFill/>
                </a:ln>
                <a:solidFill>
                  <a:srgbClr val="ECECEC"/>
                </a:solidFill>
                <a:effectLst/>
                <a:latin typeface="+mn-lt"/>
              </a:rPr>
              <a:t> function with </a:t>
            </a:r>
            <a:r>
              <a:rPr kumimoji="0" lang="en-US" altLang="en-US" sz="2000" b="1" i="0" u="none" strike="noStrike" cap="none" normalizeH="0" baseline="0" dirty="0" smtClean="0">
                <a:ln>
                  <a:noFill/>
                </a:ln>
                <a:solidFill>
                  <a:srgbClr val="ECECEC"/>
                </a:solidFill>
                <a:effectLst/>
                <a:latin typeface="+mn-lt"/>
              </a:rPr>
              <a:t>FILTER_SANITIZE_URL</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solidFill>
                  <a:srgbClr val="ECECEC"/>
                </a:solidFill>
                <a:latin typeface="+mn-lt"/>
              </a:rPr>
              <a:t> </a:t>
            </a:r>
            <a:r>
              <a:rPr kumimoji="0" lang="en-US" altLang="en-US" sz="2000" b="0" i="0" u="none" strike="noStrike" cap="none" normalizeH="0" baseline="0" dirty="0" smtClean="0">
                <a:ln>
                  <a:noFill/>
                </a:ln>
                <a:solidFill>
                  <a:srgbClr val="ECECEC"/>
                </a:solidFill>
                <a:effectLst/>
                <a:latin typeface="+mn-lt"/>
              </a:rPr>
              <a:t> and </a:t>
            </a:r>
            <a:r>
              <a:rPr kumimoji="0" lang="en-US" altLang="en-US" sz="2000" b="1" i="0" u="none" strike="noStrike" cap="none" normalizeH="0" baseline="0" dirty="0" smtClean="0">
                <a:ln>
                  <a:noFill/>
                </a:ln>
                <a:solidFill>
                  <a:srgbClr val="ECECEC"/>
                </a:solidFill>
                <a:effectLst/>
                <a:latin typeface="+mn-lt"/>
              </a:rPr>
              <a:t>FILTER_VALIDATE_URL</a:t>
            </a:r>
            <a:r>
              <a:rPr kumimoji="0" lang="en-US" altLang="en-US" sz="2000" b="0" i="0" u="none" strike="noStrike" cap="none" normalizeH="0" baseline="0" dirty="0" smtClean="0">
                <a:ln>
                  <a:noFill/>
                </a:ln>
                <a:solidFill>
                  <a:srgbClr val="ECECEC"/>
                </a:solidFill>
                <a:effectLst/>
                <a:latin typeface="+mn-lt"/>
              </a:rPr>
              <a:t> filters.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ECECEC"/>
                </a:solidFill>
                <a:effectLst/>
                <a:latin typeface="+mn-lt"/>
              </a:rPr>
              <a:t>Web Scraping Process:</a:t>
            </a:r>
            <a:endParaRPr kumimoji="0" lang="en-US" alt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ECECEC"/>
                </a:solidFill>
                <a:effectLst/>
                <a:latin typeface="+mn-lt"/>
              </a:rPr>
              <a:t>Retrieving HTML content from the provided URL using </a:t>
            </a:r>
            <a:r>
              <a:rPr kumimoji="0" lang="en-US" altLang="en-US" sz="2000" b="1" i="0" u="none" strike="noStrike" cap="none" normalizeH="0" baseline="0" dirty="0" err="1" smtClean="0">
                <a:ln>
                  <a:noFill/>
                </a:ln>
                <a:solidFill>
                  <a:srgbClr val="ECECEC"/>
                </a:solidFill>
                <a:effectLst/>
                <a:latin typeface="+mn-lt"/>
              </a:rPr>
              <a:t>file_get_contents</a:t>
            </a:r>
            <a:r>
              <a:rPr kumimoji="0" lang="en-US" altLang="en-US" sz="2000" b="1" i="0" u="none" strike="noStrike" cap="none" normalizeH="0" baseline="0" dirty="0" smtClean="0">
                <a:ln>
                  <a:noFill/>
                </a:ln>
                <a:solidFill>
                  <a:srgbClr val="ECECEC"/>
                </a:solidFill>
                <a:effectLst/>
                <a:latin typeface="+mn-lt"/>
              </a:rPr>
              <a:t>()</a:t>
            </a:r>
            <a:r>
              <a:rPr kumimoji="0" lang="en-US" altLang="en-US" sz="2000" b="0" i="0" u="none" strike="noStrike" cap="none" normalizeH="0" baseline="0" dirty="0" smtClean="0">
                <a:ln>
                  <a:noFill/>
                </a:ln>
                <a:solidFill>
                  <a:srgbClr val="ECECEC"/>
                </a:solidFill>
                <a:effectLst/>
                <a:latin typeface="+mn-lt"/>
              </a:rPr>
              <a:t>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ECECEC"/>
                </a:solidFill>
                <a:effectLst/>
                <a:latin typeface="+mn-lt"/>
              </a:rPr>
              <a:t>Parsing HTML content using PHP's </a:t>
            </a:r>
            <a:r>
              <a:rPr kumimoji="0" lang="en-US" altLang="en-US" sz="2000" b="1" i="0" u="none" strike="noStrike" cap="none" normalizeH="0" baseline="0" dirty="0" err="1" smtClean="0">
                <a:ln>
                  <a:noFill/>
                </a:ln>
                <a:solidFill>
                  <a:srgbClr val="ECECEC"/>
                </a:solidFill>
                <a:effectLst/>
                <a:latin typeface="+mn-lt"/>
              </a:rPr>
              <a:t>DOMDocument</a:t>
            </a:r>
            <a:r>
              <a:rPr kumimoji="0" lang="en-US" altLang="en-US" sz="2000" b="0" i="0" u="none" strike="noStrike" cap="none" normalizeH="0" baseline="0" dirty="0" smtClean="0">
                <a:ln>
                  <a:noFill/>
                </a:ln>
                <a:solidFill>
                  <a:srgbClr val="ECECEC"/>
                </a:solidFill>
                <a:effectLst/>
                <a:latin typeface="+mn-lt"/>
              </a:rPr>
              <a:t> class to extract relevant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ECECEC"/>
                </a:solidFill>
                <a:effectLst/>
                <a:latin typeface="+mn-lt"/>
              </a:rPr>
              <a:t>Database Interaction:</a:t>
            </a:r>
            <a:endParaRPr kumimoji="0" lang="en-US" alt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ECECEC"/>
                </a:solidFill>
                <a:effectLst/>
                <a:latin typeface="+mn-lt"/>
              </a:rPr>
              <a:t>Storing the scraped data, such as headlines, in a MySQL database for future reference</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ECECEC"/>
                </a:solidFill>
                <a:latin typeface="+mn-lt"/>
              </a:rPr>
              <a:t> </a:t>
            </a:r>
            <a:r>
              <a:rPr kumimoji="0" lang="en-US" altLang="en-US" sz="2000" b="0" i="0" u="none" strike="noStrike" cap="none" normalizeH="0" baseline="0" dirty="0" smtClean="0">
                <a:ln>
                  <a:noFill/>
                </a:ln>
                <a:solidFill>
                  <a:srgbClr val="ECECEC"/>
                </a:solidFill>
                <a:effectLst/>
                <a:latin typeface="+mn-lt"/>
              </a:rPr>
              <a:t> or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461190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Storing Scraped Data in a MySQL Database</a:t>
            </a:r>
            <a:endParaRPr lang="en-US" dirty="0"/>
          </a:p>
        </p:txBody>
      </p:sp>
      <p:sp>
        <p:nvSpPr>
          <p:cNvPr id="3" name="Content Placeholder 2"/>
          <p:cNvSpPr>
            <a:spLocks noGrp="1"/>
          </p:cNvSpPr>
          <p:nvPr>
            <p:ph idx="1"/>
          </p:nvPr>
        </p:nvSpPr>
        <p:spPr/>
        <p:txBody>
          <a:bodyPr/>
          <a:lstStyle/>
          <a:p>
            <a:r>
              <a:rPr lang="en-US" b="1" dirty="0"/>
              <a:t>Content:</a:t>
            </a:r>
            <a:endParaRPr lang="en-US" dirty="0"/>
          </a:p>
          <a:p>
            <a:r>
              <a:rPr lang="en-US" dirty="0"/>
              <a:t>After extracting data from the HTML content, the next step is to store it in a MySQL database for future retrieval and analysis.</a:t>
            </a:r>
          </a:p>
          <a:p>
            <a:r>
              <a:rPr lang="en-US" b="1" dirty="0"/>
              <a:t>Database Configuration:</a:t>
            </a:r>
            <a:endParaRPr lang="en-US" dirty="0"/>
          </a:p>
          <a:p>
            <a:r>
              <a:rPr lang="en-US" dirty="0"/>
              <a:t>Includes </a:t>
            </a:r>
            <a:r>
              <a:rPr lang="en-US" dirty="0" err="1"/>
              <a:t>servername</a:t>
            </a:r>
            <a:r>
              <a:rPr lang="en-US" dirty="0"/>
              <a:t>, username, password, and database name needed to establish a connection to the MySQL database.</a:t>
            </a:r>
          </a:p>
          <a:p>
            <a:r>
              <a:rPr lang="en-US" b="1" dirty="0"/>
              <a:t>Database Interaction:</a:t>
            </a:r>
            <a:endParaRPr lang="en-US" dirty="0"/>
          </a:p>
          <a:p>
            <a:r>
              <a:rPr lang="en-US" dirty="0"/>
              <a:t>Utilizing PHP's </a:t>
            </a:r>
            <a:r>
              <a:rPr lang="en-US" dirty="0" err="1"/>
              <a:t>MySQLi</a:t>
            </a:r>
            <a:r>
              <a:rPr lang="en-US" dirty="0"/>
              <a:t> extension to interact with the MySQL database.</a:t>
            </a:r>
          </a:p>
          <a:p>
            <a:r>
              <a:rPr lang="en-US" dirty="0"/>
              <a:t>Prepared statements are used for secure and efficient execution of SQL queries.</a:t>
            </a:r>
          </a:p>
        </p:txBody>
      </p:sp>
    </p:spTree>
    <p:extLst>
      <p:ext uri="{BB962C8B-B14F-4D97-AF65-F5344CB8AC3E}">
        <p14:creationId xmlns:p14="http://schemas.microsoft.com/office/powerpoint/2010/main" val="4031156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Executing SQL Queries and Error Handling</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b="1" dirty="0"/>
              <a:t>Content:</a:t>
            </a:r>
            <a:endParaRPr lang="en-US" dirty="0"/>
          </a:p>
          <a:p>
            <a:r>
              <a:rPr lang="en-US" dirty="0"/>
              <a:t>After establishing a connection to the MySQL database, the PHP script executes SQL queries to insert scraped data and handles any potential errors.</a:t>
            </a:r>
          </a:p>
          <a:p>
            <a:r>
              <a:rPr lang="en-US" b="1" dirty="0"/>
              <a:t>Executing SQL Queries:</a:t>
            </a:r>
            <a:endParaRPr lang="en-US" dirty="0"/>
          </a:p>
          <a:p>
            <a:r>
              <a:rPr lang="en-US" dirty="0"/>
              <a:t>Prepared statements are utilized to execute SQL queries safely and efficiently.</a:t>
            </a:r>
          </a:p>
          <a:p>
            <a:r>
              <a:rPr lang="en-US" dirty="0"/>
              <a:t>Data such as the URL and extracted headlines are inserted into the database table.</a:t>
            </a:r>
          </a:p>
          <a:p>
            <a:r>
              <a:rPr lang="en-US" b="1" dirty="0"/>
              <a:t>Error Handling:</a:t>
            </a:r>
            <a:endParaRPr lang="en-US" dirty="0"/>
          </a:p>
          <a:p>
            <a:r>
              <a:rPr lang="en-US" dirty="0"/>
              <a:t>Proper error handling mechanisms are implemented to manage potential issues during SQL query execution.</a:t>
            </a:r>
          </a:p>
          <a:p>
            <a:r>
              <a:rPr lang="en-US" dirty="0"/>
              <a:t>Error messages are displayed to provide feedback to the user or for debugging purposes.</a:t>
            </a:r>
          </a:p>
        </p:txBody>
      </p:sp>
    </p:spTree>
    <p:extLst>
      <p:ext uri="{BB962C8B-B14F-4D97-AF65-F5344CB8AC3E}">
        <p14:creationId xmlns:p14="http://schemas.microsoft.com/office/powerpoint/2010/main" val="115687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Content:</a:t>
            </a:r>
            <a:endParaRPr lang="en-US" dirty="0"/>
          </a:p>
          <a:p>
            <a:r>
              <a:rPr lang="en-US" dirty="0"/>
              <a:t>This presentation has provided a comprehensive overview of web scraping with PHP, covering its fundamental concepts, implementation techniques, and practical applications.</a:t>
            </a:r>
          </a:p>
          <a:p>
            <a:r>
              <a:rPr lang="en-US" b="1" dirty="0"/>
              <a:t>Key Takeaways:</a:t>
            </a:r>
            <a:endParaRPr lang="en-US" dirty="0"/>
          </a:p>
          <a:p>
            <a:r>
              <a:rPr lang="en-US" b="1" dirty="0"/>
              <a:t>Understanding Web Scraping:</a:t>
            </a:r>
            <a:r>
              <a:rPr lang="en-US" dirty="0"/>
              <a:t> We've explored the process of extracting data from websites, leveraging PHP's powerful features such as </a:t>
            </a:r>
            <a:r>
              <a:rPr lang="en-US" dirty="0" err="1"/>
              <a:t>DOMDocument</a:t>
            </a:r>
            <a:r>
              <a:rPr lang="en-US" dirty="0"/>
              <a:t> and </a:t>
            </a:r>
            <a:r>
              <a:rPr lang="en-US" dirty="0" err="1"/>
              <a:t>MySQLi</a:t>
            </a:r>
            <a:r>
              <a:rPr lang="en-US" dirty="0"/>
              <a:t> for efficient data retrieval and storage.</a:t>
            </a:r>
          </a:p>
          <a:p>
            <a:r>
              <a:rPr lang="en-US" b="1" dirty="0"/>
              <a:t>Implementation Guidelines:</a:t>
            </a:r>
            <a:r>
              <a:rPr lang="en-US" dirty="0"/>
              <a:t> Best practices for handling form submission, parsing HTML content, interacting with databases, and error handling have been discussed to ensure secure and reliable web scraping operations.</a:t>
            </a:r>
          </a:p>
          <a:p>
            <a:r>
              <a:rPr lang="en-US" b="1" dirty="0"/>
              <a:t>Value of Data-driven Insights:</a:t>
            </a:r>
            <a:r>
              <a:rPr lang="en-US" dirty="0"/>
              <a:t> By harnessing the capabilities of web scraping with PHP, businesses, researchers, and individuals can gain access to valuable data for market analysis, research, competitive intelligence, and more</a:t>
            </a:r>
            <a:r>
              <a:rPr lang="en-US" dirty="0" smtClean="0"/>
              <a:t>.</a:t>
            </a:r>
            <a:endParaRPr lang="en-US" dirty="0"/>
          </a:p>
        </p:txBody>
      </p:sp>
    </p:spTree>
    <p:extLst>
      <p:ext uri="{BB962C8B-B14F-4D97-AF65-F5344CB8AC3E}">
        <p14:creationId xmlns:p14="http://schemas.microsoft.com/office/powerpoint/2010/main" val="1213301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2725" y="-130977"/>
            <a:ext cx="8610600" cy="1293028"/>
          </a:xfrm>
        </p:spPr>
        <p:txBody>
          <a:bodyPr/>
          <a:lstStyle/>
          <a:p>
            <a:r>
              <a:rPr lang="en-US" dirty="0" smtClean="0"/>
              <a:t>Screenshots</a:t>
            </a:r>
            <a:endParaRPr lang="en-US" dirty="0"/>
          </a:p>
        </p:txBody>
      </p:sp>
      <p:pic>
        <p:nvPicPr>
          <p:cNvPr id="5" name="Picture 4"/>
          <p:cNvPicPr>
            <a:picLocks noChangeAspect="1"/>
          </p:cNvPicPr>
          <p:nvPr/>
        </p:nvPicPr>
        <p:blipFill>
          <a:blip r:embed="rId2"/>
          <a:stretch>
            <a:fillRect/>
          </a:stretch>
        </p:blipFill>
        <p:spPr>
          <a:xfrm>
            <a:off x="1524000" y="971550"/>
            <a:ext cx="9086850" cy="5486400"/>
          </a:xfrm>
          <a:prstGeom prst="rect">
            <a:avLst/>
          </a:prstGeom>
        </p:spPr>
      </p:pic>
    </p:spTree>
    <p:extLst>
      <p:ext uri="{BB962C8B-B14F-4D97-AF65-F5344CB8AC3E}">
        <p14:creationId xmlns:p14="http://schemas.microsoft.com/office/powerpoint/2010/main" val="2023987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74</TotalTime>
  <Words>749</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web scraping</vt:lpstr>
      <vt:lpstr>Introduction to Web Scraping</vt:lpstr>
      <vt:lpstr>Basic HTML Structure</vt:lpstr>
      <vt:lpstr>CSS Styling</vt:lpstr>
      <vt:lpstr>PHP Implementation - Handling Form Submission and Web Scraping</vt:lpstr>
      <vt:lpstr>Storing Scraped Data in a MySQL Database</vt:lpstr>
      <vt:lpstr>Executing SQL Queries and Error Handling  </vt:lpstr>
      <vt:lpstr>Conclusion</vt:lpstr>
      <vt:lpstr>Screenshots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dc:title>
  <dc:creator>ubanesh ubanesh</dc:creator>
  <cp:lastModifiedBy>ubanesh ubanesh</cp:lastModifiedBy>
  <cp:revision>6</cp:revision>
  <dcterms:created xsi:type="dcterms:W3CDTF">2024-03-23T02:37:40Z</dcterms:created>
  <dcterms:modified xsi:type="dcterms:W3CDTF">2024-03-23T03:51:57Z</dcterms:modified>
</cp:coreProperties>
</file>