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FFDD"/>
          </a:solidFill>
        </a:fill>
      </a:tcStyle>
    </a:wholeTbl>
    <a:band2H>
      <a:tcTxStyle b="def" i="def"/>
      <a:tcStyle>
        <a:tcBdr/>
        <a:fill>
          <a:solidFill>
            <a:srgbClr val="F6FF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66725" y="1412875"/>
            <a:ext cx="65389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ss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476250"/>
            <a:ext cx="971550" cy="76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title_b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4162" y="6245225"/>
            <a:ext cx="3511551" cy="5683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2322512" y="6162675"/>
            <a:ext cx="6538914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1692275" y="274637"/>
            <a:ext cx="699452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add text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461804" y="623887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035755" marR="0" indent="-578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456266" marR="0" indent="-54186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20711" marR="0" indent="-64911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5512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0084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4656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9228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80088" marR="0" indent="-7224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66725" y="2349500"/>
            <a:ext cx="7772400" cy="146843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Testing the Programs</a:t>
            </a:r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1116012" y="4365625"/>
            <a:ext cx="6400801" cy="127317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400"/>
              </a:spcBef>
              <a:buSzTx/>
              <a:buNone/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中国科学技术大学软件学院</a:t>
            </a:r>
          </a:p>
          <a:p>
            <a:pPr marL="0" indent="0" algn="ctr">
              <a:spcBef>
                <a:spcPts val="400"/>
              </a:spcBef>
              <a:buSzTx/>
              <a:buNone/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孟宁</a:t>
            </a:r>
          </a:p>
        </p:txBody>
      </p:sp>
      <p:pic>
        <p:nvPicPr>
          <p:cNvPr id="37" name="title_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476250"/>
            <a:ext cx="4968876" cy="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612775" y="1268412"/>
            <a:ext cx="6538913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95350">
              <a:defRPr sz="3500"/>
            </a:pPr>
            <a:r>
              <a:t>8.1 Software Faults and Failures</a:t>
            </a:r>
            <a:br/>
            <a:r>
              <a:rPr sz="2300"/>
              <a:t>Sidebar 8.1 Faults for one Hewlett-Packard Division</a:t>
            </a:r>
          </a:p>
        </p:txBody>
      </p:sp>
      <p:pic>
        <p:nvPicPr>
          <p:cNvPr id="65" name="Slide2.jpeg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600200"/>
            <a:ext cx="660400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Testing Organization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Module testing, component testing, or unit testing</a:t>
            </a:r>
          </a:p>
          <a:p>
            <a:pPr>
              <a:buChar char="♦"/>
            </a:pPr>
            <a:r>
              <a:t>Integration testing</a:t>
            </a:r>
          </a:p>
          <a:p>
            <a:pPr>
              <a:buChar char="♦"/>
            </a:pPr>
            <a:r>
              <a:t>Function testing</a:t>
            </a:r>
          </a:p>
          <a:p>
            <a:pPr>
              <a:buChar char="♦"/>
            </a:pPr>
            <a:r>
              <a:t>Performance testing</a:t>
            </a:r>
          </a:p>
          <a:p>
            <a:pPr>
              <a:buChar char="♦"/>
            </a:pPr>
            <a:r>
              <a:t>Acceptance testing</a:t>
            </a:r>
          </a:p>
          <a:p>
            <a:pPr>
              <a:buChar char="♦"/>
            </a:pPr>
            <a:r>
              <a:t>Installation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Testing Organization Illustrated</a:t>
            </a:r>
          </a:p>
        </p:txBody>
      </p:sp>
      <p:pic>
        <p:nvPicPr>
          <p:cNvPr id="71" name="Slide3.jpeg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425" y="1600200"/>
            <a:ext cx="6913563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Who Performs the Test?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Developer Verify Test</a:t>
            </a:r>
          </a:p>
          <a:p>
            <a:pPr>
              <a:buChar char="♦"/>
            </a:pPr>
            <a:r>
              <a:t>Independent test team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avoid conflict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improve objectivity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allow testing and coding concurrently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4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Views of the Test Objects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Closed box or black box: functionality of the test objects	 </a:t>
            </a:r>
          </a:p>
          <a:p>
            <a:pPr>
              <a:buChar char="♦"/>
            </a:pPr>
            <a:r>
              <a:t>Clear box or white box: structure of the test objects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White Box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Advantage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free of internal structure’s constraints</a:t>
            </a:r>
          </a:p>
          <a:p>
            <a:pPr>
              <a:buChar char="♦"/>
            </a:pPr>
            <a:r>
              <a:t>Disadvantage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not possible to run a complete test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Clear Box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447800"/>
            <a:ext cx="82296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Font typeface="Times New Roman"/>
              <a:buChar char="•"/>
              <a:defRPr sz="2800"/>
            </a:lvl1pPr>
          </a:lstStyle>
          <a:p>
            <a:pPr/>
            <a:r>
              <a:t>Example of logic structure </a:t>
            </a:r>
          </a:p>
        </p:txBody>
      </p:sp>
      <p:pic>
        <p:nvPicPr>
          <p:cNvPr id="84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905000"/>
            <a:ext cx="5029200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8.2 Testing Issues</a:t>
            </a:r>
            <a:br/>
            <a:r>
              <a:rPr sz="2400"/>
              <a:t>Factors Affecting the Choice of Test Philosophy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The number of possible logical paths</a:t>
            </a:r>
          </a:p>
          <a:p>
            <a:pPr>
              <a:buChar char="♦"/>
            </a:pPr>
            <a:r>
              <a:t>The nature of the input data</a:t>
            </a:r>
          </a:p>
          <a:p>
            <a:pPr>
              <a:buChar char="♦"/>
            </a:pPr>
            <a:r>
              <a:t>The amount of computation involved</a:t>
            </a:r>
          </a:p>
          <a:p>
            <a:pPr>
              <a:buChar char="♦"/>
            </a:pPr>
            <a:r>
              <a:t>The complexity of 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Code Review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Code walkthrough</a:t>
            </a:r>
          </a:p>
          <a:p>
            <a:pPr>
              <a:buChar char="♦"/>
            </a:pPr>
            <a:r>
              <a:t>Code inspection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/>
            <a:r>
              <a:t>8.3 Unit Testing</a:t>
            </a:r>
            <a:br/>
            <a:r>
              <a:rPr sz="2400"/>
              <a:t>Typical Inspection Preparation and Meeting Times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457200" y="1600200"/>
          <a:ext cx="8229600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49575"/>
                <a:gridCol w="2717800"/>
                <a:gridCol w="2562225"/>
              </a:tblGrid>
              <a:tr h="790575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Development Artifact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Preparation Time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Meeting Time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Requirement Document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25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12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Functional specification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45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 pager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Logic specification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50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20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96043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Source code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150 lines of code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75 lines of code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User documents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35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20 pages per hour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Contents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8.1	Software Faults and Failures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8.2	Testing Issues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8.3	Unit Testing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8.4	Integration Testing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8.5	Testing Object Oriented Systems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8.6	Test Planning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8.7	Automated Testing Tools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t>8.8	When to Stop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Fault Discovery Rate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457200" y="1600200"/>
          <a:ext cx="8229600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129063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Discovery Activity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Fault Found per Thousand</a:t>
                      </a:r>
                    </a:p>
                    <a:p>
                      <a:pPr algn="ctr" defTabSz="457200">
                        <a:def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  <a:r>
                        <a:t>Lines of Code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611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Requirements review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2.5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Design Review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5.0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Code inspection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10.0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Integration test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3.0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4611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Acceptance test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2.0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Proving Code Correct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Formal proof techniques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形式化证明技术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Char char="♦"/>
            </a:pPr>
            <a:r>
              <a:t>Symbolic execution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符号执行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Char char="♦"/>
            </a:pPr>
            <a:r>
              <a:t>Automated theorem-proving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自动定理证明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Testing versus Proving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Proving: hypothetical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假想的</a:t>
            </a:r>
            <a:r>
              <a:t> environment</a:t>
            </a:r>
          </a:p>
          <a:p>
            <a:pPr>
              <a:buChar char="♦"/>
            </a:pPr>
            <a:r>
              <a:t>Testing: actual operating environment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Steps in Choosing Test Cases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Determining test objectives</a:t>
            </a:r>
          </a:p>
          <a:p>
            <a:pPr>
              <a:buChar char="♦"/>
            </a:pPr>
            <a:r>
              <a:t>Selecting test cases</a:t>
            </a:r>
          </a:p>
          <a:p>
            <a:pPr>
              <a:buChar char="♦"/>
            </a:pPr>
            <a:r>
              <a:t>Defining a test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Test Thoroughness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Char char="♦"/>
            </a:pPr>
            <a:r>
              <a:t>Statement testing</a:t>
            </a:r>
          </a:p>
          <a:p>
            <a:pPr>
              <a:lnSpc>
                <a:spcPct val="80000"/>
              </a:lnSpc>
              <a:buChar char="♦"/>
            </a:pPr>
            <a:r>
              <a:t>Branch testing</a:t>
            </a:r>
          </a:p>
          <a:p>
            <a:pPr>
              <a:lnSpc>
                <a:spcPct val="80000"/>
              </a:lnSpc>
              <a:buChar char="♦"/>
            </a:pPr>
            <a:r>
              <a:t>Path testing</a:t>
            </a:r>
          </a:p>
          <a:p>
            <a:pPr>
              <a:lnSpc>
                <a:spcPct val="80000"/>
              </a:lnSpc>
              <a:buChar char="♦"/>
            </a:pPr>
            <a:r>
              <a:t>Definition-use testing</a:t>
            </a:r>
          </a:p>
          <a:p>
            <a:pPr>
              <a:lnSpc>
                <a:spcPct val="80000"/>
              </a:lnSpc>
              <a:buChar char="♦"/>
            </a:pPr>
            <a:r>
              <a:t>All-uses testing</a:t>
            </a:r>
          </a:p>
          <a:p>
            <a:pPr>
              <a:lnSpc>
                <a:spcPct val="80000"/>
              </a:lnSpc>
              <a:buChar char="♦"/>
            </a:pPr>
            <a:r>
              <a:t>All-predicate-uses/some-computational-uses testing</a:t>
            </a:r>
          </a:p>
          <a:p>
            <a:pPr>
              <a:lnSpc>
                <a:spcPct val="80000"/>
              </a:lnSpc>
              <a:buChar char="♦"/>
            </a:pPr>
            <a:r>
              <a:t>All-computational-uses/some-predicate-uses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Relative Strengths of Test Strategies</a:t>
            </a:r>
          </a:p>
        </p:txBody>
      </p:sp>
      <p:pic>
        <p:nvPicPr>
          <p:cNvPr id="111" name="Slide6.jpeg" descr="Slide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137" y="1600200"/>
            <a:ext cx="5927726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Comparing Techniques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Fault discovery Percentages by Fault Origin</a:t>
            </a:r>
          </a:p>
        </p:txBody>
      </p:sp>
      <p:graphicFrame>
        <p:nvGraphicFramePr>
          <p:cNvPr id="115" name="Table 115"/>
          <p:cNvGraphicFramePr/>
          <p:nvPr/>
        </p:nvGraphicFramePr>
        <p:xfrm>
          <a:off x="381000" y="2209800"/>
          <a:ext cx="8229600" cy="228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2200"/>
                <a:gridCol w="1600200"/>
                <a:gridCol w="1219200"/>
                <a:gridCol w="1219200"/>
                <a:gridCol w="1828800"/>
              </a:tblGrid>
              <a:tr h="390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Discovery Techniques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Requirements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Design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Coding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Documentation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5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Prototyping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40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35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35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Requirements review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40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Design Review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55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Code inspection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40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65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25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Unit testing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8.3 Unit Testing</a:t>
            </a:r>
            <a:br/>
            <a:r>
              <a:rPr sz="2400"/>
              <a:t>Comparing Techniques (continued)</a:t>
            </a:r>
          </a:p>
        </p:txBody>
      </p:sp>
      <p:sp>
        <p:nvSpPr>
          <p:cNvPr id="118" name="Shape 118"/>
          <p:cNvSpPr/>
          <p:nvPr>
            <p:ph type="body" sz="half" idx="1"/>
          </p:nvPr>
        </p:nvSpPr>
        <p:spPr>
          <a:xfrm>
            <a:off x="457200" y="1447800"/>
            <a:ext cx="8216900" cy="2255838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Font typeface="Times New Roman"/>
              <a:buChar char="•"/>
              <a:defRPr sz="2800"/>
            </a:lvl1pPr>
          </a:lstStyle>
          <a:p>
            <a:pPr/>
            <a:r>
              <a:t>Effectiveness of fault-discovery techniques</a:t>
            </a:r>
          </a:p>
        </p:txBody>
      </p:sp>
      <p:graphicFrame>
        <p:nvGraphicFramePr>
          <p:cNvPr id="119" name="Table 119"/>
          <p:cNvGraphicFramePr/>
          <p:nvPr/>
        </p:nvGraphicFramePr>
        <p:xfrm>
          <a:off x="228600" y="2300287"/>
          <a:ext cx="8686800" cy="23002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51062"/>
                <a:gridCol w="1674812"/>
                <a:gridCol w="1673225"/>
                <a:gridCol w="1354137"/>
                <a:gridCol w="1833562"/>
              </a:tblGrid>
              <a:tr h="669925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Requirements Faults</a:t>
                      </a:r>
                    </a:p>
                  </a:txBody>
                  <a:tcPr marL="45720" marR="45720" marT="45720" marB="4572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Design Faults</a:t>
                      </a:r>
                    </a:p>
                  </a:txBody>
                  <a:tcPr marL="45720" marR="45720" marT="45720" marB="4572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Code Faults</a:t>
                      </a:r>
                    </a:p>
                  </a:txBody>
                  <a:tcPr marL="45720" marR="45720" marT="45720" marB="4572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Documentation Faults</a:t>
                      </a:r>
                    </a:p>
                  </a:txBody>
                  <a:tcPr marL="45720" marR="45720" marT="45720" marB="4572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25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Reviews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Excellent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Excellent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Good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Prototypes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Good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Not applicable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Testing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Poor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Poor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Good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Correctness Proofs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Poor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Poor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Fair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8.4 Integration Testing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Bottom-up</a:t>
            </a:r>
          </a:p>
          <a:p>
            <a:pPr>
              <a:buChar char="♦"/>
            </a:pPr>
            <a:r>
              <a:t>Top-down</a:t>
            </a:r>
          </a:p>
          <a:p>
            <a:pPr>
              <a:buChar char="♦"/>
            </a:pPr>
            <a:r>
              <a:t>Big-bang</a:t>
            </a:r>
          </a:p>
          <a:p>
            <a:pPr>
              <a:buChar char="♦"/>
            </a:pPr>
            <a:r>
              <a:t>Sandwich testing</a:t>
            </a:r>
          </a:p>
          <a:p>
            <a:pPr>
              <a:buChar char="♦"/>
            </a:pPr>
            <a:r>
              <a:t>Modified top-down</a:t>
            </a:r>
          </a:p>
          <a:p>
            <a:pPr>
              <a:buChar char="♦"/>
            </a:pPr>
            <a:r>
              <a:t>Modified sandwich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Terminology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Component Driver: a routine that calls a particular component and passes a test case to it</a:t>
            </a:r>
          </a:p>
          <a:p>
            <a:pPr>
              <a:buChar char="♦"/>
            </a:pPr>
            <a:r>
              <a:t>Stub: a special-purpose program to simulate the activity of the missing component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Chapter 8 Objectives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Types of faults and how to clasify them</a:t>
            </a:r>
          </a:p>
          <a:p>
            <a:pPr>
              <a:buChar char="♦"/>
            </a:pPr>
            <a:r>
              <a:t>The purpose of testing</a:t>
            </a:r>
          </a:p>
          <a:p>
            <a:pPr>
              <a:buChar char="♦"/>
            </a:pPr>
            <a:r>
              <a:t>Unit testing</a:t>
            </a:r>
          </a:p>
          <a:p>
            <a:pPr>
              <a:buChar char="♦"/>
            </a:pPr>
            <a:r>
              <a:t>Integration testing strategies</a:t>
            </a:r>
          </a:p>
          <a:p>
            <a:pPr>
              <a:buChar char="♦"/>
            </a:pPr>
            <a:r>
              <a:t>Test planning</a:t>
            </a:r>
          </a:p>
          <a:p>
            <a:pPr>
              <a:buChar char="♦"/>
            </a:pPr>
            <a:r>
              <a:t>When to stop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View of a System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395287" y="1412875"/>
            <a:ext cx="8216901" cy="47418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System viewed as a  hierarchy of components</a:t>
            </a:r>
          </a:p>
        </p:txBody>
      </p:sp>
      <p:pic>
        <p:nvPicPr>
          <p:cNvPr id="129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175" y="2413000"/>
            <a:ext cx="6178550" cy="3754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Bottom-Up Integration Example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The sequence of tests and their dependencies</a:t>
            </a:r>
          </a:p>
        </p:txBody>
      </p:sp>
      <p:pic>
        <p:nvPicPr>
          <p:cNvPr id="133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438400"/>
            <a:ext cx="4905375" cy="3763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Top-Down Integration Example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Only A is tested by itself</a:t>
            </a:r>
          </a:p>
        </p:txBody>
      </p:sp>
      <p:pic>
        <p:nvPicPr>
          <p:cNvPr id="137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387" y="2495550"/>
            <a:ext cx="8277226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r>
              <a:rPr sz="2400"/>
              <a:t> </a:t>
            </a:r>
            <a:br>
              <a:rPr sz="2400"/>
            </a:br>
            <a:r>
              <a:rPr sz="2400"/>
              <a:t>Modified Top-Down Integration Example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Each level’s components individually tested before the merger takes place</a:t>
            </a:r>
          </a:p>
        </p:txBody>
      </p:sp>
      <p:pic>
        <p:nvPicPr>
          <p:cNvPr id="141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2420937"/>
            <a:ext cx="6858000" cy="397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r>
              <a:rPr sz="2400"/>
              <a:t> </a:t>
            </a:r>
            <a:br>
              <a:rPr sz="2400"/>
            </a:br>
            <a:r>
              <a:rPr sz="2400"/>
              <a:t>Bing-Bang Integration Example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Requires both stubs and drivers to test the independent components</a:t>
            </a:r>
          </a:p>
        </p:txBody>
      </p:sp>
      <p:pic>
        <p:nvPicPr>
          <p:cNvPr id="145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4800" y="2492375"/>
            <a:ext cx="3651250" cy="395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r>
              <a:rPr sz="2400"/>
              <a:t> </a:t>
            </a:r>
            <a:br>
              <a:rPr sz="2400"/>
            </a:br>
            <a:r>
              <a:rPr sz="2400"/>
              <a:t>Sandwich Integration Example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Viewed system as three layers</a:t>
            </a:r>
          </a:p>
        </p:txBody>
      </p:sp>
      <p:pic>
        <p:nvPicPr>
          <p:cNvPr id="149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981200"/>
            <a:ext cx="4700588" cy="4260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r>
              <a:rPr sz="2400"/>
              <a:t> </a:t>
            </a:r>
            <a:br>
              <a:rPr sz="2400"/>
            </a:br>
            <a:r>
              <a:rPr sz="2400"/>
              <a:t>Modified Sandwich Integration Example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buChar char="♦"/>
            </a:lvl1pPr>
          </a:lstStyle>
          <a:p>
            <a:pPr/>
            <a:r>
              <a:t>Allows upper-level components to be tested before merging them with others</a:t>
            </a:r>
          </a:p>
        </p:txBody>
      </p:sp>
      <p:pic>
        <p:nvPicPr>
          <p:cNvPr id="153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2590800"/>
            <a:ext cx="4824413" cy="3687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Comparison of Integration Strategies</a:t>
            </a:r>
          </a:p>
        </p:txBody>
      </p:sp>
      <p:graphicFrame>
        <p:nvGraphicFramePr>
          <p:cNvPr id="156" name="Table 156"/>
          <p:cNvGraphicFramePr/>
          <p:nvPr/>
        </p:nvGraphicFramePr>
        <p:xfrm>
          <a:off x="457200" y="1600200"/>
          <a:ext cx="8229600" cy="45259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31987"/>
                <a:gridCol w="1012825"/>
                <a:gridCol w="838200"/>
                <a:gridCol w="1200150"/>
                <a:gridCol w="1087437"/>
                <a:gridCol w="1044575"/>
                <a:gridCol w="1114425"/>
              </a:tblGrid>
              <a:tr h="69215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Bottom-up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Top-down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Modified top-down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Bing-bang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Sandwich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Modified sandwich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Integration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Late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61436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Time to basic working program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Late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Late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Early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753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Component drivers needed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No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Stubs needed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No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Yes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Work parallelism at beginning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Medium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Low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Medium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High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Medium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High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Ability to test particular paths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Hard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Medium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14362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Ability to plan and control sequence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Hard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Hard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Easy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Hard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hard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8.4 Integration Testing</a:t>
            </a:r>
            <a:br/>
            <a:r>
              <a:rPr sz="2400"/>
              <a:t>Sidebar 8.5 Builds at Microsoft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447800"/>
            <a:ext cx="8216900" cy="466566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buChar char="♦"/>
              <a:defRPr sz="2000"/>
            </a:lvl1pPr>
          </a:lstStyle>
          <a:p>
            <a:pPr/>
            <a:r>
              <a:t>The feature teams synchronize their work by building the product and finding and fixing faults on a daily basis</a:t>
            </a:r>
          </a:p>
        </p:txBody>
      </p:sp>
      <p:pic>
        <p:nvPicPr>
          <p:cNvPr id="160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2209800"/>
            <a:ext cx="5638800" cy="3998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8.6 Test Planning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Establish test objectives</a:t>
            </a:r>
          </a:p>
          <a:p>
            <a:pPr>
              <a:buChar char="♦"/>
            </a:pPr>
            <a:r>
              <a:t>Design test cases</a:t>
            </a:r>
          </a:p>
          <a:p>
            <a:pPr>
              <a:buChar char="♦"/>
            </a:pPr>
            <a:r>
              <a:t>Write test cases</a:t>
            </a:r>
          </a:p>
          <a:p>
            <a:pPr>
              <a:buChar char="♦"/>
            </a:pPr>
            <a:r>
              <a:t>Test test cases</a:t>
            </a:r>
          </a:p>
          <a:p>
            <a:pPr>
              <a:buChar char="♦"/>
            </a:pPr>
            <a:r>
              <a:t>Execute tests</a:t>
            </a:r>
          </a:p>
          <a:p>
            <a:pPr>
              <a:buChar char="♦"/>
            </a:pPr>
            <a:r>
              <a:t>Evaluate test results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8.1 Software Faults and Failures</a:t>
            </a:r>
            <a:br/>
            <a:r>
              <a:rPr sz="2400"/>
              <a:t>Why Does Software Fail?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Wrong requirement:  not what the customer wants</a:t>
            </a:r>
          </a:p>
          <a:p>
            <a:pPr>
              <a:buChar char="♦"/>
            </a:pPr>
            <a:r>
              <a:t>Missing requirement</a:t>
            </a:r>
          </a:p>
          <a:p>
            <a:pPr>
              <a:buChar char="♦"/>
            </a:pPr>
            <a:r>
              <a:t>Requirement impossible to implement</a:t>
            </a:r>
          </a:p>
          <a:p>
            <a:pPr>
              <a:buChar char="♦"/>
            </a:pPr>
            <a:r>
              <a:t>Faulty design</a:t>
            </a:r>
          </a:p>
          <a:p>
            <a:pPr>
              <a:buChar char="♦"/>
            </a:pPr>
            <a:r>
              <a:t>Faulty code</a:t>
            </a:r>
          </a:p>
          <a:p>
            <a:pPr>
              <a:buChar char="♦"/>
            </a:pPr>
            <a:r>
              <a:t>Improperly implemented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0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8.6 Test Planning</a:t>
            </a:r>
            <a:br/>
            <a:r>
              <a:rPr sz="2400"/>
              <a:t>Purpose of the Plan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Test plan explains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who does the testing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why the tests are performed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how tests are conducted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when the tests are scheduled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3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9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8.6 Test Planning</a:t>
            </a:r>
            <a:br/>
            <a:r>
              <a:rPr sz="2400"/>
              <a:t>Contents of the Plan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What the test objectives are</a:t>
            </a:r>
          </a:p>
          <a:p>
            <a:pPr>
              <a:buChar char="♦"/>
            </a:pPr>
            <a:r>
              <a:t>How the test will be run</a:t>
            </a:r>
          </a:p>
          <a:p>
            <a:pPr>
              <a:buChar char="♦"/>
            </a:pPr>
            <a:r>
              <a:t>What criteria will be used to determine when the testing is complete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pPr/>
            <a:r>
              <a:t>8.7 Automated Testing Tools</a:t>
            </a:r>
          </a:p>
        </p:txBody>
      </p:sp>
      <p:sp>
        <p:nvSpPr>
          <p:cNvPr id="172" name="Shape 172"/>
          <p:cNvSpPr/>
          <p:nvPr>
            <p:ph type="body" sz="half" idx="1"/>
          </p:nvPr>
        </p:nvSpPr>
        <p:spPr>
          <a:xfrm>
            <a:off x="381000" y="1524000"/>
            <a:ext cx="4267200" cy="41148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buChar char="♦"/>
            </a:pPr>
            <a:r>
              <a:t>Code analysis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Static analysis</a:t>
            </a:r>
          </a:p>
          <a:p>
            <a:pPr lvl="2" marL="1143000" indent="-228600">
              <a:spcBef>
                <a:spcPts val="0"/>
              </a:spcBef>
              <a:buClrTx/>
              <a:buFontTx/>
              <a:defRPr sz="2400"/>
            </a:pPr>
            <a:r>
              <a:t>code analyzer</a:t>
            </a:r>
          </a:p>
          <a:p>
            <a:pPr lvl="2" marL="1143000" indent="-228600">
              <a:spcBef>
                <a:spcPts val="0"/>
              </a:spcBef>
              <a:buClrTx/>
              <a:buFontTx/>
              <a:defRPr sz="2400"/>
            </a:pPr>
            <a:r>
              <a:t>structure checker</a:t>
            </a:r>
          </a:p>
          <a:p>
            <a:pPr lvl="2" marL="1143000" indent="-228600">
              <a:spcBef>
                <a:spcPts val="0"/>
              </a:spcBef>
              <a:buClrTx/>
              <a:buFontTx/>
              <a:defRPr sz="2400"/>
            </a:pPr>
            <a:r>
              <a:t>data analyzer</a:t>
            </a:r>
          </a:p>
          <a:p>
            <a:pPr lvl="2" marL="1143000" indent="-228600">
              <a:spcBef>
                <a:spcPts val="0"/>
              </a:spcBef>
              <a:buClrTx/>
              <a:buFontTx/>
              <a:defRPr sz="2400"/>
            </a:pPr>
            <a:r>
              <a:t>sequence checker</a:t>
            </a:r>
          </a:p>
        </p:txBody>
      </p:sp>
      <p:sp>
        <p:nvSpPr>
          <p:cNvPr id="173" name="Shape 173"/>
          <p:cNvSpPr/>
          <p:nvPr/>
        </p:nvSpPr>
        <p:spPr>
          <a:xfrm>
            <a:off x="4267200" y="1524000"/>
            <a:ext cx="4267200" cy="104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marL="342900" indent="-342900">
              <a:spcBef>
                <a:spcPts val="600"/>
              </a:spcBef>
              <a:buSzPct val="100000"/>
              <a:buChar char="•"/>
              <a:defRPr sz="2800">
                <a:solidFill>
                  <a:srgbClr val="000099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Output from static analysis</a:t>
            </a:r>
          </a:p>
        </p:txBody>
      </p:sp>
      <p:pic>
        <p:nvPicPr>
          <p:cNvPr id="174" name="Slide18.jpeg" descr="Slide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514600"/>
            <a:ext cx="4071938" cy="2722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8.7 Automated Testing Tools </a:t>
            </a:r>
            <a:r>
              <a:rPr sz="2400"/>
              <a:t>(continued)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Dynamic analysis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program monitors: watch and report program’s behavior</a:t>
            </a:r>
          </a:p>
          <a:p>
            <a:pPr>
              <a:buChar char="♦"/>
            </a:pPr>
            <a:r>
              <a:t>Test execution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Capture and replay 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Stubs and drivers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Automated testing environments</a:t>
            </a:r>
          </a:p>
          <a:p>
            <a:pPr>
              <a:buChar char="♦"/>
            </a:pPr>
            <a:r>
              <a:t>Test case generators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8.8 When to Stop Testing</a:t>
            </a:r>
            <a:br/>
            <a:r>
              <a:rPr sz="2000"/>
              <a:t>More faulty?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304800" y="1524000"/>
            <a:ext cx="7772400" cy="46482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buChar char="♦"/>
            </a:lvl1pPr>
          </a:lstStyle>
          <a:p>
            <a:pPr/>
            <a:r>
              <a:t>Probability of finding faults during the development</a:t>
            </a:r>
          </a:p>
        </p:txBody>
      </p:sp>
      <p:pic>
        <p:nvPicPr>
          <p:cNvPr id="181" name="Slide19.jpeg" descr="Slide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975" y="2708275"/>
            <a:ext cx="4800600" cy="3381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8.8 When to Stop Testing</a:t>
            </a:r>
            <a:br/>
            <a:r>
              <a:rPr sz="2400"/>
              <a:t>Stopping Approaches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Coverage criteria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覆盖准则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buChar char="♦"/>
            </a:pPr>
            <a:r>
              <a:t>Fault seeding</a:t>
            </a:r>
          </a:p>
          <a:p>
            <a:pPr lvl="2" marL="0" indent="914400">
              <a:spcBef>
                <a:spcPts val="0"/>
              </a:spcBef>
              <a:buSzTx/>
              <a:buNone/>
              <a:defRPr sz="1800" u="sng"/>
            </a:pPr>
            <a:r>
              <a:t>detected seeded Faults </a:t>
            </a:r>
            <a:r>
              <a:rPr u="none"/>
              <a:t> </a:t>
            </a:r>
            <a:r>
              <a:rPr baseline="-25000" u="none"/>
              <a:t>=</a:t>
            </a:r>
            <a:r>
              <a:rPr u="none"/>
              <a:t> </a:t>
            </a:r>
            <a:r>
              <a:t>detected nonseeded faults</a:t>
            </a:r>
          </a:p>
          <a:p>
            <a:pPr lvl="2" marL="0" indent="914400">
              <a:spcBef>
                <a:spcPts val="0"/>
              </a:spcBef>
              <a:buSzTx/>
              <a:buNone/>
              <a:defRPr sz="1800"/>
            </a:pPr>
            <a:r>
              <a:t> total seeded faults	 total nonseeded faults</a:t>
            </a:r>
            <a:endParaRPr sz="2000"/>
          </a:p>
          <a:p>
            <a:pPr>
              <a:buChar char="♦"/>
            </a:pPr>
            <a:r>
              <a:t>Confidence in the software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软件可信度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lvl="1" marL="742950" indent="-285750">
              <a:spcBef>
                <a:spcPts val="0"/>
              </a:spcBef>
              <a:buClrTx/>
              <a:buFontTx/>
              <a:defRPr sz="2800">
                <a:latin typeface="宋体"/>
                <a:ea typeface="宋体"/>
                <a:cs typeface="宋体"/>
                <a:sym typeface="宋体"/>
              </a:defRPr>
            </a:pPr>
            <a:r>
              <a:t>可以用播种的方法计算可信度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8.8 When to Stop Testing</a:t>
            </a:r>
            <a:br/>
            <a:r>
              <a:rPr sz="2400"/>
              <a:t>Identifying Fault-Prone(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倾向</a:t>
            </a:r>
            <a:r>
              <a:rPr sz="2400"/>
              <a:t>) Code</a:t>
            </a:r>
          </a:p>
        </p:txBody>
      </p:sp>
      <p:pic>
        <p:nvPicPr>
          <p:cNvPr id="187" name="Slide20.jpeg" descr="Slide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175" y="1600200"/>
            <a:ext cx="6596063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What this Chapter Means for You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It is important to understand the difference between faults and failures</a:t>
            </a:r>
          </a:p>
          <a:p>
            <a:pPr>
              <a:buChar char="♦"/>
            </a:pPr>
            <a:r>
              <a:t>The goal of testing is to find faults, not to prove correctness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title_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87" y="476250"/>
            <a:ext cx="4968876" cy="796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611187" y="1268412"/>
            <a:ext cx="6538914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755650" y="1780698"/>
            <a:ext cx="777240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400">
                <a:solidFill>
                  <a:schemeClr val="accent2"/>
                </a:solidFill>
                <a:latin typeface="幼圆"/>
                <a:ea typeface="幼圆"/>
                <a:cs typeface="幼圆"/>
                <a:sym typeface="幼圆"/>
              </a:defRPr>
            </a:lvl1pPr>
          </a:lstStyle>
          <a:p>
            <a:pPr/>
            <a:r>
              <a:t>谢谢大家！</a:t>
            </a:r>
          </a:p>
        </p:txBody>
      </p:sp>
      <p:sp>
        <p:nvSpPr>
          <p:cNvPr id="195" name="Shape 195"/>
          <p:cNvSpPr/>
          <p:nvPr/>
        </p:nvSpPr>
        <p:spPr>
          <a:xfrm>
            <a:off x="250825" y="3571875"/>
            <a:ext cx="8496300" cy="27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457200">
              <a:lnSpc>
                <a:spcPct val="90000"/>
              </a:lnSpc>
              <a:defRPr b="1"/>
            </a:pPr>
            <a:r>
              <a:t>References</a:t>
            </a:r>
          </a:p>
          <a:p>
            <a:pPr lvl="1" indent="457200">
              <a:lnSpc>
                <a:spcPct val="80000"/>
              </a:lnSpc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软件工程 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- </a:t>
            </a:r>
            <a:r>
              <a:t>理论与实践（第四版 影印版） 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Software Engineering: Theory and Practice (Fourth Edition),Shari Lawrence Pfleeger,Joanne M. Atlee ,</a:t>
            </a:r>
            <a:r>
              <a:t>高等教育出版社</a:t>
            </a:r>
            <a:endParaRPr b="1"/>
          </a:p>
          <a:p>
            <a:pPr lvl="1" indent="457200">
              <a:lnSpc>
                <a:spcPct val="80000"/>
              </a:lnSpc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软件工程 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- </a:t>
            </a:r>
            <a:r>
              <a:t>理论与实践（第四版） 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Software Engineering: Theory and Practice (Fourth Edition),Shari Lawrence Pfleeger,Joanne M. Atlee,</a:t>
            </a:r>
            <a:r>
              <a:t>杨卫东译</a:t>
            </a:r>
            <a:r>
              <a:rPr b="1">
                <a:latin typeface="+mn-lt"/>
                <a:ea typeface="+mn-ea"/>
                <a:cs typeface="+mn-cs"/>
                <a:sym typeface="Arial"/>
              </a:rPr>
              <a:t>,</a:t>
            </a:r>
            <a:r>
              <a:t>人民邮电出版社</a:t>
            </a:r>
            <a:endParaRPr b="1"/>
          </a:p>
          <a:p>
            <a:pPr lvl="1" indent="457200">
              <a:lnSpc>
                <a:spcPct val="90000"/>
              </a:lnSpc>
              <a:defRPr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软件工程</a:t>
            </a:r>
            <a:r>
              <a:rPr>
                <a:latin typeface="+mn-lt"/>
                <a:ea typeface="+mn-ea"/>
                <a:cs typeface="+mn-cs"/>
                <a:sym typeface="Arial"/>
              </a:rPr>
              <a:t>—</a:t>
            </a:r>
            <a:r>
              <a:t>实践者的研究方法</a:t>
            </a:r>
            <a:r>
              <a:rPr>
                <a:solidFill>
                  <a:srgbClr val="000000"/>
                </a:solidFill>
              </a:rPr>
              <a:t>（</a:t>
            </a:r>
            <a:r>
              <a: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Software Engineering-A Practitioner’s Approach</a:t>
            </a:r>
            <a:r>
              <a:rPr>
                <a:solidFill>
                  <a:srgbClr val="000000"/>
                </a:solidFill>
              </a:rPr>
              <a:t>）</a:t>
            </a:r>
            <a:r>
              <a: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; (</a:t>
            </a:r>
            <a:r>
              <a:rPr>
                <a:solidFill>
                  <a:srgbClr val="000000"/>
                </a:solidFill>
              </a:rPr>
              <a:t>美</a:t>
            </a:r>
            <a:r>
              <a: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) Roger S. Pressman </a:t>
            </a:r>
            <a:r>
              <a:rPr>
                <a:solidFill>
                  <a:srgbClr val="000000"/>
                </a:solidFill>
              </a:rPr>
              <a:t>著； 机械工业出版社</a:t>
            </a:r>
            <a:r>
              <a: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ISBN</a:t>
            </a:r>
            <a:r>
              <a:rPr>
                <a:solidFill>
                  <a:srgbClr val="000000"/>
                </a:solidFill>
              </a:rPr>
              <a:t>：</a:t>
            </a:r>
            <a:r>
              <a: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7-111-07282-0</a:t>
            </a:r>
            <a:endParaRPr b="1"/>
          </a:p>
          <a:p>
            <a:pPr lvl="1" indent="457200">
              <a:lnSpc>
                <a:spcPct val="90000"/>
              </a:lnSpc>
              <a:defRPr b="1"/>
            </a:pPr>
            <a:r>
              <a:t>http://code.google.com/p/advancedsoftwareengineering/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8.1 Software Faults and Failures </a:t>
            </a:r>
            <a:r>
              <a:rPr sz="2400"/>
              <a:t>Objective of Testing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♦"/>
            </a:pPr>
            <a:r>
              <a:t>Objective of testing: discover faults</a:t>
            </a:r>
          </a:p>
          <a:p>
            <a:pPr>
              <a:buChar char="♦"/>
            </a:pPr>
            <a:r>
              <a:t>A test is successful only when a fault is discovered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Fault identification is the process of determining what fault caused the failure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800"/>
            </a:pPr>
            <a:r>
              <a:t>Fault correction is the process of making changes to the system so that the faults are removed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8.1 Software Faults and Failures</a:t>
            </a:r>
            <a:br/>
            <a:r>
              <a:rPr sz="2400"/>
              <a:t>Types of Faults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Algorithmic fault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Computation and precision fault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000"/>
            </a:pPr>
            <a:r>
              <a:t>a formula’s implementation is wrong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Documentation fault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000"/>
            </a:pPr>
            <a:r>
              <a:t>Documentation doesn’t match what program does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Capacity or boundary faults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000"/>
            </a:pPr>
            <a:r>
              <a:t>System’s performance not acceptable when certain limits are reached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Timing or coordination faults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Performance faults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ClrTx/>
              <a:buFontTx/>
              <a:defRPr sz="2000"/>
            </a:pPr>
            <a:r>
              <a:t>System does not perform at the speed prescribed</a:t>
            </a:r>
          </a:p>
          <a:p>
            <a:pPr>
              <a:lnSpc>
                <a:spcPct val="90000"/>
              </a:lnSpc>
              <a:spcBef>
                <a:spcPts val="500"/>
              </a:spcBef>
              <a:buChar char="♦"/>
              <a:defRPr sz="2400"/>
            </a:pPr>
            <a:r>
              <a:t>Standard and procedure faults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8.1 Software Faults and Failures</a:t>
            </a:r>
            <a:br/>
            <a:r>
              <a:rPr sz="2400"/>
              <a:t>Typical Algorithmic Faults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har char="♦"/>
              <a:defRPr sz="2800"/>
            </a:pPr>
            <a:r>
              <a:t>An algorithmic fault occurs when a component’s algorithm or logic does not produce proper output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Branching too soon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Branching too late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Testing for the wrong condition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Forgetting to initialize variable or set loop invariants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Forgetting to test for a particular condition</a:t>
            </a:r>
          </a:p>
          <a:p>
            <a:pPr lvl="1" marL="742950" indent="-285750">
              <a:spcBef>
                <a:spcPts val="0"/>
              </a:spcBef>
              <a:buClrTx/>
              <a:buFontTx/>
              <a:defRPr sz="2400"/>
            </a:pPr>
            <a:r>
              <a:t>Comparing variables of inappropriate data types</a:t>
            </a:r>
          </a:p>
          <a:p>
            <a:pPr>
              <a:spcBef>
                <a:spcPts val="600"/>
              </a:spcBef>
              <a:buChar char="♦"/>
              <a:defRPr sz="2800"/>
            </a:pPr>
            <a:r>
              <a:t>Syntax faults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 defTabSz="858837">
              <a:defRPr sz="3300"/>
            </a:pPr>
            <a:r>
              <a:t>8.1 Software Faults and Failures</a:t>
            </a:r>
            <a:br/>
            <a:r>
              <a:rPr sz="2600"/>
              <a:t>Orthogonal Defect Classification</a:t>
            </a:r>
            <a:r>
              <a:rPr sz="2600">
                <a:latin typeface="宋体"/>
                <a:ea typeface="宋体"/>
                <a:cs typeface="宋体"/>
                <a:sym typeface="宋体"/>
              </a:rPr>
              <a:t> 正交缺陷分类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457200" y="1600200"/>
          <a:ext cx="8229600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5375"/>
                <a:gridCol w="5864225"/>
              </a:tblGrid>
              <a:tr h="39052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Type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Meaning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13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Function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that affects capability, end-user interface, product interface with hardware architecture, or global data structure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Interface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in interacting with other component or drivers via calls, macros, control, blocks or parameter lists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Checking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in program logic that fails to validate data and values properly before they are used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Assignment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in data structure or code block initialization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Timing/serialization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in timing of shared and real-time resources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Build/package/merge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that occurs because of problems in repositories management changes, or version control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Documentation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that affects publications and maintenance notes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Algorithm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600">
                          <a:solidFill>
                            <a:srgbClr val="000099"/>
                          </a:solidFill>
                          <a:latin typeface="Lucida Sans Unicode"/>
                          <a:ea typeface="Lucida Sans Unicode"/>
                          <a:cs typeface="Lucida Sans Unicode"/>
                          <a:sym typeface="Lucida Sans Unicode"/>
                        </a:rPr>
                        <a:t>Fault involving efficiency or correctness of algorithm or data structure but not design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1692275" y="273050"/>
            <a:ext cx="6994525" cy="1144588"/>
          </a:xfrm>
          <a:prstGeom prst="rect">
            <a:avLst/>
          </a:prstGeom>
        </p:spPr>
        <p:txBody>
          <a:bodyPr/>
          <a:lstStyle/>
          <a:p>
            <a:pPr algn="l">
              <a:defRPr sz="3600"/>
            </a:pPr>
            <a:r>
              <a:t>8.1 Software Faults and Failures</a:t>
            </a:r>
            <a:br/>
            <a:r>
              <a:rPr sz="2400"/>
              <a:t>Sidebar 8.1 Hewlett-Packard’s Fault Classification</a:t>
            </a:r>
          </a:p>
        </p:txBody>
      </p:sp>
      <p:pic>
        <p:nvPicPr>
          <p:cNvPr id="62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387" y="1600200"/>
            <a:ext cx="6751638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99"/>
      </a:accent1>
      <a:accent2>
        <a:srgbClr val="99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_2">
  <a:themeElements>
    <a:clrScheme name="默认设计模板_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99"/>
      </a:accent1>
      <a:accent2>
        <a:srgbClr val="99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_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默认设计模板_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