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FFDD"/>
          </a:solidFill>
        </a:fill>
      </a:tcStyle>
    </a:wholeTbl>
    <a:band2H>
      <a:tcTxStyle b="def" i="def"/>
      <a:tcStyle>
        <a:tcBdr/>
        <a:fill>
          <a:solidFill>
            <a:srgbClr val="F6FF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text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text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66725" y="1412875"/>
            <a:ext cx="65389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ss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title_b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4162" y="6245225"/>
            <a:ext cx="3511551" cy="56832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2322512" y="6162675"/>
            <a:ext cx="6538914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1692275" y="274637"/>
            <a:ext cx="699452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add title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add text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1461804" y="623887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035755" marR="0" indent="-578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456266" marR="0" indent="-54186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2020711" marR="0" indent="-64911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551288" marR="0" indent="-7224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008488" marR="0" indent="-7224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65688" marR="0" indent="-7224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922888" marR="0" indent="-7224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380088" marR="0" indent="-7224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466725" y="2349500"/>
            <a:ext cx="7772400" cy="1468438"/>
          </a:xfrm>
          <a:prstGeom prst="rect">
            <a:avLst/>
          </a:prstGeom>
        </p:spPr>
        <p:txBody>
          <a:bodyPr/>
          <a:lstStyle/>
          <a:p>
            <a:pPr/>
            <a:r>
              <a:t>Modeling the Process and Life-Cycle</a:t>
            </a:r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1116012" y="4365625"/>
            <a:ext cx="6400801" cy="127317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400"/>
              </a:spcBef>
              <a:buSzTx/>
              <a:buNone/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中国科学技术大学软件学院</a:t>
            </a:r>
          </a:p>
          <a:p>
            <a:pPr marL="0" indent="0" algn="ctr">
              <a:spcBef>
                <a:spcPts val="400"/>
              </a:spcBef>
              <a:buSzTx/>
              <a:buNone/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孟宁</a:t>
            </a:r>
          </a:p>
        </p:txBody>
      </p:sp>
      <p:pic>
        <p:nvPicPr>
          <p:cNvPr id="37" name="title_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187" y="476250"/>
            <a:ext cx="4968876" cy="79692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612775" y="1268412"/>
            <a:ext cx="6538913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Reasons for Modeling a Process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To form a common understanding</a:t>
            </a:r>
          </a:p>
          <a:p>
            <a:pPr>
              <a:buChar char="♦"/>
            </a:pPr>
            <a:r>
              <a:t>To find inconsistencies, redundancies, omissions</a:t>
            </a:r>
          </a:p>
          <a:p>
            <a:pPr>
              <a:buChar char="♦"/>
            </a:pPr>
            <a:r>
              <a:t>To find and evaluate appropriate activities for reaching process goals</a:t>
            </a:r>
          </a:p>
          <a:p>
            <a:pPr>
              <a:buChar char="♦"/>
            </a:pPr>
            <a:r>
              <a:t>To tailor a general process for a particular situation in which it will be used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3200"/>
            </a:pPr>
            <a:r>
              <a:t>2.2 Software Process Models</a:t>
            </a:r>
            <a:br/>
            <a:r>
              <a:rPr sz="4000"/>
              <a:t>Software Life Cycle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447800"/>
            <a:ext cx="8223250" cy="4672013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  <a:buChar char="♦"/>
            </a:pPr>
            <a:r>
              <a:t>When a process involves building a software, the process may be referred to as software life cycle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Requirements analysis and definition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System (architecture) design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Program (detailed/procedural) design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Writing programs (coding/implementation)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Testing: unit, integration, system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System delivery (deployment)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Maintenance </a:t>
            </a:r>
          </a:p>
        </p:txBody>
      </p:sp>
      <p:sp>
        <p:nvSpPr>
          <p:cNvPr id="70" name="Shape 70"/>
          <p:cNvSpPr/>
          <p:nvPr/>
        </p:nvSpPr>
        <p:spPr>
          <a:xfrm>
            <a:off x="900112" y="5661025"/>
            <a:ext cx="7466013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/>
            <a:r>
              <a:t>Software life cycle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Software development process</a:t>
            </a:r>
          </a:p>
          <a:p>
            <a:pPr>
              <a:buChar char="♦"/>
            </a:pPr>
            <a:r>
              <a:t>from its conception to its implementation,delivery,use and maintenance.</a:t>
            </a:r>
          </a:p>
        </p:txBody>
      </p:sp>
      <p:pic>
        <p:nvPicPr>
          <p:cNvPr id="7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2500" y="3357562"/>
            <a:ext cx="5314950" cy="3381376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8337550" y="4095750"/>
            <a:ext cx="44715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Die</a:t>
            </a:r>
          </a:p>
        </p:txBody>
      </p:sp>
      <p:sp>
        <p:nvSpPr>
          <p:cNvPr id="76" name="Shape 76"/>
          <p:cNvSpPr/>
          <p:nvPr/>
        </p:nvSpPr>
        <p:spPr>
          <a:xfrm>
            <a:off x="8316912" y="3860800"/>
            <a:ext cx="576264" cy="719138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Shape 77"/>
          <p:cNvSpPr/>
          <p:nvPr/>
        </p:nvSpPr>
        <p:spPr>
          <a:xfrm flipV="1">
            <a:off x="8316912" y="3789362"/>
            <a:ext cx="501651" cy="792163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Shape 78"/>
          <p:cNvSpPr/>
          <p:nvPr/>
        </p:nvSpPr>
        <p:spPr>
          <a:xfrm>
            <a:off x="611187" y="4495006"/>
            <a:ext cx="756126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484187">
              <a:defRPr sz="6300">
                <a:solidFill>
                  <a:srgbClr val="FFFFFF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Death is the beginning.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Class="entr" nodeType="afterEffect" presetSubtype="10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10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" grpId="4"/>
      <p:bldP build="whole" bldLvl="1" animBg="1" rev="0" advAuto="0" spid="77" grpId="5"/>
      <p:bldP build="whole" bldLvl="1" animBg="1" rev="0" advAuto="0" spid="74" grpId="2"/>
      <p:bldP build="whole" bldLvl="1" animBg="1" rev="0" advAuto="0" spid="78" grpId="6"/>
      <p:bldP build="p" bldLvl="1" animBg="1" rev="0" advAuto="0" spid="73" grpId="1"/>
      <p:bldP build="whole" bldLvl="1" animBg="1" rev="0" advAuto="0" spid="75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Software Development Process Models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800"/>
              </a:spcBef>
              <a:buChar char="♦"/>
              <a:defRPr sz="2800"/>
            </a:pPr>
            <a:r>
              <a:t>Waterfall model</a:t>
            </a:r>
          </a:p>
          <a:p>
            <a:pPr>
              <a:lnSpc>
                <a:spcPct val="90000"/>
              </a:lnSpc>
              <a:spcBef>
                <a:spcPts val="800"/>
              </a:spcBef>
              <a:buChar char="♦"/>
              <a:defRPr sz="2800"/>
            </a:pPr>
            <a:r>
              <a:t>V model</a:t>
            </a:r>
          </a:p>
          <a:p>
            <a:pPr>
              <a:lnSpc>
                <a:spcPct val="90000"/>
              </a:lnSpc>
              <a:spcBef>
                <a:spcPts val="800"/>
              </a:spcBef>
              <a:buChar char="♦"/>
              <a:defRPr sz="2800"/>
            </a:pPr>
            <a:r>
              <a:t>Prototyping model</a:t>
            </a:r>
          </a:p>
          <a:p>
            <a:pPr>
              <a:lnSpc>
                <a:spcPct val="90000"/>
              </a:lnSpc>
              <a:spcBef>
                <a:spcPts val="800"/>
              </a:spcBef>
              <a:buChar char="♦"/>
              <a:defRPr sz="2800"/>
            </a:pPr>
            <a:r>
              <a:t>Operational specification</a:t>
            </a:r>
          </a:p>
          <a:p>
            <a:pPr>
              <a:lnSpc>
                <a:spcPct val="90000"/>
              </a:lnSpc>
              <a:spcBef>
                <a:spcPts val="800"/>
              </a:spcBef>
              <a:buChar char="♦"/>
              <a:defRPr sz="2800"/>
            </a:pPr>
            <a:r>
              <a:t>Transformational model</a:t>
            </a:r>
          </a:p>
          <a:p>
            <a:pPr>
              <a:lnSpc>
                <a:spcPct val="90000"/>
              </a:lnSpc>
              <a:spcBef>
                <a:spcPts val="800"/>
              </a:spcBef>
              <a:buChar char="♦"/>
              <a:defRPr sz="2800"/>
            </a:pPr>
            <a:r>
              <a:t>Phased development:  increments and iteration</a:t>
            </a:r>
          </a:p>
          <a:p>
            <a:pPr>
              <a:lnSpc>
                <a:spcPct val="90000"/>
              </a:lnSpc>
              <a:spcBef>
                <a:spcPts val="800"/>
              </a:spcBef>
              <a:buChar char="♦"/>
              <a:defRPr sz="2800"/>
            </a:pPr>
            <a:r>
              <a:t>Spiral model</a:t>
            </a:r>
          </a:p>
          <a:p>
            <a:pPr>
              <a:lnSpc>
                <a:spcPct val="90000"/>
              </a:lnSpc>
              <a:spcBef>
                <a:spcPts val="800"/>
              </a:spcBef>
              <a:buChar char="♦"/>
              <a:defRPr sz="2800">
                <a:solidFill>
                  <a:srgbClr val="FF0000"/>
                </a:solidFill>
              </a:defRPr>
            </a:pPr>
            <a:r>
              <a:t>RUP</a:t>
            </a:r>
          </a:p>
          <a:p>
            <a:pPr>
              <a:lnSpc>
                <a:spcPct val="90000"/>
              </a:lnSpc>
              <a:spcBef>
                <a:spcPts val="800"/>
              </a:spcBef>
              <a:buChar char="♦"/>
              <a:defRPr sz="2800"/>
            </a:pPr>
            <a:r>
              <a:t>Agile 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Waterfall Model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One of the first process development models proposed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Works for well understood problems with minimal or no changes in the requirements 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Simple and easy to explain to customers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It presents 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a very high-level view of the development process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sequence of process activities 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Each major phase is marked by milestones and deliverables (artifacts)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Waterfall Model (continued)</a:t>
            </a:r>
          </a:p>
        </p:txBody>
      </p:sp>
      <p:pic>
        <p:nvPicPr>
          <p:cNvPr id="87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8900" y="1600200"/>
            <a:ext cx="6424613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5076825" y="2060575"/>
            <a:ext cx="4218940" cy="136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类比人的生命周期</a:t>
            </a:r>
          </a:p>
          <a:p>
            <a:pPr>
              <a:defRPr sz="36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什么时候算出生呢？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Waterfall Model (continued)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457200" y="1447799"/>
            <a:ext cx="8228013" cy="4675189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t>There is no iteration in waterfall model</a:t>
            </a:r>
          </a:p>
          <a:p>
            <a:pPr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t>Most software developments apply a great many iterations</a:t>
            </a:r>
          </a:p>
        </p:txBody>
      </p:sp>
      <p:pic>
        <p:nvPicPr>
          <p:cNvPr id="92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5375" y="2492375"/>
            <a:ext cx="5334000" cy="363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Sidebar 2.1 Drawbacks of The Waterfall Model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Char char="♦"/>
            </a:pPr>
            <a:r>
              <a:t>Provides no guidance how to handle changes to products and activities during development (assumes requirements can be frozen)</a:t>
            </a:r>
          </a:p>
          <a:p>
            <a:pPr>
              <a:lnSpc>
                <a:spcPct val="80000"/>
              </a:lnSpc>
              <a:buChar char="♦"/>
            </a:pPr>
            <a:r>
              <a:t>Views software development as manufacturing process rather than as creative process</a:t>
            </a:r>
          </a:p>
          <a:p>
            <a:pPr>
              <a:lnSpc>
                <a:spcPct val="80000"/>
              </a:lnSpc>
              <a:buChar char="♦"/>
            </a:pPr>
            <a:r>
              <a:t>There is no iterative activities that lead to creating a final product</a:t>
            </a:r>
          </a:p>
          <a:p>
            <a:pPr>
              <a:lnSpc>
                <a:spcPct val="80000"/>
              </a:lnSpc>
              <a:buChar char="♦"/>
            </a:pPr>
            <a:r>
              <a:t>Long wait before a final product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Waterfall Model with Prototype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♦"/>
            </a:pPr>
            <a:r>
              <a:t>A prototype is a partially developed product</a:t>
            </a:r>
          </a:p>
          <a:p>
            <a:pPr>
              <a:lnSpc>
                <a:spcPct val="90000"/>
              </a:lnSpc>
              <a:buChar char="♦"/>
            </a:pPr>
            <a:r>
              <a:t>Prototyping helps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developers assess alternative design strategies (design prototype)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users understand what the system will be like (user interface prototype)</a:t>
            </a:r>
          </a:p>
          <a:p>
            <a:pPr>
              <a:lnSpc>
                <a:spcPct val="90000"/>
              </a:lnSpc>
              <a:buChar char="♦"/>
            </a:pPr>
            <a:r>
              <a:t>Protopyping is useful for verification and validation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Waterfall Model with Prototype (continued)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447800"/>
            <a:ext cx="8315325" cy="4679950"/>
          </a:xfrm>
          <a:prstGeom prst="rect">
            <a:avLst/>
          </a:prstGeom>
        </p:spPr>
        <p:txBody>
          <a:bodyPr lIns="0" tIns="0" rIns="0" bIns="0"/>
          <a:lstStyle>
            <a:lvl1pPr>
              <a:buChar char="♦"/>
            </a:lvl1pPr>
          </a:lstStyle>
          <a:p>
            <a:pPr/>
            <a:r>
              <a:t>Waterfall model with prototyping</a:t>
            </a:r>
          </a:p>
        </p:txBody>
      </p:sp>
      <p:pic>
        <p:nvPicPr>
          <p:cNvPr id="102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812" y="2060575"/>
            <a:ext cx="6172201" cy="437197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1403350" y="4797425"/>
            <a:ext cx="184498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fetus in 3 months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Contents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2.1   The Meaning of Process</a:t>
            </a:r>
          </a:p>
          <a:p>
            <a:pPr>
              <a:buChar char="♦"/>
            </a:pPr>
            <a:r>
              <a:t>2.2   Software Process Models</a:t>
            </a:r>
          </a:p>
          <a:p>
            <a:pPr>
              <a:buChar char="♦"/>
            </a:pPr>
            <a:r>
              <a:t>2.3   Tools and Techniques for Process Modeling</a:t>
            </a:r>
          </a:p>
          <a:p>
            <a:pPr>
              <a:buChar char="♦"/>
            </a:pPr>
            <a:r>
              <a:t>2.4   Practical Process Modeling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V Model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A variation of the waterfall model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Uses unit testing to verify procedural design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Uses integration testing to verify architectural (system) design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Uses acceptance testing to validate the requirements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If problems are found during verification and validation, the left side of the V can be re-executed before testing on the right side is re-enacted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0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V Model (continued)</a:t>
            </a:r>
          </a:p>
        </p:txBody>
      </p:sp>
      <p:pic>
        <p:nvPicPr>
          <p:cNvPr id="109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912" y="1600200"/>
            <a:ext cx="6986588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/>
            <a:r>
              <a:t>V-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模型与结对编程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4962" indent="-334962" defTabSz="895350">
              <a:buChar char="♦"/>
              <a:defRPr sz="3100">
                <a:latin typeface="宋体"/>
                <a:ea typeface="宋体"/>
                <a:cs typeface="宋体"/>
                <a:sym typeface="宋体"/>
              </a:defRPr>
            </a:pPr>
            <a:r>
              <a:t>结对编程</a:t>
            </a:r>
          </a:p>
          <a:p>
            <a:pPr lvl="1" marL="727075" indent="-279400" defTabSz="895350">
              <a:spcBef>
                <a:spcPts val="0"/>
              </a:spcBef>
              <a:buClrTx/>
              <a:buFontTx/>
              <a:defRPr sz="2700">
                <a:latin typeface="宋体"/>
                <a:ea typeface="宋体"/>
                <a:cs typeface="宋体"/>
                <a:sym typeface="宋体"/>
              </a:defRPr>
            </a:pPr>
            <a:r>
              <a:t>两人一组共同编程，可以减少失误</a:t>
            </a:r>
          </a:p>
          <a:p>
            <a:pPr lvl="1" marL="727075" indent="-279400" defTabSz="895350">
              <a:spcBef>
                <a:spcPts val="0"/>
              </a:spcBef>
              <a:buClrTx/>
              <a:buFontTx/>
              <a:defRPr sz="2700">
                <a:latin typeface="宋体"/>
                <a:ea typeface="宋体"/>
                <a:cs typeface="宋体"/>
                <a:sym typeface="宋体"/>
              </a:defRPr>
            </a:pPr>
            <a:r>
              <a:t>编码过程中的生死相依原则，同样可以减少失误</a:t>
            </a:r>
          </a:p>
          <a:p>
            <a:pPr lvl="2" marL="1119187" indent="-223837" defTabSz="895350">
              <a:spcBef>
                <a:spcPts val="0"/>
              </a:spcBef>
              <a:buClrTx/>
              <a:buFontTx/>
              <a:defRPr sz="2300">
                <a:latin typeface="宋体"/>
                <a:ea typeface="宋体"/>
                <a:cs typeface="宋体"/>
                <a:sym typeface="宋体"/>
              </a:defRPr>
            </a:pPr>
            <a:r>
              <a:t>哪里开始就在哪里结束</a:t>
            </a:r>
          </a:p>
          <a:p>
            <a:pPr lvl="2" marL="1119187" indent="-223837" defTabSz="895350">
              <a:spcBef>
                <a:spcPts val="0"/>
              </a:spcBef>
              <a:buClrTx/>
              <a:buFontTx/>
              <a:defRPr sz="2300">
                <a:latin typeface="宋体"/>
                <a:ea typeface="宋体"/>
                <a:cs typeface="宋体"/>
                <a:sym typeface="宋体"/>
              </a:defRPr>
            </a:pPr>
            <a:r>
              <a:t>我赤裸裸地来到世间我也将赤裸裸地离开</a:t>
            </a:r>
          </a:p>
          <a:p>
            <a:pPr lvl="2" marL="1119187" indent="-223837" defTabSz="895350">
              <a:spcBef>
                <a:spcPts val="0"/>
              </a:spcBef>
              <a:buClrTx/>
              <a:buFontTx/>
              <a:defRPr sz="2300">
                <a:latin typeface="宋体"/>
                <a:ea typeface="宋体"/>
                <a:cs typeface="宋体"/>
                <a:sym typeface="宋体"/>
              </a:defRPr>
            </a:pPr>
            <a:r>
              <a:t>挥一挥衣袖不带走一片云彩</a:t>
            </a:r>
          </a:p>
          <a:p>
            <a:pPr lvl="2" marL="1119187" indent="-223837" defTabSz="895350">
              <a:spcBef>
                <a:spcPts val="0"/>
              </a:spcBef>
              <a:buClrTx/>
              <a:buFontTx/>
              <a:defRPr sz="2300">
                <a:latin typeface="宋体"/>
                <a:ea typeface="宋体"/>
                <a:cs typeface="宋体"/>
                <a:sym typeface="宋体"/>
              </a:defRPr>
            </a:pPr>
            <a:r>
              <a:t>未定生，先定死</a:t>
            </a:r>
          </a:p>
          <a:p>
            <a:pPr marL="334962" indent="-334962" defTabSz="895350">
              <a:buChar char="♦"/>
              <a:defRPr sz="3100"/>
            </a:pPr>
            <a:r>
              <a:t>V-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模型是生死相依原则在更大的过程中的应用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Prototyping Model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457200" y="1447799"/>
            <a:ext cx="8228013" cy="4675189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t>Allows repeated investigation of the requirements or design</a:t>
            </a:r>
          </a:p>
          <a:p>
            <a:pPr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t>Reduces risk and uncertainty in the development</a:t>
            </a:r>
          </a:p>
        </p:txBody>
      </p:sp>
      <p:pic>
        <p:nvPicPr>
          <p:cNvPr id="116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375" y="3573462"/>
            <a:ext cx="6096000" cy="2973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Operational Specificiation Model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457200" y="1447799"/>
            <a:ext cx="8228013" cy="4675189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t>Requirements are executed (examined) and their implication evaluated early in the development process</a:t>
            </a:r>
          </a:p>
          <a:p>
            <a:pPr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t>Functionality and the design are allowed to be merged</a:t>
            </a:r>
          </a:p>
        </p:txBody>
      </p:sp>
      <p:pic>
        <p:nvPicPr>
          <p:cNvPr id="120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7675" y="3717925"/>
            <a:ext cx="5257800" cy="2736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Transformational Model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Fewer major development steps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Applies a series of transformations to change a specification into a deliverable system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Change data representation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Select algorithms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Optimize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Compile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Relies on formalism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Requires formal specification (to allow transformations)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Transformational Model (continued)</a:t>
            </a:r>
          </a:p>
        </p:txBody>
      </p:sp>
      <p:pic>
        <p:nvPicPr>
          <p:cNvPr id="126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975" y="1600200"/>
            <a:ext cx="8018463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Phased Development: Increments and Iterations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♦"/>
            </a:pPr>
            <a:r>
              <a:t>Shorter cycle time</a:t>
            </a:r>
          </a:p>
          <a:p>
            <a:pPr>
              <a:lnSpc>
                <a:spcPct val="90000"/>
              </a:lnSpc>
              <a:buChar char="♦"/>
            </a:pPr>
            <a:r>
              <a:t>System delivered in pieces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enables customers to have some functionality while the rest is being developed</a:t>
            </a:r>
          </a:p>
          <a:p>
            <a:pPr>
              <a:lnSpc>
                <a:spcPct val="90000"/>
              </a:lnSpc>
              <a:buChar char="♦"/>
            </a:pPr>
            <a:r>
              <a:t>Allows two systems functioning in parallel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the production system (release </a:t>
            </a:r>
            <a:r>
              <a:rPr i="1"/>
              <a:t>n</a:t>
            </a:r>
            <a:r>
              <a:t>): currently being used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the development system (release </a:t>
            </a:r>
            <a:r>
              <a:rPr i="1"/>
              <a:t>n+1</a:t>
            </a:r>
            <a:r>
              <a:t>): the next version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 defTabSz="831850">
              <a:defRPr sz="3600"/>
            </a:pPr>
            <a:r>
              <a:t>2.2 Software Process Models</a:t>
            </a:r>
            <a:br/>
            <a:r>
              <a:rPr sz="1800"/>
              <a:t>Phased Development: Increments and Iterations</a:t>
            </a:r>
            <a:br>
              <a:rPr sz="1800"/>
            </a:br>
            <a:r>
              <a:rPr sz="1600"/>
              <a:t>(continued)</a:t>
            </a:r>
          </a:p>
        </p:txBody>
      </p:sp>
      <p:pic>
        <p:nvPicPr>
          <p:cNvPr id="132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325" y="1600200"/>
            <a:ext cx="7245350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 defTabSz="831850">
              <a:defRPr sz="3600"/>
            </a:pPr>
            <a:r>
              <a:t>2.2 Software Process Models</a:t>
            </a:r>
            <a:br/>
            <a:r>
              <a:rPr sz="1800"/>
              <a:t>Phased Development: Increments and Iterations</a:t>
            </a:r>
            <a:br>
              <a:rPr sz="1800"/>
            </a:br>
            <a:r>
              <a:rPr sz="1600"/>
              <a:t>(continued)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457200" y="1371599"/>
            <a:ext cx="8686800" cy="4675189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500"/>
              </a:spcBef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b="1" sz="2400"/>
            </a:pPr>
            <a:r>
              <a:t>Incremental development:</a:t>
            </a:r>
            <a:r>
              <a:rPr b="0"/>
              <a:t> starts with small functional subsystem and adds functionality with each new release</a:t>
            </a:r>
          </a:p>
          <a:p>
            <a:pPr>
              <a:spcBef>
                <a:spcPts val="500"/>
              </a:spcBef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b="1" sz="2400"/>
            </a:pPr>
            <a:r>
              <a:t>Iterative development</a:t>
            </a:r>
            <a:r>
              <a:rPr b="0"/>
              <a:t>: starts with full system, then changes functionality of each subsystem with each new release</a:t>
            </a:r>
          </a:p>
        </p:txBody>
      </p:sp>
      <p:pic>
        <p:nvPicPr>
          <p:cNvPr id="136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3048000"/>
            <a:ext cx="5638800" cy="3017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Chapter 2 Objectives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What we mean by a “process”</a:t>
            </a:r>
          </a:p>
          <a:p>
            <a:pPr>
              <a:buChar char="♦"/>
            </a:pPr>
            <a:r>
              <a:t>Software development products, processes, and resources</a:t>
            </a:r>
          </a:p>
          <a:p>
            <a:pPr>
              <a:buChar char="♦"/>
            </a:pPr>
            <a:r>
              <a:t>Several models of the software development process</a:t>
            </a:r>
          </a:p>
          <a:p>
            <a:pPr>
              <a:buChar char="♦"/>
            </a:pPr>
            <a:r>
              <a:t>Tools and techniques for process modeling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 defTabSz="831850">
              <a:defRPr sz="3600"/>
            </a:pPr>
            <a:r>
              <a:t>2.2 Software Process Models</a:t>
            </a:r>
            <a:br/>
            <a:r>
              <a:rPr sz="1800"/>
              <a:t>Phased Development: Increments and Iterations</a:t>
            </a:r>
            <a:br>
              <a:rPr sz="1800"/>
            </a:br>
            <a:r>
              <a:rPr sz="1600"/>
              <a:t>(continued)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♦"/>
            </a:pPr>
            <a:r>
              <a:t>Phased development is desirable for several reasons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Training can begin early, even though some functions are missing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Markets can be created early for functionality that has never before been offered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Frequent releases allow developers to fix unanticipated problems globaly and quickly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The development team can focus on different areas of expertise with different releases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Spiral Model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Char char="♦"/>
            </a:pPr>
            <a:r>
              <a:t>Suggested by Boehm (1988)</a:t>
            </a:r>
          </a:p>
          <a:p>
            <a:pPr>
              <a:lnSpc>
                <a:spcPct val="80000"/>
              </a:lnSpc>
              <a:buChar char="♦"/>
            </a:pPr>
            <a:r>
              <a:t>Combines development activities with risk management to minimize and control risks</a:t>
            </a:r>
          </a:p>
          <a:p>
            <a:pPr>
              <a:lnSpc>
                <a:spcPct val="80000"/>
              </a:lnSpc>
              <a:buChar char="♦"/>
            </a:pPr>
            <a:r>
              <a:t>The model is presented as a spiral in which each iteration is represented by a circuit around four major activities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800"/>
            </a:pPr>
            <a:r>
              <a:t>Plan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800"/>
            </a:pPr>
            <a:r>
              <a:t>Determine goals, alternatives and constraints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800"/>
            </a:pPr>
            <a:r>
              <a:t>Evaluate alternatives and risks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800"/>
            </a:pPr>
            <a:r>
              <a:t>Develop and test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Spiral Model (continued)</a:t>
            </a:r>
          </a:p>
        </p:txBody>
      </p:sp>
      <p:pic>
        <p:nvPicPr>
          <p:cNvPr id="145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0675" y="1600200"/>
            <a:ext cx="5961063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宋体"/>
                <a:ea typeface="宋体"/>
                <a:cs typeface="宋体"/>
                <a:sym typeface="宋体"/>
              </a:defRPr>
            </a:pPr>
            <a:r>
              <a:t>统一过程</a:t>
            </a:r>
            <a:r>
              <a:rPr>
                <a:latin typeface="Arial"/>
                <a:ea typeface="Arial"/>
                <a:cs typeface="Arial"/>
                <a:sym typeface="Arial"/>
              </a:rPr>
              <a:t>Unified Process UP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尝试从传统软件过程中挖掘最好的特征和性质，但以敏捷开发中许多最好的原则来实现。</a:t>
            </a:r>
          </a:p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用例驱动，以架构为核心，迭代且增量。</a:t>
            </a:r>
          </a:p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对未来变更的可适应性以及复用。</a:t>
            </a:r>
          </a:p>
          <a:p>
            <a:pPr>
              <a:buChar char="♦"/>
            </a:pPr>
            <a:r>
              <a:t>UML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建模技术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8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Rational Unified Process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Rational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统一过程是由</a:t>
            </a:r>
            <a:r>
              <a:t>Rational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IBM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）软件公司开发和营销的一种软件工程过程，是开发组织用以分配与管理任务和职责的一种规范化方法。这个过程的目的是：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42950" indent="-285750">
              <a:spcBef>
                <a:spcPts val="0"/>
              </a:spcBef>
              <a:buClrTx/>
              <a:buFontTx/>
              <a:defRPr i="1" sz="2800">
                <a:latin typeface="华文琥珀"/>
                <a:ea typeface="华文琥珀"/>
                <a:cs typeface="华文琥珀"/>
                <a:sym typeface="华文琥珀"/>
              </a:defRPr>
            </a:pPr>
            <a:r>
              <a:t>在预定的进度和预算范围内，开发出满足最终用户需要的高质量软件。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defTabSz="839787">
              <a:defRPr sz="3600">
                <a:latin typeface="宋体"/>
                <a:ea typeface="宋体"/>
                <a:cs typeface="宋体"/>
                <a:sym typeface="宋体"/>
              </a:defRPr>
            </a:pPr>
            <a:r>
              <a:t>最佳软件开发实践 </a:t>
            </a:r>
            <a:r>
              <a:rPr>
                <a:latin typeface="Arial"/>
                <a:ea typeface="Arial"/>
                <a:cs typeface="Arial"/>
                <a:sym typeface="Arial"/>
              </a:rPr>
              <a:t>Best Practices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迭代地开发软件  </a:t>
            </a:r>
            <a:r>
              <a:rPr sz="2200">
                <a:latin typeface="Arial"/>
                <a:ea typeface="Arial"/>
                <a:cs typeface="Arial"/>
                <a:sym typeface="Arial"/>
              </a:rPr>
              <a:t>Develop Iteratively</a:t>
            </a:r>
            <a:endParaRPr sz="2200"/>
          </a:p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管理需求  </a:t>
            </a:r>
            <a:r>
              <a:rPr sz="2200">
                <a:latin typeface="Arial"/>
                <a:ea typeface="Arial"/>
                <a:cs typeface="Arial"/>
                <a:sym typeface="Arial"/>
              </a:rPr>
              <a:t>Manage Requirements</a:t>
            </a:r>
            <a:endParaRPr sz="2200"/>
          </a:p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应用基于构件的架构 </a:t>
            </a:r>
            <a:r>
              <a:rPr sz="2200">
                <a:latin typeface="Arial"/>
                <a:ea typeface="Arial"/>
                <a:cs typeface="Arial"/>
                <a:sym typeface="Arial"/>
              </a:rPr>
              <a:t>Use Component Architectures</a:t>
            </a:r>
            <a:endParaRPr sz="2200"/>
          </a:p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为软件建立可视化的模型  </a:t>
            </a:r>
            <a:r>
              <a:rPr sz="2200">
                <a:latin typeface="Arial"/>
                <a:ea typeface="Arial"/>
                <a:cs typeface="Arial"/>
                <a:sym typeface="Arial"/>
              </a:rPr>
              <a:t>Model Visually (UML) </a:t>
            </a:r>
            <a:endParaRPr sz="2200"/>
          </a:p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不断地验证软件质量  </a:t>
            </a:r>
            <a:r>
              <a:rPr sz="2200">
                <a:latin typeface="Arial"/>
                <a:ea typeface="Arial"/>
                <a:cs typeface="Arial"/>
                <a:sym typeface="Arial"/>
              </a:rPr>
              <a:t>Continuously Verify Quality</a:t>
            </a:r>
            <a:endParaRPr sz="2200"/>
          </a:p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控制软件的变更  </a:t>
            </a:r>
            <a:r>
              <a:rPr sz="2200">
                <a:latin typeface="Arial"/>
                <a:ea typeface="Arial"/>
                <a:cs typeface="Arial"/>
                <a:sym typeface="Arial"/>
              </a:rPr>
              <a:t>Manage Change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/>
            <a:r>
              <a:t>RUP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的核心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RUP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核心是解决</a:t>
            </a:r>
            <a:r>
              <a: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可操作性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问题，帮助开发人员尽可能少地依赖那些</a:t>
            </a: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不可描述的经验</a:t>
            </a:r>
            <a:r>
              <a:t>”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。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它详细给出了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每个阶段参与该过程的各种角色，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该角色在该过程中的产出。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/>
            <a:r>
              <a:t>RUP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特点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用例驱动</a:t>
            </a:r>
          </a:p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以体系结构为中心（高内聚低耦合）</a:t>
            </a:r>
          </a:p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增量和迭代开发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用例驱动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用</a:t>
            </a:r>
            <a:r>
              <a:rPr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t>作为划分问题的组织单元，分析和设计活动的局部粒度都遵循这一划分原则。</a:t>
            </a:r>
            <a:r>
              <a:rPr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t>的定义反映系统外部要素根据特定目标使用拟建系统的状况，能确保问题的局部划分粒度适当，保持了全局与局部的平衡。</a:t>
            </a:r>
          </a:p>
        </p:txBody>
      </p:sp>
      <p:grpSp>
        <p:nvGrpSpPr>
          <p:cNvPr id="169" name="Group 169"/>
          <p:cNvGrpSpPr/>
          <p:nvPr/>
        </p:nvGrpSpPr>
        <p:grpSpPr>
          <a:xfrm>
            <a:off x="2268537" y="5013325"/>
            <a:ext cx="381001" cy="476250"/>
            <a:chOff x="0" y="0"/>
            <a:chExt cx="380999" cy="476249"/>
          </a:xfrm>
        </p:grpSpPr>
        <p:sp>
          <p:nvSpPr>
            <p:cNvPr id="164" name="Shape 164"/>
            <p:cNvSpPr/>
            <p:nvPr/>
          </p:nvSpPr>
          <p:spPr>
            <a:xfrm>
              <a:off x="57149" y="0"/>
              <a:ext cx="228601" cy="2286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323849"/>
              <a:ext cx="381000" cy="1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Shape 166"/>
            <p:cNvSpPr/>
            <p:nvPr/>
          </p:nvSpPr>
          <p:spPr>
            <a:xfrm flipH="1">
              <a:off x="152399" y="247649"/>
              <a:ext cx="2" cy="15240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Shape 167"/>
            <p:cNvSpPr/>
            <p:nvPr/>
          </p:nvSpPr>
          <p:spPr>
            <a:xfrm flipH="1">
              <a:off x="76198" y="400049"/>
              <a:ext cx="76203" cy="76201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2399" y="323849"/>
              <a:ext cx="152402" cy="152401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0" name="Shape 170"/>
          <p:cNvSpPr/>
          <p:nvPr/>
        </p:nvSpPr>
        <p:spPr>
          <a:xfrm>
            <a:off x="3132137" y="5013325"/>
            <a:ext cx="914401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1" name="Shape 171"/>
          <p:cNvSpPr/>
          <p:nvPr/>
        </p:nvSpPr>
        <p:spPr>
          <a:xfrm>
            <a:off x="4643437" y="5013325"/>
            <a:ext cx="914401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2" name="Shape 172"/>
          <p:cNvSpPr/>
          <p:nvPr/>
        </p:nvSpPr>
        <p:spPr>
          <a:xfrm>
            <a:off x="6300787" y="5229225"/>
            <a:ext cx="914401" cy="0"/>
          </a:xfrm>
          <a:prstGeom prst="line">
            <a:avLst/>
          </a:prstGeom>
          <a:ln w="127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以体系结构为中心</a:t>
            </a:r>
          </a:p>
        </p:txBody>
      </p:sp>
      <p:pic>
        <p:nvPicPr>
          <p:cNvPr id="17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" y="1412875"/>
            <a:ext cx="7058025" cy="393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177800" y="5661025"/>
            <a:ext cx="863854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确保方案从一开始就具备</a:t>
            </a:r>
            <a:r>
              <a:rPr>
                <a:solidFill>
                  <a:srgbClr val="FF0000"/>
                </a:solidFill>
              </a:rPr>
              <a:t>高内聚低耦合</a:t>
            </a:r>
            <a:r>
              <a:t>可持续增长架构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软件过程之父的经典谚语</a:t>
            </a:r>
          </a:p>
        </p:txBody>
      </p:sp>
      <p:pic>
        <p:nvPicPr>
          <p:cNvPr id="4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412875"/>
            <a:ext cx="7331076" cy="427990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1403349" y="5661025"/>
            <a:ext cx="5438141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清醒的头脑比聪明的头脑更重要！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增量和迭代开发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Font typeface="Wingdings"/>
              <a:buChar char="●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基于</a:t>
            </a:r>
            <a:r>
              <a:rPr>
                <a:solidFill>
                  <a:srgbClr val="FF0000"/>
                </a:solidFill>
              </a:rPr>
              <a:t>风险前驱</a:t>
            </a:r>
            <a:r>
              <a:t>的原则，渐进地展开分析、设计及其相关活动，每个迭代都会提供一次验证和调整模型机会，推动软件质量的提升。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谁在使用</a:t>
            </a:r>
            <a:r>
              <a:rPr>
                <a:latin typeface="Arial"/>
                <a:ea typeface="Arial"/>
                <a:cs typeface="Arial"/>
                <a:sym typeface="Arial"/>
              </a:rPr>
              <a:t>RUP?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8137" indent="-338137" defTabSz="904875">
              <a:lnSpc>
                <a:spcPct val="90000"/>
              </a:lnSpc>
              <a:spcBef>
                <a:spcPts val="600"/>
              </a:spcBef>
              <a:buChar char="♦"/>
              <a:defRPr sz="2500">
                <a:latin typeface="宋体"/>
                <a:ea typeface="宋体"/>
                <a:cs typeface="宋体"/>
                <a:sym typeface="宋体"/>
              </a:defRPr>
            </a:pPr>
            <a:r>
              <a:t>电信业</a:t>
            </a:r>
          </a:p>
          <a:p>
            <a:pPr lvl="1" marL="735012" indent="-282575" defTabSz="904875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Ericsson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Alcatel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MCI </a:t>
            </a:r>
          </a:p>
          <a:p>
            <a:pPr marL="338137" indent="-338137" defTabSz="904875">
              <a:lnSpc>
                <a:spcPct val="90000"/>
              </a:lnSpc>
              <a:spcBef>
                <a:spcPts val="600"/>
              </a:spcBef>
              <a:buChar char="♦"/>
              <a:defRPr sz="2500">
                <a:latin typeface="宋体"/>
                <a:ea typeface="宋体"/>
                <a:cs typeface="宋体"/>
                <a:sym typeface="宋体"/>
              </a:defRPr>
            </a:pPr>
            <a:r>
              <a:t>交通、航空、国防</a:t>
            </a:r>
          </a:p>
          <a:p>
            <a:pPr lvl="1" marL="735012" indent="-282575" defTabSz="904875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Lockheed-Martin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British Aerospace</a:t>
            </a:r>
          </a:p>
          <a:p>
            <a:pPr marL="338137" indent="-338137" defTabSz="904875">
              <a:lnSpc>
                <a:spcPct val="90000"/>
              </a:lnSpc>
              <a:spcBef>
                <a:spcPts val="600"/>
              </a:spcBef>
              <a:buChar char="♦"/>
              <a:defRPr sz="2500">
                <a:latin typeface="宋体"/>
                <a:ea typeface="宋体"/>
                <a:cs typeface="宋体"/>
                <a:sym typeface="宋体"/>
              </a:defRPr>
            </a:pPr>
            <a:r>
              <a:t>制造业</a:t>
            </a:r>
          </a:p>
          <a:p>
            <a:pPr lvl="1" marL="735012" indent="-282575" defTabSz="904875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Xerox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Volvo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Intel</a:t>
            </a:r>
          </a:p>
          <a:p>
            <a:pPr marL="338137" indent="-338137" defTabSz="904875">
              <a:lnSpc>
                <a:spcPct val="90000"/>
              </a:lnSpc>
              <a:spcBef>
                <a:spcPts val="600"/>
              </a:spcBef>
              <a:buChar char="♦"/>
              <a:defRPr sz="2500">
                <a:latin typeface="宋体"/>
                <a:ea typeface="宋体"/>
                <a:cs typeface="宋体"/>
                <a:sym typeface="宋体"/>
              </a:defRPr>
            </a:pPr>
            <a:r>
              <a:t>金融业</a:t>
            </a:r>
          </a:p>
          <a:p>
            <a:pPr lvl="1" marL="735012" indent="-282575" defTabSz="904875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Visa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Merrill Lynch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Schwab </a:t>
            </a:r>
          </a:p>
          <a:p>
            <a:pPr marL="338137" indent="-338137" defTabSz="904875">
              <a:lnSpc>
                <a:spcPct val="90000"/>
              </a:lnSpc>
              <a:spcBef>
                <a:spcPts val="600"/>
              </a:spcBef>
              <a:buChar char="♦"/>
              <a:defRPr sz="2500">
                <a:latin typeface="宋体"/>
                <a:ea typeface="宋体"/>
                <a:cs typeface="宋体"/>
                <a:sym typeface="宋体"/>
              </a:defRPr>
            </a:pPr>
            <a:r>
              <a:t>系统集成业</a:t>
            </a:r>
          </a:p>
          <a:p>
            <a:pPr lvl="1" marL="735012" indent="-282575" defTabSz="904875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Ernst &amp; Young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Oracle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t>Deloitte &amp; Touche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The Manifesto for </a:t>
            </a:r>
            <a:br/>
            <a:r>
              <a:t>Agile Software Development</a:t>
            </a:r>
          </a:p>
        </p:txBody>
      </p:sp>
      <p:sp>
        <p:nvSpPr>
          <p:cNvPr id="185" name="Shape 185"/>
          <p:cNvSpPr/>
          <p:nvPr/>
        </p:nvSpPr>
        <p:spPr>
          <a:xfrm>
            <a:off x="773112" y="1563687"/>
            <a:ext cx="7704138" cy="434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1"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r>
              <a:t>“We are uncovering better ways of developing software by doing it and helping others do it.  Through this work we have come to value: </a:t>
            </a:r>
          </a:p>
          <a:p>
            <a:pPr lvl="1" marL="4572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1" i="1" sz="240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Individuals and interactions</a:t>
            </a:r>
            <a:r>
              <a:rPr i="0"/>
              <a:t> over processes and tools </a:t>
            </a:r>
          </a:p>
          <a:p>
            <a:pPr lvl="1" marL="4572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1" i="1" sz="240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Working software</a:t>
            </a:r>
            <a:r>
              <a:rPr i="0"/>
              <a:t> over comprehensive documentation </a:t>
            </a:r>
          </a:p>
          <a:p>
            <a:pPr lvl="1" marL="4572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1" i="1" sz="240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Customer collaboration</a:t>
            </a:r>
            <a:r>
              <a:rPr i="0"/>
              <a:t> over contract negotiation </a:t>
            </a:r>
          </a:p>
          <a:p>
            <a:pPr lvl="1" marL="4572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1" i="1" sz="240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Responding to change</a:t>
            </a:r>
            <a:r>
              <a:rPr i="0"/>
              <a:t> over following a plan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1"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r>
              <a:t>That is, while there is value in the items on the right, we value the items on the left more.”</a:t>
            </a:r>
          </a:p>
        </p:txBody>
      </p:sp>
      <p:sp>
        <p:nvSpPr>
          <p:cNvPr id="186" name="Shape 186"/>
          <p:cNvSpPr/>
          <p:nvPr/>
        </p:nvSpPr>
        <p:spPr>
          <a:xfrm>
            <a:off x="5076825" y="5589587"/>
            <a:ext cx="274002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i="1" sz="2400">
                <a:solidFill>
                  <a:schemeClr val="accent2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Kent Beck et 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/>
            <a:r>
              <a:t>What is “Agility”?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♦"/>
            </a:pPr>
            <a:r>
              <a:t>Effective (rapid and adaptive) response to change</a:t>
            </a:r>
          </a:p>
          <a:p>
            <a:pPr>
              <a:lnSpc>
                <a:spcPct val="90000"/>
              </a:lnSpc>
              <a:buChar char="♦"/>
            </a:pPr>
            <a:r>
              <a:t>Effective communication among all stakeholders</a:t>
            </a:r>
          </a:p>
          <a:p>
            <a:pPr>
              <a:lnSpc>
                <a:spcPct val="90000"/>
              </a:lnSpc>
              <a:buChar char="♦"/>
            </a:pPr>
            <a:r>
              <a:t>Drawing the customer onto the team</a:t>
            </a:r>
          </a:p>
          <a:p>
            <a:pPr>
              <a:lnSpc>
                <a:spcPct val="90000"/>
              </a:lnSpc>
              <a:buChar char="♦"/>
            </a:pPr>
            <a:r>
              <a:t>Organizing a team so that it is in control of the work performed</a:t>
            </a:r>
          </a:p>
          <a:p>
            <a:pPr>
              <a:lnSpc>
                <a:spcPct val="90000"/>
              </a:lnSpc>
              <a:buSzTx/>
              <a:buNone/>
              <a:defRPr i="1">
                <a:solidFill>
                  <a:schemeClr val="accent2"/>
                </a:solidFill>
              </a:defRPr>
            </a:pPr>
            <a:r>
              <a:t>Yielding …</a:t>
            </a:r>
          </a:p>
          <a:p>
            <a:pPr>
              <a:lnSpc>
                <a:spcPct val="90000"/>
              </a:lnSpc>
              <a:buChar char="♦"/>
            </a:pPr>
            <a:r>
              <a:t>Rapid, incremental delivery of software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/>
            <a:r>
              <a:t>An Agile Process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driven by customer descriptions of what is required</a:t>
            </a:r>
          </a:p>
          <a:p>
            <a:pPr>
              <a:buChar char="♦"/>
            </a:pPr>
            <a:r>
              <a:t>Recognizes that plans are short-lived</a:t>
            </a:r>
          </a:p>
          <a:p>
            <a:pPr>
              <a:buChar char="♦"/>
            </a:pPr>
            <a:r>
              <a:t>Develops software iteratively with a heavy emphasis on construction activities</a:t>
            </a:r>
          </a:p>
          <a:p>
            <a:pPr>
              <a:buChar char="♦"/>
            </a:pPr>
            <a:r>
              <a:t>Delivers multiple ‘software increments’</a:t>
            </a:r>
          </a:p>
          <a:p>
            <a:pPr>
              <a:buChar char="♦"/>
            </a:pPr>
            <a:r>
              <a:t>Adapts as changes occur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/>
            <a:r>
              <a:t>Human Factors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♦"/>
              <a:defRPr>
                <a:latin typeface="Palatino"/>
                <a:ea typeface="Palatino"/>
                <a:cs typeface="Palatino"/>
                <a:sym typeface="Palatino"/>
              </a:defRPr>
            </a:pPr>
            <a:r>
              <a:t>key traits must exist among the people on an agile team and the team itself: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b="1" sz="2800">
                <a:solidFill>
                  <a:schemeClr val="accent2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Competence.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b="1" sz="2800">
                <a:solidFill>
                  <a:schemeClr val="accent2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Common focus.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b="1" sz="2800">
                <a:solidFill>
                  <a:schemeClr val="accent2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Collaboration.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b="1" sz="2800">
                <a:solidFill>
                  <a:schemeClr val="accent2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Decision-making ability.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b="1" sz="2800">
                <a:solidFill>
                  <a:schemeClr val="accent2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Fuzzy problem-solving ability.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b="1" sz="2800">
                <a:solidFill>
                  <a:schemeClr val="accent2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Mutual trust and respect.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b="1" sz="2800">
                <a:solidFill>
                  <a:schemeClr val="accent2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Self-organization.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5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Agile Methods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har char="♦"/>
              <a:defRPr sz="2800"/>
            </a:pPr>
            <a:r>
              <a:t>Emphasis on flexibility in producing software quickly and capably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♦"/>
              <a:defRPr sz="2800"/>
            </a:pPr>
            <a:r>
              <a:t>Agile manifesto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400"/>
            </a:pPr>
            <a:r>
              <a:t>Value individuals and interactions over process and tools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400"/>
            </a:pPr>
            <a:r>
              <a:t>Prefer to invest time in producing working software rather than in producing comprehensive documentation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400"/>
            </a:pPr>
            <a:r>
              <a:t>Focus on customer collaboration rather than contract negotiation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400"/>
            </a:pPr>
            <a:r>
              <a:t>Concentrate on responding to change rather than on creating a plan and then following 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8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Agile Methods: Examples of Agile Process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Extreme programming (XP)</a:t>
            </a:r>
          </a:p>
          <a:p>
            <a:pPr>
              <a:buChar char="♦"/>
            </a:pPr>
            <a:r>
              <a:t>Crystal: a collection of approaches based on the notion that every project needs a unique set of policies and conventions</a:t>
            </a:r>
          </a:p>
          <a:p>
            <a:pPr>
              <a:buChar char="♦"/>
            </a:pPr>
            <a:r>
              <a:t>Scrum: 30-day iterations; multiple self-organizing teams; daily “scrum” coordination</a:t>
            </a:r>
          </a:p>
          <a:p>
            <a:pPr>
              <a:buChar char="♦"/>
            </a:pPr>
            <a:r>
              <a:t>Adaptive software development (ASD)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/>
            <a:r>
              <a:t>Extreme Programming (XP)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har char="♦"/>
              <a:defRPr sz="2800"/>
            </a:pPr>
            <a:r>
              <a:t>The most widely used agile process, originally proposed by Kent Beck</a:t>
            </a:r>
          </a:p>
          <a:p>
            <a:pPr>
              <a:spcBef>
                <a:spcPts val="600"/>
              </a:spcBef>
              <a:buChar char="♦"/>
              <a:defRPr sz="2800"/>
            </a:pPr>
            <a:r>
              <a:t>XP Planning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400"/>
            </a:pPr>
            <a:r>
              <a:t>Begins with the creation of “</a:t>
            </a:r>
            <a:r>
              <a:rPr>
                <a:solidFill>
                  <a:schemeClr val="accent2"/>
                </a:solidFill>
              </a:rPr>
              <a:t>user stories</a:t>
            </a:r>
            <a:r>
              <a:t>”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400"/>
            </a:pPr>
            <a:r>
              <a:t>Agile team assesses each story and assigns a </a:t>
            </a:r>
            <a:r>
              <a:rPr>
                <a:solidFill>
                  <a:schemeClr val="accent2"/>
                </a:solidFill>
              </a:rPr>
              <a:t>cost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400"/>
            </a:pPr>
            <a:r>
              <a:t>Stories are grouped to for a </a:t>
            </a:r>
            <a:r>
              <a:rPr>
                <a:solidFill>
                  <a:schemeClr val="accent2"/>
                </a:solidFill>
              </a:rPr>
              <a:t>deliverable increment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400"/>
            </a:pPr>
            <a:r>
              <a:t>A </a:t>
            </a:r>
            <a:r>
              <a:rPr>
                <a:solidFill>
                  <a:schemeClr val="accent2"/>
                </a:solidFill>
              </a:rPr>
              <a:t>commitment</a:t>
            </a:r>
            <a:r>
              <a:t> is made on delivery date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400"/>
            </a:pPr>
            <a:r>
              <a:t>After the first increment “</a:t>
            </a:r>
            <a:r>
              <a:rPr>
                <a:solidFill>
                  <a:schemeClr val="accent2"/>
                </a:solidFill>
              </a:rPr>
              <a:t>project velocity</a:t>
            </a:r>
            <a:r>
              <a:t>” is used to help define subsequent delivery dates for other increments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4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Agile Methods: Extreme Programming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Emphasis on four charateristics of agility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i="1" sz="2800"/>
            </a:pPr>
            <a:r>
              <a:t>Communication</a:t>
            </a:r>
            <a:r>
              <a:rPr i="0"/>
              <a:t>: continual interchange between customers and developers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i="1" sz="2800"/>
            </a:pPr>
            <a:r>
              <a:t>Simplicity</a:t>
            </a:r>
            <a:r>
              <a:rPr i="0"/>
              <a:t>: select the simplest design or implementation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i="1" sz="2800"/>
            </a:pPr>
            <a:r>
              <a:t>Courage</a:t>
            </a:r>
            <a:r>
              <a:rPr i="0"/>
              <a:t>: commitment to delivering functionality early and often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i="1" sz="2800"/>
            </a:pPr>
            <a:r>
              <a:t>Feedback</a:t>
            </a:r>
            <a:r>
              <a:rPr i="0"/>
              <a:t>: loops built into the various activitites during the development process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/>
            <a:r>
              <a:t>Process with Change</a:t>
            </a:r>
          </a:p>
        </p:txBody>
      </p:sp>
      <p:pic>
        <p:nvPicPr>
          <p:cNvPr id="5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1917700"/>
            <a:ext cx="8340726" cy="3671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Agile Methods: Twelve Facets of XP</a:t>
            </a:r>
          </a:p>
        </p:txBody>
      </p:sp>
      <p:sp>
        <p:nvSpPr>
          <p:cNvPr id="210" name="Shape 210"/>
          <p:cNvSpPr/>
          <p:nvPr>
            <p:ph type="body" sz="half" idx="1"/>
          </p:nvPr>
        </p:nvSpPr>
        <p:spPr>
          <a:xfrm>
            <a:off x="457200" y="1446212"/>
            <a:ext cx="4013200" cy="4675189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t>The planning game </a:t>
            </a:r>
            <a:r>
              <a:rPr i="1" sz="2000"/>
              <a:t>(customer defines value)</a:t>
            </a:r>
            <a:endParaRPr i="1" sz="2000"/>
          </a:p>
          <a:p>
            <a:pPr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t>Small release</a:t>
            </a:r>
          </a:p>
          <a:p>
            <a:pPr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t>Metaphor </a:t>
            </a:r>
            <a:r>
              <a:rPr i="1" sz="2000"/>
              <a:t>(common vision, common names)</a:t>
            </a:r>
            <a:endParaRPr i="1" sz="2000"/>
          </a:p>
          <a:p>
            <a:pPr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t>Simple design</a:t>
            </a:r>
          </a:p>
          <a:p>
            <a:pPr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t>Writing tests first</a:t>
            </a:r>
          </a:p>
          <a:p>
            <a:pPr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t>Refactoring</a:t>
            </a:r>
          </a:p>
        </p:txBody>
      </p:sp>
      <p:sp>
        <p:nvSpPr>
          <p:cNvPr id="211" name="Shape 211"/>
          <p:cNvSpPr/>
          <p:nvPr/>
        </p:nvSpPr>
        <p:spPr>
          <a:xfrm>
            <a:off x="4500562" y="1411287"/>
            <a:ext cx="4378326" cy="430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3200"/>
            </a:pPr>
            <a:r>
              <a:t>Pair programming</a:t>
            </a: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3200"/>
            </a:pPr>
            <a:r>
              <a:t>Collective ownership</a:t>
            </a: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3200"/>
            </a:pPr>
            <a:r>
              <a:t>Continuous integration </a:t>
            </a:r>
            <a:r>
              <a:rPr i="1" sz="2000"/>
              <a:t>(small increments)</a:t>
            </a:r>
            <a:endParaRPr i="1" sz="2000"/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3200"/>
            </a:pPr>
            <a:r>
              <a:t>Sustainable pace </a:t>
            </a:r>
            <a:r>
              <a:rPr i="1" sz="2000"/>
              <a:t>(40 hours/week)</a:t>
            </a:r>
            <a:endParaRPr i="1" sz="2000"/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3200"/>
            </a:pPr>
            <a:r>
              <a:t>On-site customer</a:t>
            </a: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3200"/>
            </a:pPr>
            <a:r>
              <a:t>Coding standard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Class="entr" nodeType="with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0" grpId="1"/>
      <p:bldP build="p" bldLvl="5" animBg="1" rev="0" advAuto="0" spid="211" grpId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/>
            <a:r>
              <a:t>Extreme Programming (XP)</a:t>
            </a:r>
          </a:p>
        </p:txBody>
      </p:sp>
      <p:pic>
        <p:nvPicPr>
          <p:cNvPr id="21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137" y="1054100"/>
            <a:ext cx="6913563" cy="5594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Sidebar 2.2 When Extreme is Too Extreme?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Char char="♦"/>
            </a:pPr>
            <a:r>
              <a:t>Extreme programming's practices are interdependent 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800"/>
            </a:pPr>
            <a:r>
              <a:t>A vulnerability if one of them is modified</a:t>
            </a:r>
          </a:p>
          <a:p>
            <a:pPr>
              <a:lnSpc>
                <a:spcPct val="80000"/>
              </a:lnSpc>
              <a:buChar char="♦"/>
            </a:pPr>
            <a:r>
              <a:t>Requirements expressed as a set of test cases must be passed by the software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800"/>
            </a:pPr>
            <a:r>
              <a:t>System passes the tests but is not what the customer is paying for</a:t>
            </a:r>
          </a:p>
          <a:p>
            <a:pPr>
              <a:lnSpc>
                <a:spcPct val="80000"/>
              </a:lnSpc>
              <a:buChar char="♦"/>
            </a:pPr>
            <a:r>
              <a:t>Refactoring issue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800"/>
            </a:pPr>
            <a:r>
              <a:t>Difficult to rework a system without degrading its architecture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7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2.2 Software Process Models</a:t>
            </a:r>
            <a:br/>
            <a:r>
              <a:rPr sz="2400"/>
              <a:t>Sidebar 2.3 Collections of Process Models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har char="♦"/>
              <a:defRPr sz="2800"/>
            </a:pPr>
            <a:r>
              <a:t>Development process is a problem-solving activity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♦"/>
              <a:defRPr sz="2800"/>
            </a:pPr>
            <a:r>
              <a:t>Curtis, Krasner, and Iscoe (1988) performed a field study to determine which problem-solving factors to captured in process model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♦"/>
              <a:defRPr sz="2800"/>
            </a:pPr>
            <a:r>
              <a:t>The results suggest a layered behavioral model as supplement to the traditional model 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♦"/>
              <a:defRPr sz="2800"/>
            </a:pPr>
            <a:r>
              <a:t>Process model should not only describe series of tasks, but also should detail factors that contribute to a project's inherent uncertainty and risk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0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总结开发过程的历史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个人英雄主义的、经验性的软件开发过程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人月神话</a:t>
            </a:r>
            <a:r>
              <a:rPr>
                <a:latin typeface="Arial"/>
                <a:ea typeface="Arial"/>
                <a:cs typeface="Arial"/>
                <a:sym typeface="Arial"/>
              </a:rPr>
              <a:t>-</a:t>
            </a:r>
            <a:r>
              <a:t>没有银弹 </a:t>
            </a:r>
            <a:r>
              <a:rPr>
                <a:latin typeface="Arial"/>
                <a:ea typeface="Arial"/>
                <a:cs typeface="Arial"/>
                <a:sym typeface="Arial"/>
              </a:rPr>
              <a:t>No silver bullet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大型软件开发中根本问题和次要问题</a:t>
            </a:r>
          </a:p>
          <a:p>
            <a:pPr>
              <a:lnSpc>
                <a:spcPct val="80000"/>
              </a:lnSpc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规范化的、重视架构设计、过程改进、文档化、周密计划、严格控制的软件开发过程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800"/>
            </a:pPr>
            <a:r>
              <a:t>CMM/CMMI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♦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敏捷软件开发过程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400"/>
            </a:pPr>
            <a:r>
              <a:t>XP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♦"/>
              <a:defRPr sz="2800"/>
            </a:pPr>
            <a:r>
              <a:t>RUP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3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 defTabSz="839787">
              <a:defRPr sz="3600"/>
            </a:lvl1pPr>
          </a:lstStyle>
          <a:p>
            <a:pPr/>
            <a:r>
              <a:t>2.3 Tools and Techniques for Process Modeling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Notation depends on what we want to capture in the model</a:t>
            </a:r>
          </a:p>
          <a:p>
            <a:pPr>
              <a:buChar char="♦"/>
            </a:pPr>
            <a:r>
              <a:t>The two major notation categories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i="1" sz="2800"/>
            </a:pPr>
            <a:r>
              <a:t>Static model</a:t>
            </a:r>
            <a:r>
              <a:rPr i="0"/>
              <a:t>: depicts the process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i="1" sz="2800"/>
            </a:pPr>
            <a:r>
              <a:t>Dynamic model</a:t>
            </a:r>
            <a:r>
              <a:rPr i="0"/>
              <a:t>: enacts the process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2400"/>
            </a:pPr>
            <a:r>
              <a:t>2.3 Tools and Techniques for Process Modeling</a:t>
            </a:r>
            <a:br/>
            <a:r>
              <a:rPr sz="2200"/>
              <a:t>Static Modeling: Lai Notation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Char char="♦"/>
              <a:defRPr sz="2800"/>
            </a:pPr>
            <a:r>
              <a:t>Element of a process are viewed in terms of seven types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Activity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Sequence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Process model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Resource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Control 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Policy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400"/>
            </a:pPr>
            <a:r>
              <a:t>Organization</a:t>
            </a:r>
          </a:p>
          <a:p>
            <a:pPr>
              <a:lnSpc>
                <a:spcPct val="90000"/>
              </a:lnSpc>
              <a:spcBef>
                <a:spcPts val="0"/>
              </a:spcBef>
              <a:buClrTx/>
              <a:buFontTx/>
              <a:buChar char="•"/>
              <a:defRPr sz="2800"/>
            </a:pPr>
            <a:r>
              <a:t>Several templates, such as an Artifact Definition 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5512" y="117475"/>
            <a:ext cx="4249738" cy="6677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2400"/>
            </a:pPr>
            <a:r>
              <a:t>2.3 Tools and Techniques for Process Modeling</a:t>
            </a:r>
            <a:br/>
            <a:r>
              <a:rPr sz="2200"/>
              <a:t>Static Modeling: Lai Notation (continued)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xfrm>
            <a:off x="457200" y="1446212"/>
            <a:ext cx="8224838" cy="4675189"/>
          </a:xfrm>
          <a:prstGeom prst="rect">
            <a:avLst/>
          </a:prstGeom>
        </p:spPr>
        <p:txBody>
          <a:bodyPr lIns="0" tIns="0" rIns="0" bIns="0"/>
          <a:lstStyle>
            <a:lvl1pPr>
              <a:buChar char="♦"/>
            </a:lvl1pPr>
          </a:lstStyle>
          <a:p>
            <a:pPr/>
            <a:r>
              <a:t>The process of starting a car</a:t>
            </a:r>
          </a:p>
        </p:txBody>
      </p:sp>
      <p:pic>
        <p:nvPicPr>
          <p:cNvPr id="236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1917700"/>
            <a:ext cx="6019800" cy="4321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2400"/>
            </a:pPr>
            <a:r>
              <a:t>2.3 Tools and Techniques for Process Modeling</a:t>
            </a:r>
            <a:br/>
            <a:r>
              <a:rPr sz="2200"/>
              <a:t>Static Modeling: Lai Notation (continued)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457200" y="1446212"/>
            <a:ext cx="8224838" cy="4675189"/>
          </a:xfrm>
          <a:prstGeom prst="rect">
            <a:avLst/>
          </a:prstGeom>
        </p:spPr>
        <p:txBody>
          <a:bodyPr lIns="0" tIns="0" rIns="0" bIns="0"/>
          <a:lstStyle>
            <a:lvl1pPr>
              <a:buChar char="♦"/>
            </a:lvl1pPr>
          </a:lstStyle>
          <a:p>
            <a:pPr/>
            <a:r>
              <a:t>Transition diagram illustrates the transition for a car</a:t>
            </a:r>
          </a:p>
        </p:txBody>
      </p:sp>
      <p:pic>
        <p:nvPicPr>
          <p:cNvPr id="240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1905000"/>
            <a:ext cx="6172200" cy="4252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2.1 The Meaning of Process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A</a:t>
            </a:r>
            <a:r>
              <a:rPr b="1"/>
              <a:t> process</a:t>
            </a:r>
            <a:r>
              <a:t>: a series of steps involving activities, constrains, and resources that produce an intended ouput of some kind</a:t>
            </a:r>
          </a:p>
          <a:p>
            <a:pPr>
              <a:buChar char="♦"/>
            </a:pPr>
            <a:r>
              <a:t>A process involves a set of tools and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2400"/>
            </a:pPr>
            <a:r>
              <a:t>2.3 Tools and Techniques for Process Modeling</a:t>
            </a:r>
            <a:br/>
            <a:r>
              <a:t>Dynamic</a:t>
            </a:r>
            <a:r>
              <a:rPr sz="2200"/>
              <a:t> Modeling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buChar char="♦"/>
            </a:pPr>
            <a:r>
              <a:t>Enables enaction of process to see what happens to resources and artifacts as activities occur</a:t>
            </a:r>
          </a:p>
          <a:p>
            <a:pPr>
              <a:spcBef>
                <a:spcPts val="800"/>
              </a:spcBef>
              <a:buChar char="♦"/>
            </a:pPr>
            <a:r>
              <a:t>Simulate alternatives and make changes to improve the process</a:t>
            </a:r>
          </a:p>
          <a:p>
            <a:pPr>
              <a:spcBef>
                <a:spcPts val="800"/>
              </a:spcBef>
              <a:buChar char="♦"/>
            </a:pPr>
            <a:r>
              <a:t>Example:  systems dynamics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2400"/>
            </a:pPr>
            <a:r>
              <a:t>2.3 Tools and Techniques for Process Modeling</a:t>
            </a:r>
            <a:br/>
            <a:r>
              <a:t>Dynamic</a:t>
            </a:r>
            <a:r>
              <a:rPr sz="2200"/>
              <a:t> Modeling: System Dynamics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buChar char="♦"/>
            </a:pPr>
            <a:r>
              <a:t>Introduced by Forrester in the 1950's</a:t>
            </a:r>
          </a:p>
          <a:p>
            <a:pPr>
              <a:spcBef>
                <a:spcPts val="800"/>
              </a:spcBef>
              <a:buChar char="♦"/>
            </a:pPr>
            <a:r>
              <a:t>Abdel-Hamid and Madnick applied it to software development</a:t>
            </a:r>
          </a:p>
          <a:p>
            <a:pPr>
              <a:spcBef>
                <a:spcPts val="800"/>
              </a:spcBef>
              <a:buChar char="♦"/>
            </a:pPr>
            <a:r>
              <a:t>One way to understand system dynamics is by exploring how software development process affects productivity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2400"/>
            </a:pPr>
            <a:r>
              <a:t>2.3 Tools and Techniques for Process Modeling</a:t>
            </a:r>
            <a:br/>
            <a:r>
              <a:t>Dynamic</a:t>
            </a:r>
            <a:r>
              <a:rPr sz="2200"/>
              <a:t> Modeling: System Dynamics (continued)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xfrm>
            <a:off x="457200" y="1446212"/>
            <a:ext cx="8428038" cy="4675189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500"/>
              </a:spcBef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2400"/>
            </a:pPr>
            <a:r>
              <a:t>Pictorial presentation of factors affecting productivity</a:t>
            </a:r>
          </a:p>
          <a:p>
            <a:pPr>
              <a:spcBef>
                <a:spcPts val="500"/>
              </a:spcBef>
              <a:buChar char="♦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2400"/>
            </a:pPr>
            <a:r>
              <a:t>Arrows indicate how changes in one factor change  another</a:t>
            </a:r>
          </a:p>
        </p:txBody>
      </p:sp>
      <p:pic>
        <p:nvPicPr>
          <p:cNvPr id="250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2286000"/>
            <a:ext cx="5662613" cy="3908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2400"/>
            </a:pPr>
            <a:r>
              <a:t>2.3 Tools and Techniques for Process Modeling</a:t>
            </a:r>
            <a:br/>
            <a:r>
              <a:t>Dynamic</a:t>
            </a:r>
            <a:r>
              <a:rPr sz="2200"/>
              <a:t> Modeling: System Dynamics (continued)</a:t>
            </a:r>
          </a:p>
        </p:txBody>
      </p:sp>
      <p:pic>
        <p:nvPicPr>
          <p:cNvPr id="253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200" y="1447800"/>
            <a:ext cx="6572250" cy="461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>
            <p:ph type="body" sz="quarter" idx="1"/>
          </p:nvPr>
        </p:nvSpPr>
        <p:spPr>
          <a:xfrm>
            <a:off x="455612" y="1446212"/>
            <a:ext cx="2287588" cy="4675189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buChar char="♦"/>
              <a:defRPr sz="2400"/>
            </a:lvl1pPr>
          </a:lstStyle>
          <a:p>
            <a:pPr/>
            <a:r>
              <a:t>A system dynamic model  containing four major areas affecting productivity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Question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8137" indent="-338137" defTabSz="904875">
              <a:lnSpc>
                <a:spcPct val="80000"/>
              </a:lnSpc>
              <a:buChar char="♦"/>
              <a:defRPr sz="3100">
                <a:latin typeface="宋体"/>
                <a:ea typeface="宋体"/>
                <a:cs typeface="宋体"/>
                <a:sym typeface="宋体"/>
              </a:defRPr>
            </a:pPr>
            <a:r>
              <a:t>静态模型和动态模型的区别是什么？并说明每种模型的作用和用途。</a:t>
            </a:r>
          </a:p>
          <a:p>
            <a:pPr lvl="1" marL="735012" indent="-282575" defTabSz="904875">
              <a:lnSpc>
                <a:spcPct val="80000"/>
              </a:lnSpc>
              <a:spcBef>
                <a:spcPts val="0"/>
              </a:spcBef>
              <a:buClrTx/>
              <a:buFontTx/>
              <a:defRPr sz="2700">
                <a:latin typeface="宋体"/>
                <a:ea typeface="宋体"/>
                <a:cs typeface="宋体"/>
                <a:sym typeface="宋体"/>
              </a:defRPr>
            </a:pPr>
            <a:r>
              <a:t>一个静态过程模型描述一个过程的基本元素。还描写输入从哪里转换为输出。</a:t>
            </a:r>
          </a:p>
          <a:p>
            <a:pPr lvl="1" marL="735012" indent="-282575" defTabSz="904875">
              <a:lnSpc>
                <a:spcPct val="80000"/>
              </a:lnSpc>
              <a:spcBef>
                <a:spcPts val="0"/>
              </a:spcBef>
              <a:buClrTx/>
              <a:buFontTx/>
              <a:defRPr sz="2700">
                <a:latin typeface="宋体"/>
                <a:ea typeface="宋体"/>
                <a:cs typeface="宋体"/>
                <a:sym typeface="宋体"/>
              </a:defRPr>
            </a:pPr>
            <a:r>
              <a:t>一个动态过程模型扮演一个过程，允许用户看到产品随着时间的推移而如何改变。</a:t>
            </a:r>
          </a:p>
          <a:p>
            <a:pPr lvl="1" marL="735012" indent="-282575" defTabSz="904875">
              <a:lnSpc>
                <a:spcPct val="80000"/>
              </a:lnSpc>
              <a:spcBef>
                <a:spcPts val="0"/>
              </a:spcBef>
              <a:buClrTx/>
              <a:buFontTx/>
              <a:defRPr sz="2700">
                <a:latin typeface="宋体"/>
                <a:ea typeface="宋体"/>
                <a:cs typeface="宋体"/>
                <a:sym typeface="宋体"/>
              </a:defRPr>
            </a:pPr>
            <a:r>
              <a:t>对于确定过程的基本元素，一个静态模型是有用的。</a:t>
            </a:r>
          </a:p>
          <a:p>
            <a:pPr lvl="1" marL="735012" indent="-282575" defTabSz="904875">
              <a:lnSpc>
                <a:spcPct val="80000"/>
              </a:lnSpc>
              <a:spcBef>
                <a:spcPts val="0"/>
              </a:spcBef>
              <a:buClrTx/>
              <a:buFontTx/>
              <a:defRPr sz="2700">
                <a:latin typeface="宋体"/>
                <a:ea typeface="宋体"/>
                <a:cs typeface="宋体"/>
                <a:sym typeface="宋体"/>
              </a:defRPr>
            </a:pPr>
            <a:r>
              <a:t>对于过程的变化是如何随着时间的推移而影响过程的结果，一个动态模型可能会对这种模仿有用。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7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 defTabSz="876300">
              <a:defRPr sz="3000"/>
            </a:pPr>
            <a:r>
              <a:t>2.4 Practical Process Modeling</a:t>
            </a:r>
            <a:br/>
            <a:r>
              <a:rPr sz="2100"/>
              <a:t>Desirable Properties of Process Modeling Tools and Techniques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buChar char="♦"/>
            </a:pPr>
            <a:r>
              <a:t>Facilitates human understanding and communication</a:t>
            </a:r>
          </a:p>
          <a:p>
            <a:pPr>
              <a:spcBef>
                <a:spcPts val="800"/>
              </a:spcBef>
              <a:buChar char="♦"/>
            </a:pPr>
            <a:r>
              <a:t>Supports process improvement</a:t>
            </a:r>
          </a:p>
          <a:p>
            <a:pPr>
              <a:spcBef>
                <a:spcPts val="800"/>
              </a:spcBef>
              <a:buChar char="♦"/>
            </a:pPr>
            <a:r>
              <a:t>Supports process management</a:t>
            </a:r>
          </a:p>
          <a:p>
            <a:pPr>
              <a:spcBef>
                <a:spcPts val="800"/>
              </a:spcBef>
              <a:buChar char="♦"/>
            </a:pPr>
            <a:r>
              <a:t>Provides automated guidance in performing the process</a:t>
            </a:r>
          </a:p>
          <a:p>
            <a:pPr>
              <a:spcBef>
                <a:spcPts val="800"/>
              </a:spcBef>
              <a:buChar char="♦"/>
            </a:pPr>
            <a:r>
              <a:t>Supports automated process execution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Question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Explain the difference between prescriptive and descriptive process models. </a:t>
            </a:r>
          </a:p>
          <a:p>
            <a:pPr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说明性过程模型和描述性过程模型之间的差异。每种模型的目的是什么？每种模型的使用场合是什么？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Answer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描述性模型企图描写在过程中实际发生什么。</a:t>
            </a:r>
            <a:r>
              <a:rPr>
                <a:latin typeface="Arial"/>
                <a:ea typeface="Arial"/>
                <a:cs typeface="Arial"/>
                <a:sym typeface="Arial"/>
              </a:rPr>
              <a:t>what 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  <a:buChar char="♦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说明性过程模型企图描述在过程中会发生什么。</a:t>
            </a:r>
            <a:r>
              <a:rPr>
                <a:latin typeface="Arial"/>
                <a:ea typeface="Arial"/>
                <a:cs typeface="Arial"/>
                <a:sym typeface="Arial"/>
              </a:rPr>
              <a:t>what should be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/>
            </a:pPr>
            <a:r>
              <a:t>common understanding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与实际情况比较找项目过程中的问题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模型应该反映出项目目标，比如建高质量软件、早发现缺陷、满足预算和日程约束等。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不同的模型试用于不同的情形。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6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What this Chapter Means for You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Process development involves activities, resources, and product</a:t>
            </a:r>
          </a:p>
          <a:p>
            <a:pPr>
              <a:buChar char="♦"/>
            </a:pPr>
            <a:r>
              <a:t>Process model includes organizational, functional, behavioral and other prespectives</a:t>
            </a:r>
          </a:p>
          <a:p>
            <a:pPr>
              <a:buChar char="♦"/>
            </a:pPr>
            <a:r>
              <a:t>A process model is useful for guiding team behavior, coordination and  collaboration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title_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187" y="476250"/>
            <a:ext cx="4968876" cy="796925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72"/>
          <p:cNvSpPr/>
          <p:nvPr/>
        </p:nvSpPr>
        <p:spPr>
          <a:xfrm>
            <a:off x="611187" y="1268412"/>
            <a:ext cx="6538914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Shape 273"/>
          <p:cNvSpPr/>
          <p:nvPr/>
        </p:nvSpPr>
        <p:spPr>
          <a:xfrm>
            <a:off x="755650" y="1780698"/>
            <a:ext cx="777240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4400">
                <a:solidFill>
                  <a:schemeClr val="accent2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谢谢大家！</a:t>
            </a:r>
          </a:p>
        </p:txBody>
      </p:sp>
      <p:sp>
        <p:nvSpPr>
          <p:cNvPr id="274" name="Shape 274"/>
          <p:cNvSpPr/>
          <p:nvPr/>
        </p:nvSpPr>
        <p:spPr>
          <a:xfrm>
            <a:off x="250825" y="3571875"/>
            <a:ext cx="8496300" cy="27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457200">
              <a:lnSpc>
                <a:spcPct val="90000"/>
              </a:lnSpc>
              <a:defRPr b="1"/>
            </a:pPr>
            <a:r>
              <a:t>References</a:t>
            </a:r>
          </a:p>
          <a:p>
            <a:pPr lvl="1" indent="457200">
              <a:lnSpc>
                <a:spcPct val="80000"/>
              </a:lnSpc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软件工程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- </a:t>
            </a:r>
            <a:r>
              <a:t>理论与实践（第四版 影印版）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Software Engineering: Theory and Practice (Fourth Edition),Shari Lawrence Pfleeger,Joanne M. Atlee ,</a:t>
            </a:r>
            <a:r>
              <a:t>高等教育出版社</a:t>
            </a:r>
            <a:endParaRPr b="1"/>
          </a:p>
          <a:p>
            <a:pPr lvl="1" indent="457200">
              <a:lnSpc>
                <a:spcPct val="80000"/>
              </a:lnSpc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软件工程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- </a:t>
            </a:r>
            <a:r>
              <a:t>理论与实践（第四版）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Software Engineering: Theory and Practice (Fourth Edition),Shari Lawrence Pfleeger,Joanne M. Atlee,</a:t>
            </a:r>
            <a:r>
              <a:t>杨卫东译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,</a:t>
            </a:r>
            <a:r>
              <a:t>人民邮电出版社</a:t>
            </a:r>
            <a:endParaRPr b="1"/>
          </a:p>
          <a:p>
            <a:pPr lvl="1" indent="457200">
              <a:lnSpc>
                <a:spcPct val="90000"/>
              </a:lnSpc>
              <a:defRPr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软件工程</a:t>
            </a:r>
            <a:r>
              <a:rPr>
                <a:latin typeface="Arial"/>
                <a:ea typeface="Arial"/>
                <a:cs typeface="Arial"/>
                <a:sym typeface="Arial"/>
              </a:rPr>
              <a:t>—</a:t>
            </a:r>
            <a:r>
              <a:t>实践者的研究方法</a:t>
            </a:r>
            <a:r>
              <a:rPr>
                <a:solidFill>
                  <a:srgbClr val="000000"/>
                </a:solidFill>
              </a:rPr>
              <a:t>（</a:t>
            </a:r>
            <a:r>
              <a: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Engineering-A Practitioner’s Approach</a:t>
            </a:r>
            <a:r>
              <a:rPr>
                <a:solidFill>
                  <a:srgbClr val="000000"/>
                </a:solidFill>
              </a:rPr>
              <a:t>）</a:t>
            </a:r>
            <a:r>
              <a: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(</a:t>
            </a:r>
            <a:r>
              <a:rPr>
                <a:solidFill>
                  <a:srgbClr val="000000"/>
                </a:solidFill>
              </a:rPr>
              <a:t>美</a:t>
            </a:r>
            <a:r>
              <a: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Roger S. Pressman </a:t>
            </a:r>
            <a:r>
              <a:rPr>
                <a:solidFill>
                  <a:srgbClr val="000000"/>
                </a:solidFill>
              </a:rPr>
              <a:t>著； 机械工业出版社</a:t>
            </a:r>
            <a:r>
              <a: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ISBN</a:t>
            </a:r>
            <a:r>
              <a:rPr>
                <a:solidFill>
                  <a:srgbClr val="000000"/>
                </a:solidFill>
              </a:rPr>
              <a:t>：</a:t>
            </a:r>
            <a:r>
              <a: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7-111-07282-0</a:t>
            </a:r>
            <a:endParaRPr b="1"/>
          </a:p>
          <a:p>
            <a:pPr lvl="1" indent="457200">
              <a:lnSpc>
                <a:spcPct val="90000"/>
              </a:lnSpc>
              <a:defRPr b="1"/>
            </a:pPr>
            <a:r>
              <a:t>http://code.google.com/p/advancedsoftwareengineering/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2.1 The Meaning of Process</a:t>
            </a:r>
            <a:br/>
            <a:r>
              <a:rPr sz="2400"/>
              <a:t>Process Characteristics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Prescribes all major process activities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Uses resources, subject to set of constraints (such as schedule)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Produces intermediate and final products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May be composed of subprocesses with hierarchy or links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Each process activity has entry and exit criteria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Activities are organized in sequence, so timing is clear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Each process guiding principles, including goals of each activity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Constraints may apply to an activity, resource or product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2.1 The Meaning of Process</a:t>
            </a:r>
            <a:br/>
            <a:r>
              <a:rPr sz="2400"/>
              <a:t>The Importance of Processes 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Impose consistency and structure on a set of activities</a:t>
            </a:r>
          </a:p>
          <a:p>
            <a:pPr>
              <a:buChar char="♦"/>
            </a:pPr>
            <a:r>
              <a:t>Guide us to understand, control, examine, and improve the activities</a:t>
            </a:r>
          </a:p>
          <a:p>
            <a:pPr>
              <a:buChar char="♦"/>
            </a:pPr>
            <a:r>
              <a:t>Enable us to capture our experiences and pass them along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Question 1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har char="♦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描述你早上去上课或者上班的工序过程，并画一个图来表达这个过程。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♦"/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当回答这个问题时，考虑过程的定义。你的答案应该包括以下：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400"/>
            </a:pPr>
            <a:r>
              <a:t>•  the activities involved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涉及到的活动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400"/>
            </a:pPr>
            <a:r>
              <a:t>•  the steps required to complete the tasks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完成任务所需要的步骤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400"/>
            </a:pPr>
            <a:r>
              <a:t>•  the inputs and outputs to each activity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每个事件的输入和输出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400"/>
            </a:pPr>
            <a:r>
              <a:t>•  the constraints involved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lrTx/>
              <a:buFontTx/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涉及到的约束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默认设计模板_2">
  <a:themeElements>
    <a:clrScheme name="默认设计模板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FF99"/>
      </a:accent1>
      <a:accent2>
        <a:srgbClr val="99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_2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_2">
  <a:themeElements>
    <a:clrScheme name="默认设计模板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FF99"/>
      </a:accent1>
      <a:accent2>
        <a:srgbClr val="99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_2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