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2"/>
  </p:notesMasterIdLst>
  <p:handoutMasterIdLst>
    <p:handoutMasterId r:id="rId23"/>
  </p:handoutMasterIdLst>
  <p:sldIdLst>
    <p:sldId id="256" r:id="rId5"/>
    <p:sldId id="507" r:id="rId6"/>
    <p:sldId id="511" r:id="rId7"/>
    <p:sldId id="512" r:id="rId8"/>
    <p:sldId id="513" r:id="rId9"/>
    <p:sldId id="508" r:id="rId10"/>
    <p:sldId id="514" r:id="rId11"/>
    <p:sldId id="515" r:id="rId12"/>
    <p:sldId id="509" r:id="rId13"/>
    <p:sldId id="516" r:id="rId14"/>
    <p:sldId id="517" r:id="rId15"/>
    <p:sldId id="518" r:id="rId16"/>
    <p:sldId id="462" r:id="rId17"/>
    <p:sldId id="520" r:id="rId18"/>
    <p:sldId id="521" r:id="rId19"/>
    <p:sldId id="280" r:id="rId20"/>
    <p:sldId id="3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우바이둘로" initials="우" lastIdx="5" clrIdx="2">
    <p:extLst>
      <p:ext uri="{19B8F6BF-5375-455C-9EA6-DF929625EA0E}">
        <p15:presenceInfo xmlns:p15="http://schemas.microsoft.com/office/powerpoint/2012/main" userId="S::12174682@office.inha.ac.kr::d2c161ed-5b96-45d2-80bf-c7540501ac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16E37E-2A99-48E6-87D7-C8B4A3721906}" v="917" dt="2021-07-22T06:03:27.1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00" d="100"/>
          <a:sy n="100" d="100"/>
        </p:scale>
        <p:origin x="138" y="1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07c3e161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07c3e16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86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679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20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2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748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70b2335a71_0_15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70b2335a71_0_15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70a131ff5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70a131ff5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2116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90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9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72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922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82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a131ff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a131ff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487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78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46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39567" y="-310167"/>
            <a:ext cx="10658800" cy="5485200"/>
          </a:xfrm>
          <a:prstGeom prst="roundRect">
            <a:avLst>
              <a:gd name="adj" fmla="val 16667"/>
            </a:avLst>
          </a:prstGeom>
          <a:solidFill>
            <a:schemeClr val="lt2">
              <a:alpha val="6067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7218533" y="3763467"/>
            <a:ext cx="3884400" cy="3480000"/>
          </a:xfrm>
          <a:prstGeom prst="roundRect">
            <a:avLst>
              <a:gd name="adj" fmla="val 16667"/>
            </a:avLst>
          </a:prstGeom>
          <a:solidFill>
            <a:schemeClr val="accent3">
              <a:alpha val="528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10531767" y="543600"/>
            <a:ext cx="2815200" cy="2603200"/>
          </a:xfrm>
          <a:prstGeom prst="roundRect">
            <a:avLst>
              <a:gd name="adj" fmla="val 16667"/>
            </a:avLst>
          </a:prstGeom>
          <a:solidFill>
            <a:schemeClr val="accent3">
              <a:alpha val="528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rot="896">
            <a:off x="1391601" y="1210400"/>
            <a:ext cx="9205600" cy="27368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8000">
                <a:solidFill>
                  <a:schemeClr val="lt1"/>
                </a:solidFill>
              </a:defRPr>
            </a:lvl1pPr>
            <a:lvl2pPr lvl="1" algn="ctr">
              <a:spcBef>
                <a:spcPts val="0"/>
              </a:spcBef>
              <a:spcAft>
                <a:spcPts val="0"/>
              </a:spcAft>
              <a:buSzPts val="5200"/>
              <a:buFont typeface="Thasadith"/>
              <a:buNone/>
              <a:defRPr sz="6933">
                <a:latin typeface="Thasadith"/>
                <a:ea typeface="Thasadith"/>
                <a:cs typeface="Thasadith"/>
                <a:sym typeface="Thasadith"/>
              </a:defRPr>
            </a:lvl2pPr>
            <a:lvl3pPr lvl="2" algn="ctr">
              <a:spcBef>
                <a:spcPts val="0"/>
              </a:spcBef>
              <a:spcAft>
                <a:spcPts val="0"/>
              </a:spcAft>
              <a:buSzPts val="5200"/>
              <a:buFont typeface="Thasadith"/>
              <a:buNone/>
              <a:defRPr sz="6933">
                <a:latin typeface="Thasadith"/>
                <a:ea typeface="Thasadith"/>
                <a:cs typeface="Thasadith"/>
                <a:sym typeface="Thasadith"/>
              </a:defRPr>
            </a:lvl3pPr>
            <a:lvl4pPr lvl="3" algn="ctr">
              <a:spcBef>
                <a:spcPts val="0"/>
              </a:spcBef>
              <a:spcAft>
                <a:spcPts val="0"/>
              </a:spcAft>
              <a:buSzPts val="5200"/>
              <a:buFont typeface="Thasadith"/>
              <a:buNone/>
              <a:defRPr sz="6933">
                <a:latin typeface="Thasadith"/>
                <a:ea typeface="Thasadith"/>
                <a:cs typeface="Thasadith"/>
                <a:sym typeface="Thasadith"/>
              </a:defRPr>
            </a:lvl4pPr>
            <a:lvl5pPr lvl="4" algn="ctr">
              <a:spcBef>
                <a:spcPts val="0"/>
              </a:spcBef>
              <a:spcAft>
                <a:spcPts val="0"/>
              </a:spcAft>
              <a:buSzPts val="5200"/>
              <a:buFont typeface="Thasadith"/>
              <a:buNone/>
              <a:defRPr sz="6933">
                <a:latin typeface="Thasadith"/>
                <a:ea typeface="Thasadith"/>
                <a:cs typeface="Thasadith"/>
                <a:sym typeface="Thasadith"/>
              </a:defRPr>
            </a:lvl5pPr>
            <a:lvl6pPr lvl="5" algn="ctr">
              <a:spcBef>
                <a:spcPts val="0"/>
              </a:spcBef>
              <a:spcAft>
                <a:spcPts val="0"/>
              </a:spcAft>
              <a:buSzPts val="5200"/>
              <a:buFont typeface="Thasadith"/>
              <a:buNone/>
              <a:defRPr sz="6933">
                <a:latin typeface="Thasadith"/>
                <a:ea typeface="Thasadith"/>
                <a:cs typeface="Thasadith"/>
                <a:sym typeface="Thasadith"/>
              </a:defRPr>
            </a:lvl6pPr>
            <a:lvl7pPr lvl="6" algn="ctr">
              <a:spcBef>
                <a:spcPts val="0"/>
              </a:spcBef>
              <a:spcAft>
                <a:spcPts val="0"/>
              </a:spcAft>
              <a:buSzPts val="5200"/>
              <a:buFont typeface="Thasadith"/>
              <a:buNone/>
              <a:defRPr sz="6933">
                <a:latin typeface="Thasadith"/>
                <a:ea typeface="Thasadith"/>
                <a:cs typeface="Thasadith"/>
                <a:sym typeface="Thasadith"/>
              </a:defRPr>
            </a:lvl7pPr>
            <a:lvl8pPr lvl="7" algn="ctr">
              <a:spcBef>
                <a:spcPts val="0"/>
              </a:spcBef>
              <a:spcAft>
                <a:spcPts val="0"/>
              </a:spcAft>
              <a:buSzPts val="5200"/>
              <a:buFont typeface="Thasadith"/>
              <a:buNone/>
              <a:defRPr sz="6933">
                <a:latin typeface="Thasadith"/>
                <a:ea typeface="Thasadith"/>
                <a:cs typeface="Thasadith"/>
                <a:sym typeface="Thasadith"/>
              </a:defRPr>
            </a:lvl8pPr>
            <a:lvl9pPr lvl="8" algn="ctr">
              <a:spcBef>
                <a:spcPts val="0"/>
              </a:spcBef>
              <a:spcAft>
                <a:spcPts val="0"/>
              </a:spcAft>
              <a:buSzPts val="5200"/>
              <a:buFont typeface="Thasadith"/>
              <a:buNone/>
              <a:defRPr sz="6933">
                <a:latin typeface="Thasadith"/>
                <a:ea typeface="Thasadith"/>
                <a:cs typeface="Thasadith"/>
                <a:sym typeface="Thasadith"/>
              </a:defRPr>
            </a:lvl9pPr>
          </a:lstStyle>
          <a:p>
            <a:endParaRPr/>
          </a:p>
        </p:txBody>
      </p:sp>
      <p:sp>
        <p:nvSpPr>
          <p:cNvPr id="13" name="Google Shape;13;p2"/>
          <p:cNvSpPr txBox="1">
            <a:spLocks noGrp="1"/>
          </p:cNvSpPr>
          <p:nvPr>
            <p:ph type="subTitle" idx="1"/>
          </p:nvPr>
        </p:nvSpPr>
        <p:spPr>
          <a:xfrm rot="1416">
            <a:off x="7275949" y="5254433"/>
            <a:ext cx="3884400" cy="10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3733">
                <a:latin typeface="PT Serif"/>
                <a:ea typeface="PT Serif"/>
                <a:cs typeface="PT Serif"/>
                <a:sym typeface="PT Serif"/>
              </a:defRPr>
            </a:lvl2pPr>
            <a:lvl3pPr lvl="2" algn="ctr">
              <a:lnSpc>
                <a:spcPct val="100000"/>
              </a:lnSpc>
              <a:spcBef>
                <a:spcPts val="0"/>
              </a:spcBef>
              <a:spcAft>
                <a:spcPts val="0"/>
              </a:spcAft>
              <a:buSzPts val="2800"/>
              <a:buFont typeface="PT Serif"/>
              <a:buNone/>
              <a:defRPr sz="3733">
                <a:latin typeface="PT Serif"/>
                <a:ea typeface="PT Serif"/>
                <a:cs typeface="PT Serif"/>
                <a:sym typeface="PT Serif"/>
              </a:defRPr>
            </a:lvl3pPr>
            <a:lvl4pPr lvl="3" algn="ctr">
              <a:lnSpc>
                <a:spcPct val="100000"/>
              </a:lnSpc>
              <a:spcBef>
                <a:spcPts val="0"/>
              </a:spcBef>
              <a:spcAft>
                <a:spcPts val="0"/>
              </a:spcAft>
              <a:buSzPts val="2800"/>
              <a:buFont typeface="PT Serif"/>
              <a:buNone/>
              <a:defRPr sz="3733">
                <a:latin typeface="PT Serif"/>
                <a:ea typeface="PT Serif"/>
                <a:cs typeface="PT Serif"/>
                <a:sym typeface="PT Serif"/>
              </a:defRPr>
            </a:lvl4pPr>
            <a:lvl5pPr lvl="4" algn="ctr">
              <a:lnSpc>
                <a:spcPct val="100000"/>
              </a:lnSpc>
              <a:spcBef>
                <a:spcPts val="0"/>
              </a:spcBef>
              <a:spcAft>
                <a:spcPts val="0"/>
              </a:spcAft>
              <a:buSzPts val="2800"/>
              <a:buFont typeface="PT Serif"/>
              <a:buNone/>
              <a:defRPr sz="3733">
                <a:latin typeface="PT Serif"/>
                <a:ea typeface="PT Serif"/>
                <a:cs typeface="PT Serif"/>
                <a:sym typeface="PT Serif"/>
              </a:defRPr>
            </a:lvl5pPr>
            <a:lvl6pPr lvl="5" algn="ctr">
              <a:lnSpc>
                <a:spcPct val="100000"/>
              </a:lnSpc>
              <a:spcBef>
                <a:spcPts val="0"/>
              </a:spcBef>
              <a:spcAft>
                <a:spcPts val="0"/>
              </a:spcAft>
              <a:buSzPts val="2800"/>
              <a:buFont typeface="PT Serif"/>
              <a:buNone/>
              <a:defRPr sz="3733">
                <a:latin typeface="PT Serif"/>
                <a:ea typeface="PT Serif"/>
                <a:cs typeface="PT Serif"/>
                <a:sym typeface="PT Serif"/>
              </a:defRPr>
            </a:lvl6pPr>
            <a:lvl7pPr lvl="6" algn="ctr">
              <a:lnSpc>
                <a:spcPct val="100000"/>
              </a:lnSpc>
              <a:spcBef>
                <a:spcPts val="0"/>
              </a:spcBef>
              <a:spcAft>
                <a:spcPts val="0"/>
              </a:spcAft>
              <a:buSzPts val="2800"/>
              <a:buFont typeface="PT Serif"/>
              <a:buNone/>
              <a:defRPr sz="3733">
                <a:latin typeface="PT Serif"/>
                <a:ea typeface="PT Serif"/>
                <a:cs typeface="PT Serif"/>
                <a:sym typeface="PT Serif"/>
              </a:defRPr>
            </a:lvl7pPr>
            <a:lvl8pPr lvl="7" algn="ctr">
              <a:lnSpc>
                <a:spcPct val="100000"/>
              </a:lnSpc>
              <a:spcBef>
                <a:spcPts val="0"/>
              </a:spcBef>
              <a:spcAft>
                <a:spcPts val="0"/>
              </a:spcAft>
              <a:buSzPts val="2800"/>
              <a:buFont typeface="PT Serif"/>
              <a:buNone/>
              <a:defRPr sz="3733">
                <a:latin typeface="PT Serif"/>
                <a:ea typeface="PT Serif"/>
                <a:cs typeface="PT Serif"/>
                <a:sym typeface="PT Serif"/>
              </a:defRPr>
            </a:lvl8pPr>
            <a:lvl9pPr lvl="8" algn="ctr">
              <a:lnSpc>
                <a:spcPct val="100000"/>
              </a:lnSpc>
              <a:spcBef>
                <a:spcPts val="0"/>
              </a:spcBef>
              <a:spcAft>
                <a:spcPts val="0"/>
              </a:spcAft>
              <a:buSzPts val="2800"/>
              <a:buFont typeface="PT Serif"/>
              <a:buNone/>
              <a:defRPr sz="3733">
                <a:latin typeface="PT Serif"/>
                <a:ea typeface="PT Serif"/>
                <a:cs typeface="PT Serif"/>
                <a:sym typeface="PT Serif"/>
              </a:defRPr>
            </a:lvl9pPr>
          </a:lstStyle>
          <a:p>
            <a:endParaRPr/>
          </a:p>
        </p:txBody>
      </p:sp>
    </p:spTree>
    <p:extLst>
      <p:ext uri="{BB962C8B-B14F-4D97-AF65-F5344CB8AC3E}">
        <p14:creationId xmlns:p14="http://schemas.microsoft.com/office/powerpoint/2010/main" val="3345163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7"/>
          <p:cNvSpPr/>
          <p:nvPr/>
        </p:nvSpPr>
        <p:spPr>
          <a:xfrm>
            <a:off x="-165000" y="-54567"/>
            <a:ext cx="2019200" cy="1410800"/>
          </a:xfrm>
          <a:prstGeom prst="roundRect">
            <a:avLst>
              <a:gd name="adj" fmla="val 16667"/>
            </a:avLst>
          </a:prstGeom>
          <a:solidFill>
            <a:schemeClr val="lt2">
              <a:alpha val="2527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7"/>
          <p:cNvSpPr txBox="1">
            <a:spLocks noGrp="1"/>
          </p:cNvSpPr>
          <p:nvPr>
            <p:ph type="subTitle" idx="1"/>
          </p:nvPr>
        </p:nvSpPr>
        <p:spPr>
          <a:xfrm flipH="1">
            <a:off x="833000" y="1762400"/>
            <a:ext cx="10272000" cy="448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AutoNum type="arabicPeriod"/>
              <a:defRPr sz="1867"/>
            </a:lvl1pPr>
            <a:lvl2pPr lvl="1" algn="ctr" rtl="0">
              <a:lnSpc>
                <a:spcPct val="100000"/>
              </a:lnSpc>
              <a:spcBef>
                <a:spcPts val="0"/>
              </a:spcBef>
              <a:spcAft>
                <a:spcPts val="0"/>
              </a:spcAft>
              <a:buClr>
                <a:srgbClr val="434343"/>
              </a:buClr>
              <a:buSzPts val="1200"/>
              <a:buFont typeface="Roboto Condensed Light"/>
              <a:buAutoNum type="alphaLcPeriod"/>
              <a:defRPr sz="1600"/>
            </a:lvl2pPr>
            <a:lvl3pPr lvl="2" algn="ctr" rtl="0">
              <a:lnSpc>
                <a:spcPct val="100000"/>
              </a:lnSpc>
              <a:spcBef>
                <a:spcPts val="0"/>
              </a:spcBef>
              <a:spcAft>
                <a:spcPts val="0"/>
              </a:spcAft>
              <a:buClr>
                <a:srgbClr val="434343"/>
              </a:buClr>
              <a:buSzPts val="1200"/>
              <a:buFont typeface="Roboto Condensed Light"/>
              <a:buAutoNum type="romanLcPeriod"/>
              <a:defRPr sz="1600"/>
            </a:lvl3pPr>
            <a:lvl4pPr lvl="3" algn="ctr" rtl="0">
              <a:lnSpc>
                <a:spcPct val="100000"/>
              </a:lnSpc>
              <a:spcBef>
                <a:spcPts val="0"/>
              </a:spcBef>
              <a:spcAft>
                <a:spcPts val="0"/>
              </a:spcAft>
              <a:buClr>
                <a:srgbClr val="434343"/>
              </a:buClr>
              <a:buSzPts val="1200"/>
              <a:buFont typeface="Roboto Condensed Light"/>
              <a:buAutoNum type="arabicPeriod"/>
              <a:defRPr sz="1600"/>
            </a:lvl4pPr>
            <a:lvl5pPr lvl="4" algn="ctr" rtl="0">
              <a:lnSpc>
                <a:spcPct val="100000"/>
              </a:lnSpc>
              <a:spcBef>
                <a:spcPts val="0"/>
              </a:spcBef>
              <a:spcAft>
                <a:spcPts val="0"/>
              </a:spcAft>
              <a:buClr>
                <a:srgbClr val="434343"/>
              </a:buClr>
              <a:buSzPts val="1200"/>
              <a:buFont typeface="Roboto Condensed Light"/>
              <a:buAutoNum type="alphaLcPeriod"/>
              <a:defRPr sz="1600"/>
            </a:lvl5pPr>
            <a:lvl6pPr lvl="5" algn="ctr" rtl="0">
              <a:lnSpc>
                <a:spcPct val="100000"/>
              </a:lnSpc>
              <a:spcBef>
                <a:spcPts val="0"/>
              </a:spcBef>
              <a:spcAft>
                <a:spcPts val="0"/>
              </a:spcAft>
              <a:buClr>
                <a:srgbClr val="434343"/>
              </a:buClr>
              <a:buSzPts val="1200"/>
              <a:buFont typeface="Roboto Condensed Light"/>
              <a:buAutoNum type="romanLcPeriod"/>
              <a:defRPr sz="1600"/>
            </a:lvl6pPr>
            <a:lvl7pPr lvl="6" algn="ctr" rtl="0">
              <a:lnSpc>
                <a:spcPct val="100000"/>
              </a:lnSpc>
              <a:spcBef>
                <a:spcPts val="0"/>
              </a:spcBef>
              <a:spcAft>
                <a:spcPts val="0"/>
              </a:spcAft>
              <a:buClr>
                <a:srgbClr val="434343"/>
              </a:buClr>
              <a:buSzPts val="1200"/>
              <a:buFont typeface="Roboto Condensed Light"/>
              <a:buAutoNum type="arabicPeriod"/>
              <a:defRPr sz="1600"/>
            </a:lvl7pPr>
            <a:lvl8pPr lvl="7" algn="ctr" rtl="0">
              <a:lnSpc>
                <a:spcPct val="100000"/>
              </a:lnSpc>
              <a:spcBef>
                <a:spcPts val="0"/>
              </a:spcBef>
              <a:spcAft>
                <a:spcPts val="0"/>
              </a:spcAft>
              <a:buClr>
                <a:srgbClr val="434343"/>
              </a:buClr>
              <a:buSzPts val="1200"/>
              <a:buFont typeface="Roboto Condensed Light"/>
              <a:buAutoNum type="alphaLcPeriod"/>
              <a:defRPr sz="1600"/>
            </a:lvl8pPr>
            <a:lvl9pPr lvl="8" algn="ctr" rtl="0">
              <a:lnSpc>
                <a:spcPct val="100000"/>
              </a:lnSpc>
              <a:spcBef>
                <a:spcPts val="0"/>
              </a:spcBef>
              <a:spcAft>
                <a:spcPts val="0"/>
              </a:spcAft>
              <a:buClr>
                <a:srgbClr val="434343"/>
              </a:buClr>
              <a:buSzPts val="1200"/>
              <a:buFont typeface="Roboto Condensed Light"/>
              <a:buAutoNum type="romanLcPeriod"/>
              <a:defRPr sz="1600"/>
            </a:lvl9pPr>
          </a:lstStyle>
          <a:p>
            <a:endParaRPr/>
          </a:p>
        </p:txBody>
      </p:sp>
      <p:sp>
        <p:nvSpPr>
          <p:cNvPr id="37" name="Google Shape;37;p7"/>
          <p:cNvSpPr txBox="1">
            <a:spLocks noGrp="1"/>
          </p:cNvSpPr>
          <p:nvPr>
            <p:ph type="title"/>
          </p:nvPr>
        </p:nvSpPr>
        <p:spPr>
          <a:xfrm>
            <a:off x="792876" y="474188"/>
            <a:ext cx="4207200" cy="168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endParaRPr/>
          </a:p>
        </p:txBody>
      </p:sp>
    </p:spTree>
    <p:extLst>
      <p:ext uri="{BB962C8B-B14F-4D97-AF65-F5344CB8AC3E}">
        <p14:creationId xmlns:p14="http://schemas.microsoft.com/office/powerpoint/2010/main" val="294192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74"/>
        <p:cNvGrpSpPr/>
        <p:nvPr/>
      </p:nvGrpSpPr>
      <p:grpSpPr>
        <a:xfrm>
          <a:off x="0" y="0"/>
          <a:ext cx="0" cy="0"/>
          <a:chOff x="0" y="0"/>
          <a:chExt cx="0" cy="0"/>
        </a:xfrm>
      </p:grpSpPr>
      <p:sp>
        <p:nvSpPr>
          <p:cNvPr id="75" name="Google Shape;75;p14"/>
          <p:cNvSpPr/>
          <p:nvPr/>
        </p:nvSpPr>
        <p:spPr>
          <a:xfrm>
            <a:off x="10325200" y="-54567"/>
            <a:ext cx="2019200" cy="1410800"/>
          </a:xfrm>
          <a:prstGeom prst="roundRect">
            <a:avLst>
              <a:gd name="adj" fmla="val 16667"/>
            </a:avLst>
          </a:prstGeom>
          <a:solidFill>
            <a:schemeClr val="lt2">
              <a:alpha val="2527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4"/>
          <p:cNvSpPr txBox="1">
            <a:spLocks noGrp="1"/>
          </p:cNvSpPr>
          <p:nvPr>
            <p:ph type="ctrTitle"/>
          </p:nvPr>
        </p:nvSpPr>
        <p:spPr>
          <a:xfrm flipH="1">
            <a:off x="5772833" y="1545345"/>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77" name="Google Shape;77;p14"/>
          <p:cNvSpPr txBox="1">
            <a:spLocks noGrp="1"/>
          </p:cNvSpPr>
          <p:nvPr>
            <p:ph type="subTitle" idx="1"/>
          </p:nvPr>
        </p:nvSpPr>
        <p:spPr>
          <a:xfrm flipH="1">
            <a:off x="5772833" y="2099177"/>
            <a:ext cx="26712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78" name="Google Shape;78;p14"/>
          <p:cNvSpPr txBox="1">
            <a:spLocks noGrp="1"/>
          </p:cNvSpPr>
          <p:nvPr>
            <p:ph type="ctrTitle" idx="2"/>
          </p:nvPr>
        </p:nvSpPr>
        <p:spPr>
          <a:xfrm flipH="1">
            <a:off x="7360333" y="4346064"/>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79" name="Google Shape;79;p14"/>
          <p:cNvSpPr txBox="1">
            <a:spLocks noGrp="1"/>
          </p:cNvSpPr>
          <p:nvPr>
            <p:ph type="subTitle" idx="3"/>
          </p:nvPr>
        </p:nvSpPr>
        <p:spPr>
          <a:xfrm flipH="1">
            <a:off x="7360333" y="4914961"/>
            <a:ext cx="32532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80" name="Google Shape;80;p14"/>
          <p:cNvSpPr txBox="1">
            <a:spLocks noGrp="1"/>
          </p:cNvSpPr>
          <p:nvPr>
            <p:ph type="ctrTitle" idx="4"/>
          </p:nvPr>
        </p:nvSpPr>
        <p:spPr>
          <a:xfrm flipH="1">
            <a:off x="6585633" y="2973507"/>
            <a:ext cx="2080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1" name="Google Shape;81;p14"/>
          <p:cNvSpPr txBox="1">
            <a:spLocks noGrp="1"/>
          </p:cNvSpPr>
          <p:nvPr>
            <p:ph type="subTitle" idx="5"/>
          </p:nvPr>
        </p:nvSpPr>
        <p:spPr>
          <a:xfrm flipH="1">
            <a:off x="6585633" y="3535841"/>
            <a:ext cx="26712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82" name="Google Shape;82;p14"/>
          <p:cNvSpPr txBox="1">
            <a:spLocks noGrp="1"/>
          </p:cNvSpPr>
          <p:nvPr>
            <p:ph type="title" idx="6"/>
          </p:nvPr>
        </p:nvSpPr>
        <p:spPr>
          <a:xfrm>
            <a:off x="7236467" y="474832"/>
            <a:ext cx="4130400" cy="124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endParaRPr/>
          </a:p>
        </p:txBody>
      </p:sp>
    </p:spTree>
    <p:extLst>
      <p:ext uri="{BB962C8B-B14F-4D97-AF65-F5344CB8AC3E}">
        <p14:creationId xmlns:p14="http://schemas.microsoft.com/office/powerpoint/2010/main" val="1328831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125"/>
        <p:cNvGrpSpPr/>
        <p:nvPr/>
      </p:nvGrpSpPr>
      <p:grpSpPr>
        <a:xfrm>
          <a:off x="0" y="0"/>
          <a:ext cx="0" cy="0"/>
          <a:chOff x="0" y="0"/>
          <a:chExt cx="0" cy="0"/>
        </a:xfrm>
      </p:grpSpPr>
      <p:sp>
        <p:nvSpPr>
          <p:cNvPr id="126" name="Google Shape;126;p20"/>
          <p:cNvSpPr/>
          <p:nvPr/>
        </p:nvSpPr>
        <p:spPr>
          <a:xfrm>
            <a:off x="-165000" y="-54567"/>
            <a:ext cx="2019200" cy="1410800"/>
          </a:xfrm>
          <a:prstGeom prst="roundRect">
            <a:avLst>
              <a:gd name="adj" fmla="val 16667"/>
            </a:avLst>
          </a:prstGeom>
          <a:solidFill>
            <a:schemeClr val="lt2">
              <a:alpha val="2527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20"/>
          <p:cNvSpPr/>
          <p:nvPr/>
        </p:nvSpPr>
        <p:spPr>
          <a:xfrm>
            <a:off x="-733233" y="2278833"/>
            <a:ext cx="3806800" cy="3405200"/>
          </a:xfrm>
          <a:prstGeom prst="roundRect">
            <a:avLst>
              <a:gd name="adj" fmla="val 7857"/>
            </a:avLst>
          </a:prstGeom>
          <a:solidFill>
            <a:schemeClr val="accent3">
              <a:alpha val="736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20"/>
          <p:cNvSpPr txBox="1">
            <a:spLocks noGrp="1"/>
          </p:cNvSpPr>
          <p:nvPr>
            <p:ph type="body" idx="1"/>
          </p:nvPr>
        </p:nvSpPr>
        <p:spPr>
          <a:xfrm>
            <a:off x="3073513" y="1911133"/>
            <a:ext cx="6853600" cy="4555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Clr>
                <a:schemeClr val="lt1"/>
              </a:buClr>
              <a:buSzPts val="1600"/>
              <a:buFont typeface="Nunito Light"/>
              <a:buChar char="●"/>
              <a:defRPr sz="1867"/>
            </a:lvl1pPr>
            <a:lvl2pPr marL="1219170" lvl="1" indent="-440256" rtl="0">
              <a:spcBef>
                <a:spcPts val="2133"/>
              </a:spcBef>
              <a:spcAft>
                <a:spcPts val="0"/>
              </a:spcAft>
              <a:buSzPts val="1600"/>
              <a:buFont typeface="Nunito Light"/>
              <a:buChar char="○"/>
              <a:defRPr/>
            </a:lvl2pPr>
            <a:lvl3pPr marL="1828754" lvl="2" indent="-431789" rtl="0">
              <a:spcBef>
                <a:spcPts val="2133"/>
              </a:spcBef>
              <a:spcAft>
                <a:spcPts val="0"/>
              </a:spcAft>
              <a:buSzPts val="1500"/>
              <a:buFont typeface="Nunito Light"/>
              <a:buChar char="■"/>
              <a:defRPr/>
            </a:lvl3pPr>
            <a:lvl4pPr marL="2438339" lvl="3" indent="-431789" rtl="0">
              <a:spcBef>
                <a:spcPts val="2133"/>
              </a:spcBef>
              <a:spcAft>
                <a:spcPts val="0"/>
              </a:spcAft>
              <a:buSzPts val="1500"/>
              <a:buFont typeface="Nunito Light"/>
              <a:buChar char="●"/>
              <a:defRPr/>
            </a:lvl4pPr>
            <a:lvl5pPr marL="3047924" lvl="4" indent="-406390" rtl="0">
              <a:spcBef>
                <a:spcPts val="2133"/>
              </a:spcBef>
              <a:spcAft>
                <a:spcPts val="0"/>
              </a:spcAft>
              <a:buSzPts val="1200"/>
              <a:buFont typeface="Nunito Light"/>
              <a:buChar char="○"/>
              <a:defRPr/>
            </a:lvl5pPr>
            <a:lvl6pPr marL="3657509" lvl="5" indent="-406390" rtl="0">
              <a:spcBef>
                <a:spcPts val="2133"/>
              </a:spcBef>
              <a:spcAft>
                <a:spcPts val="0"/>
              </a:spcAft>
              <a:buSzPts val="1200"/>
              <a:buFont typeface="Nunito Light"/>
              <a:buChar char="■"/>
              <a:defRPr/>
            </a:lvl6pPr>
            <a:lvl7pPr marL="4267093" lvl="6" indent="-414856" rtl="0">
              <a:spcBef>
                <a:spcPts val="2133"/>
              </a:spcBef>
              <a:spcAft>
                <a:spcPts val="0"/>
              </a:spcAft>
              <a:buSzPts val="1300"/>
              <a:buFont typeface="Nunito Light"/>
              <a:buChar char="●"/>
              <a:defRPr/>
            </a:lvl7pPr>
            <a:lvl8pPr marL="4876678" lvl="7" indent="-414856" rtl="0">
              <a:spcBef>
                <a:spcPts val="2133"/>
              </a:spcBef>
              <a:spcAft>
                <a:spcPts val="0"/>
              </a:spcAft>
              <a:buSzPts val="1300"/>
              <a:buFont typeface="Nunito Light"/>
              <a:buChar char="○"/>
              <a:defRPr/>
            </a:lvl8pPr>
            <a:lvl9pPr marL="5486263" lvl="8" indent="-406390" rtl="0">
              <a:spcBef>
                <a:spcPts val="2133"/>
              </a:spcBef>
              <a:spcAft>
                <a:spcPts val="2133"/>
              </a:spcAft>
              <a:buSzPts val="1200"/>
              <a:buFont typeface="Nunito Light"/>
              <a:buChar char="■"/>
              <a:defRPr/>
            </a:lvl9pPr>
          </a:lstStyle>
          <a:p>
            <a:endParaRPr/>
          </a:p>
        </p:txBody>
      </p:sp>
      <p:sp>
        <p:nvSpPr>
          <p:cNvPr id="129" name="Google Shape;129;p20"/>
          <p:cNvSpPr txBox="1">
            <a:spLocks noGrp="1"/>
          </p:cNvSpPr>
          <p:nvPr>
            <p:ph type="title"/>
          </p:nvPr>
        </p:nvSpPr>
        <p:spPr>
          <a:xfrm>
            <a:off x="818200" y="474832"/>
            <a:ext cx="4130400" cy="124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endParaRPr/>
          </a:p>
        </p:txBody>
      </p:sp>
    </p:spTree>
    <p:extLst>
      <p:ext uri="{BB962C8B-B14F-4D97-AF65-F5344CB8AC3E}">
        <p14:creationId xmlns:p14="http://schemas.microsoft.com/office/powerpoint/2010/main" val="677604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5"/>
        <p:cNvGrpSpPr/>
        <p:nvPr/>
      </p:nvGrpSpPr>
      <p:grpSpPr>
        <a:xfrm>
          <a:off x="0" y="0"/>
          <a:ext cx="0" cy="0"/>
          <a:chOff x="0" y="0"/>
          <a:chExt cx="0" cy="0"/>
        </a:xfrm>
      </p:grpSpPr>
      <p:sp>
        <p:nvSpPr>
          <p:cNvPr id="136" name="Google Shape;136;p22"/>
          <p:cNvSpPr/>
          <p:nvPr/>
        </p:nvSpPr>
        <p:spPr>
          <a:xfrm>
            <a:off x="-376067" y="2445533"/>
            <a:ext cx="5214800" cy="4798000"/>
          </a:xfrm>
          <a:prstGeom prst="roundRect">
            <a:avLst>
              <a:gd name="adj" fmla="val 16667"/>
            </a:avLst>
          </a:prstGeom>
          <a:solidFill>
            <a:schemeClr val="accent3">
              <a:alpha val="528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22"/>
          <p:cNvSpPr/>
          <p:nvPr/>
        </p:nvSpPr>
        <p:spPr>
          <a:xfrm>
            <a:off x="5473700" y="-310167"/>
            <a:ext cx="9350800" cy="3352400"/>
          </a:xfrm>
          <a:prstGeom prst="roundRect">
            <a:avLst>
              <a:gd name="adj" fmla="val 16667"/>
            </a:avLst>
          </a:prstGeom>
          <a:solidFill>
            <a:schemeClr val="lt2">
              <a:alpha val="6067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2"/>
          <p:cNvSpPr/>
          <p:nvPr/>
        </p:nvSpPr>
        <p:spPr>
          <a:xfrm>
            <a:off x="3403600" y="5808733"/>
            <a:ext cx="2628800" cy="1434800"/>
          </a:xfrm>
          <a:prstGeom prst="roundRect">
            <a:avLst>
              <a:gd name="adj" fmla="val 16667"/>
            </a:avLst>
          </a:prstGeom>
          <a:solidFill>
            <a:schemeClr val="lt2">
              <a:alpha val="6067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2"/>
          <p:cNvSpPr txBox="1">
            <a:spLocks noGrp="1"/>
          </p:cNvSpPr>
          <p:nvPr>
            <p:ph type="subTitle" idx="1"/>
          </p:nvPr>
        </p:nvSpPr>
        <p:spPr>
          <a:xfrm>
            <a:off x="819640" y="2842100"/>
            <a:ext cx="3341200" cy="19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40" name="Google Shape;140;p22"/>
          <p:cNvSpPr txBox="1">
            <a:spLocks noGrp="1"/>
          </p:cNvSpPr>
          <p:nvPr>
            <p:ph type="title"/>
          </p:nvPr>
        </p:nvSpPr>
        <p:spPr>
          <a:xfrm>
            <a:off x="7227668" y="563732"/>
            <a:ext cx="4130400" cy="124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9600">
                <a:solidFill>
                  <a:schemeClr val="lt1"/>
                </a:solidFill>
              </a:defRPr>
            </a:lvl1pPr>
            <a:lvl2pPr lvl="1" algn="r" rtl="0">
              <a:spcBef>
                <a:spcPts val="0"/>
              </a:spcBef>
              <a:spcAft>
                <a:spcPts val="0"/>
              </a:spcAft>
              <a:buNone/>
              <a:defRPr sz="9600">
                <a:solidFill>
                  <a:schemeClr val="lt1"/>
                </a:solidFill>
              </a:defRPr>
            </a:lvl2pPr>
            <a:lvl3pPr lvl="2" algn="r" rtl="0">
              <a:spcBef>
                <a:spcPts val="0"/>
              </a:spcBef>
              <a:spcAft>
                <a:spcPts val="0"/>
              </a:spcAft>
              <a:buNone/>
              <a:defRPr sz="9600">
                <a:solidFill>
                  <a:schemeClr val="lt1"/>
                </a:solidFill>
              </a:defRPr>
            </a:lvl3pPr>
            <a:lvl4pPr lvl="3" algn="r" rtl="0">
              <a:spcBef>
                <a:spcPts val="0"/>
              </a:spcBef>
              <a:spcAft>
                <a:spcPts val="0"/>
              </a:spcAft>
              <a:buNone/>
              <a:defRPr sz="9600">
                <a:solidFill>
                  <a:schemeClr val="lt1"/>
                </a:solidFill>
              </a:defRPr>
            </a:lvl4pPr>
            <a:lvl5pPr lvl="4" algn="r" rtl="0">
              <a:spcBef>
                <a:spcPts val="0"/>
              </a:spcBef>
              <a:spcAft>
                <a:spcPts val="0"/>
              </a:spcAft>
              <a:buNone/>
              <a:defRPr sz="9600">
                <a:solidFill>
                  <a:schemeClr val="lt1"/>
                </a:solidFill>
              </a:defRPr>
            </a:lvl5pPr>
            <a:lvl6pPr lvl="5" algn="r" rtl="0">
              <a:spcBef>
                <a:spcPts val="0"/>
              </a:spcBef>
              <a:spcAft>
                <a:spcPts val="0"/>
              </a:spcAft>
              <a:buNone/>
              <a:defRPr sz="9600">
                <a:solidFill>
                  <a:schemeClr val="lt1"/>
                </a:solidFill>
              </a:defRPr>
            </a:lvl6pPr>
            <a:lvl7pPr lvl="6" algn="r" rtl="0">
              <a:spcBef>
                <a:spcPts val="0"/>
              </a:spcBef>
              <a:spcAft>
                <a:spcPts val="0"/>
              </a:spcAft>
              <a:buNone/>
              <a:defRPr sz="9600">
                <a:solidFill>
                  <a:schemeClr val="lt1"/>
                </a:solidFill>
              </a:defRPr>
            </a:lvl7pPr>
            <a:lvl8pPr lvl="7" algn="r" rtl="0">
              <a:spcBef>
                <a:spcPts val="0"/>
              </a:spcBef>
              <a:spcAft>
                <a:spcPts val="0"/>
              </a:spcAft>
              <a:buNone/>
              <a:defRPr sz="9600">
                <a:solidFill>
                  <a:schemeClr val="lt1"/>
                </a:solidFill>
              </a:defRPr>
            </a:lvl8pPr>
            <a:lvl9pPr lvl="8" algn="r" rtl="0">
              <a:spcBef>
                <a:spcPts val="0"/>
              </a:spcBef>
              <a:spcAft>
                <a:spcPts val="0"/>
              </a:spcAft>
              <a:buNone/>
              <a:defRPr sz="9600">
                <a:solidFill>
                  <a:schemeClr val="lt1"/>
                </a:solidFill>
              </a:defRPr>
            </a:lvl9pPr>
          </a:lstStyle>
          <a:p>
            <a:endParaRPr/>
          </a:p>
        </p:txBody>
      </p:sp>
      <p:sp>
        <p:nvSpPr>
          <p:cNvPr id="141" name="Google Shape;141;p22"/>
          <p:cNvSpPr txBox="1"/>
          <p:nvPr/>
        </p:nvSpPr>
        <p:spPr>
          <a:xfrm>
            <a:off x="7642957" y="4672500"/>
            <a:ext cx="3691600" cy="1242000"/>
          </a:xfrm>
          <a:prstGeom prst="rect">
            <a:avLst/>
          </a:prstGeom>
          <a:noFill/>
          <a:ln>
            <a:noFill/>
          </a:ln>
        </p:spPr>
        <p:txBody>
          <a:bodyPr spcFirstLastPara="1" wrap="square" lIns="121900" tIns="121900" rIns="121900" bIns="121900" anchor="b" anchorCtr="0">
            <a:noAutofit/>
          </a:bodyPr>
          <a:lstStyle/>
          <a:p>
            <a:pPr marL="0" lvl="0" indent="0" algn="r" rtl="0">
              <a:lnSpc>
                <a:spcPct val="115000"/>
              </a:lnSpc>
              <a:spcBef>
                <a:spcPts val="400"/>
              </a:spcBef>
              <a:spcAft>
                <a:spcPts val="0"/>
              </a:spcAft>
              <a:buNone/>
            </a:pPr>
            <a:r>
              <a:rPr lang="en" sz="1333">
                <a:solidFill>
                  <a:schemeClr val="dk1"/>
                </a:solidFill>
                <a:latin typeface="Assistant"/>
                <a:ea typeface="Assistant"/>
                <a:cs typeface="Assistant"/>
                <a:sym typeface="Assistant"/>
              </a:rPr>
              <a:t>CREDITS: This presentation template was created by </a:t>
            </a:r>
            <a:r>
              <a:rPr lang="en" sz="1333"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333">
                <a:solidFill>
                  <a:schemeClr val="dk1"/>
                </a:solidFill>
                <a:latin typeface="Assistant"/>
                <a:ea typeface="Assistant"/>
                <a:cs typeface="Assistant"/>
                <a:sym typeface="Assistant"/>
              </a:rPr>
              <a:t>, including icons by </a:t>
            </a:r>
            <a:r>
              <a:rPr lang="en" sz="1333"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333">
                <a:solidFill>
                  <a:schemeClr val="dk1"/>
                </a:solidFill>
                <a:latin typeface="Assistant"/>
                <a:ea typeface="Assistant"/>
                <a:cs typeface="Assistant"/>
                <a:sym typeface="Assistant"/>
              </a:rPr>
              <a:t>, and infographics &amp; images by </a:t>
            </a:r>
            <a:r>
              <a:rPr lang="en" sz="1333"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333" b="1">
              <a:solidFill>
                <a:schemeClr val="dk1"/>
              </a:solidFill>
              <a:latin typeface="Assistant"/>
              <a:ea typeface="Assistant"/>
              <a:cs typeface="Assistant"/>
              <a:sym typeface="Assistant"/>
            </a:endParaRPr>
          </a:p>
        </p:txBody>
      </p:sp>
    </p:spTree>
    <p:extLst>
      <p:ext uri="{BB962C8B-B14F-4D97-AF65-F5344CB8AC3E}">
        <p14:creationId xmlns:p14="http://schemas.microsoft.com/office/powerpoint/2010/main" val="184756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 id="2147483694" r:id="rId14"/>
    <p:sldLayoutId id="2147483698" r:id="rId15"/>
    <p:sldLayoutId id="2147483699" r:id="rId16"/>
    <p:sldLayoutId id="2147483701" r:id="rId17"/>
    <p:sldLayoutId id="2147483702" r:id="rId18"/>
  </p:sldLayoutIdLst>
  <p:hf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drive/1oeotxLZ5c1bAGr2_ElVovkGe-zNBlYdp?usp=sharing"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subTitle" idx="1"/>
          </p:nvPr>
        </p:nvSpPr>
        <p:spPr>
          <a:xfrm rot="1416">
            <a:off x="7275949" y="5254433"/>
            <a:ext cx="3884400" cy="1056800"/>
          </a:xfrm>
          <a:prstGeom prst="rect">
            <a:avLst/>
          </a:prstGeom>
        </p:spPr>
        <p:txBody>
          <a:bodyPr spcFirstLastPara="1" vert="horz" wrap="square" lIns="121900" tIns="121900" rIns="121900" bIns="121900" rtlCol="0" anchor="ctr" anchorCtr="0">
            <a:noAutofit/>
          </a:bodyPr>
          <a:lstStyle/>
          <a:p>
            <a:pPr marL="0" indent="0"/>
            <a:r>
              <a:rPr lang="en-US" dirty="0">
                <a:latin typeface="Marvel"/>
              </a:rPr>
              <a:t>Ubaydullo Asatullaev</a:t>
            </a:r>
          </a:p>
          <a:p>
            <a:pPr marL="0" indent="0"/>
            <a:r>
              <a:rPr lang="en-US" dirty="0">
                <a:latin typeface="Marvel"/>
              </a:rPr>
              <a:t>- Machine Learning Project</a:t>
            </a:r>
          </a:p>
        </p:txBody>
      </p:sp>
      <p:sp>
        <p:nvSpPr>
          <p:cNvPr id="156" name="Google Shape;156;p28"/>
          <p:cNvSpPr txBox="1">
            <a:spLocks noGrp="1"/>
          </p:cNvSpPr>
          <p:nvPr>
            <p:ph type="ctrTitle"/>
          </p:nvPr>
        </p:nvSpPr>
        <p:spPr>
          <a:xfrm rot="896">
            <a:off x="658176" y="1172300"/>
            <a:ext cx="9205600" cy="2736800"/>
          </a:xfrm>
          <a:prstGeom prst="rect">
            <a:avLst/>
          </a:prstGeom>
        </p:spPr>
        <p:txBody>
          <a:bodyPr spcFirstLastPara="1" vert="horz" wrap="square" lIns="121900" tIns="121900" rIns="121900" bIns="121900" rtlCol="0" anchor="t" anchorCtr="0">
            <a:noAutofit/>
          </a:bodyPr>
          <a:lstStyle/>
          <a:p>
            <a:r>
              <a:rPr lang="en-US" dirty="0">
                <a:latin typeface="Marvel"/>
              </a:rPr>
              <a:t>Sentiment Analysis of Tweets</a:t>
            </a:r>
            <a:endParaRPr dirty="0">
              <a:latin typeface="Marvel"/>
            </a:endParaRPr>
          </a:p>
        </p:txBody>
      </p:sp>
      <p:pic>
        <p:nvPicPr>
          <p:cNvPr id="9" name="Picture 8" descr="A picture containing text&#10;&#10;Description automatically generated">
            <a:extLst>
              <a:ext uri="{FF2B5EF4-FFF2-40B4-BE49-F238E27FC236}">
                <a16:creationId xmlns:a16="http://schemas.microsoft.com/office/drawing/2014/main" id="{DCFF51C1-5E70-4DE7-9E47-0D3FD10E5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33" y="6064584"/>
            <a:ext cx="1764800" cy="6985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523"/>
    </mc:Choice>
    <mc:Fallback xmlns="">
      <p:transition spd="slow" advTm="852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154881" y="337860"/>
            <a:ext cx="7608244" cy="904875"/>
          </a:xfrm>
          <a:prstGeom prst="rect">
            <a:avLst/>
          </a:prstGeom>
        </p:spPr>
        <p:txBody>
          <a:bodyPr spcFirstLastPara="1" vert="horz" wrap="square" lIns="121900" tIns="121900" rIns="121900" bIns="121900" rtlCol="0" anchor="t" anchorCtr="0">
            <a:noAutofit/>
          </a:bodyPr>
          <a:lstStyle/>
          <a:p>
            <a:r>
              <a:rPr lang="en" sz="3200" b="1" dirty="0">
                <a:latin typeface="Marvel"/>
              </a:rPr>
              <a:t>Building a Model for Sentiment Classification </a:t>
            </a:r>
            <a:endParaRPr sz="3200" b="1" dirty="0">
              <a:latin typeface="Marvel"/>
            </a:endParaRPr>
          </a:p>
        </p:txBody>
      </p:sp>
      <p:sp>
        <p:nvSpPr>
          <p:cNvPr id="162" name="Google Shape;162;p29"/>
          <p:cNvSpPr txBox="1">
            <a:spLocks noGrp="1"/>
          </p:cNvSpPr>
          <p:nvPr>
            <p:ph type="subTitle" idx="1"/>
          </p:nvPr>
        </p:nvSpPr>
        <p:spPr>
          <a:xfrm flipH="1">
            <a:off x="1487995" y="1729877"/>
            <a:ext cx="8640140" cy="3655837"/>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a:rPr>
              <a:t>P(Negative) is the leftover of 1 – P(Positive), which is 0.35.</a:t>
            </a:r>
            <a:endParaRPr sz="1800" dirty="0">
              <a:latin typeface="Marvel"/>
            </a:endParaRPr>
          </a:p>
        </p:txBody>
      </p:sp>
      <p:pic>
        <p:nvPicPr>
          <p:cNvPr id="7" name="Picture 6" descr="A picture containing text&#10;&#10;Description automatically generated">
            <a:extLst>
              <a:ext uri="{FF2B5EF4-FFF2-40B4-BE49-F238E27FC236}">
                <a16:creationId xmlns:a16="http://schemas.microsoft.com/office/drawing/2014/main" id="{AC0A3ACC-6586-4BF4-8206-F34AD59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6" name="Footer Placeholder 3">
            <a:extLst>
              <a:ext uri="{FF2B5EF4-FFF2-40B4-BE49-F238E27FC236}">
                <a16:creationId xmlns:a16="http://schemas.microsoft.com/office/drawing/2014/main" id="{982CFF33-4A4D-4D67-B931-50B6940E1211}"/>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1026" name="Picture 2">
            <a:extLst>
              <a:ext uri="{FF2B5EF4-FFF2-40B4-BE49-F238E27FC236}">
                <a16:creationId xmlns:a16="http://schemas.microsoft.com/office/drawing/2014/main" id="{B4FEA3D9-89A7-40A6-8522-3F93A5A65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405" y="2479606"/>
            <a:ext cx="9129320" cy="314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939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3" name="Google Shape;223;p33"/>
          <p:cNvSpPr txBox="1">
            <a:spLocks noGrp="1"/>
          </p:cNvSpPr>
          <p:nvPr>
            <p:ph type="ctrTitle"/>
          </p:nvPr>
        </p:nvSpPr>
        <p:spPr>
          <a:xfrm flipH="1">
            <a:off x="806276" y="1290156"/>
            <a:ext cx="8694339" cy="698567"/>
          </a:xfrm>
          <a:prstGeom prst="rect">
            <a:avLst/>
          </a:prstGeom>
        </p:spPr>
        <p:txBody>
          <a:bodyPr spcFirstLastPara="1" vert="horz" wrap="square" lIns="121900" tIns="121900" rIns="121900" bIns="121900" rtlCol="0" anchor="b" anchorCtr="0">
            <a:noAutofit/>
          </a:bodyPr>
          <a:lstStyle/>
          <a:p>
            <a:pPr algn="ctr"/>
            <a:r>
              <a:rPr lang="en" sz="4000" dirty="0">
                <a:solidFill>
                  <a:schemeClr val="lt1"/>
                </a:solidFill>
              </a:rPr>
              <a:t>01f</a:t>
            </a:r>
            <a:endParaRPr sz="4000" dirty="0">
              <a:solidFill>
                <a:schemeClr val="lt1"/>
              </a:solidFill>
            </a:endParaRPr>
          </a:p>
        </p:txBody>
      </p:sp>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34" name="Google Shape;161;p29">
            <a:extLst>
              <a:ext uri="{FF2B5EF4-FFF2-40B4-BE49-F238E27FC236}">
                <a16:creationId xmlns:a16="http://schemas.microsoft.com/office/drawing/2014/main" id="{1146DCE0-4B28-4E0C-B575-A0538BF9032C}"/>
              </a:ext>
            </a:extLst>
          </p:cNvPr>
          <p:cNvSpPr txBox="1">
            <a:spLocks/>
          </p:cNvSpPr>
          <p:nvPr/>
        </p:nvSpPr>
        <p:spPr>
          <a:xfrm>
            <a:off x="1253951" y="324105"/>
            <a:ext cx="9539859"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 sz="3200" dirty="0">
                <a:latin typeface="Marvel"/>
              </a:rPr>
              <a:t>Make Prediction on Test Case</a:t>
            </a:r>
            <a:endParaRPr lang="en-US" sz="3200" dirty="0">
              <a:latin typeface="Marvel" panose="020B0604020202020204"/>
            </a:endParaRPr>
          </a:p>
        </p:txBody>
      </p:sp>
      <p:sp>
        <p:nvSpPr>
          <p:cNvPr id="37" name="Google Shape;162;p29">
            <a:extLst>
              <a:ext uri="{FF2B5EF4-FFF2-40B4-BE49-F238E27FC236}">
                <a16:creationId xmlns:a16="http://schemas.microsoft.com/office/drawing/2014/main" id="{56AC9526-F1B4-4DBE-AA0E-1699BBBB2F26}"/>
              </a:ext>
            </a:extLst>
          </p:cNvPr>
          <p:cNvSpPr txBox="1">
            <a:spLocks noGrp="1"/>
          </p:cNvSpPr>
          <p:nvPr>
            <p:ph type="subTitle" idx="1"/>
          </p:nvPr>
        </p:nvSpPr>
        <p:spPr>
          <a:xfrm flipH="1">
            <a:off x="1310697" y="1183788"/>
            <a:ext cx="8189918" cy="3795720"/>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panose="020B0604020202020204"/>
              </a:rPr>
              <a:t>Creating a function to get subjectivity and polarity</a:t>
            </a:r>
            <a:endParaRPr sz="1800" dirty="0">
              <a:latin typeface="Marvel" panose="020B0604020202020204"/>
            </a:endParaRPr>
          </a:p>
        </p:txBody>
      </p:sp>
      <p:sp>
        <p:nvSpPr>
          <p:cNvPr id="8" name="Footer Placeholder 3">
            <a:extLst>
              <a:ext uri="{FF2B5EF4-FFF2-40B4-BE49-F238E27FC236}">
                <a16:creationId xmlns:a16="http://schemas.microsoft.com/office/drawing/2014/main" id="{E80A9A12-7707-4191-B90A-A0ADA97A028E}"/>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3" name="Picture 2">
            <a:extLst>
              <a:ext uri="{FF2B5EF4-FFF2-40B4-BE49-F238E27FC236}">
                <a16:creationId xmlns:a16="http://schemas.microsoft.com/office/drawing/2014/main" id="{705101EB-CA86-489D-8C8C-DD274BBACCBE}"/>
              </a:ext>
            </a:extLst>
          </p:cNvPr>
          <p:cNvPicPr>
            <a:picLocks noChangeAspect="1"/>
          </p:cNvPicPr>
          <p:nvPr/>
        </p:nvPicPr>
        <p:blipFill>
          <a:blip r:embed="rId4"/>
          <a:stretch>
            <a:fillRect/>
          </a:stretch>
        </p:blipFill>
        <p:spPr>
          <a:xfrm>
            <a:off x="1833935" y="1814566"/>
            <a:ext cx="4763165" cy="1552792"/>
          </a:xfrm>
          <a:prstGeom prst="rect">
            <a:avLst/>
          </a:prstGeom>
        </p:spPr>
      </p:pic>
      <p:pic>
        <p:nvPicPr>
          <p:cNvPr id="5" name="Picture 4">
            <a:extLst>
              <a:ext uri="{FF2B5EF4-FFF2-40B4-BE49-F238E27FC236}">
                <a16:creationId xmlns:a16="http://schemas.microsoft.com/office/drawing/2014/main" id="{B3908763-B008-4458-A6D7-66426C06920F}"/>
              </a:ext>
            </a:extLst>
          </p:cNvPr>
          <p:cNvPicPr>
            <a:picLocks noChangeAspect="1"/>
          </p:cNvPicPr>
          <p:nvPr/>
        </p:nvPicPr>
        <p:blipFill>
          <a:blip r:embed="rId5"/>
          <a:stretch>
            <a:fillRect/>
          </a:stretch>
        </p:blipFill>
        <p:spPr>
          <a:xfrm>
            <a:off x="1840226" y="3602887"/>
            <a:ext cx="8116433" cy="2457793"/>
          </a:xfrm>
          <a:prstGeom prst="rect">
            <a:avLst/>
          </a:prstGeom>
        </p:spPr>
      </p:pic>
    </p:spTree>
    <p:extLst>
      <p:ext uri="{BB962C8B-B14F-4D97-AF65-F5344CB8AC3E}">
        <p14:creationId xmlns:p14="http://schemas.microsoft.com/office/powerpoint/2010/main" val="206807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3" name="Google Shape;223;p33"/>
          <p:cNvSpPr txBox="1">
            <a:spLocks noGrp="1"/>
          </p:cNvSpPr>
          <p:nvPr>
            <p:ph type="ctrTitle"/>
          </p:nvPr>
        </p:nvSpPr>
        <p:spPr>
          <a:xfrm flipH="1">
            <a:off x="806276" y="1290156"/>
            <a:ext cx="8694339" cy="698567"/>
          </a:xfrm>
          <a:prstGeom prst="rect">
            <a:avLst/>
          </a:prstGeom>
        </p:spPr>
        <p:txBody>
          <a:bodyPr spcFirstLastPara="1" vert="horz" wrap="square" lIns="121900" tIns="121900" rIns="121900" bIns="121900" rtlCol="0" anchor="b" anchorCtr="0">
            <a:noAutofit/>
          </a:bodyPr>
          <a:lstStyle/>
          <a:p>
            <a:pPr algn="ctr"/>
            <a:r>
              <a:rPr lang="en" sz="4000" dirty="0">
                <a:solidFill>
                  <a:schemeClr val="lt1"/>
                </a:solidFill>
              </a:rPr>
              <a:t>01f</a:t>
            </a:r>
            <a:endParaRPr sz="4000" dirty="0">
              <a:solidFill>
                <a:schemeClr val="lt1"/>
              </a:solidFill>
            </a:endParaRPr>
          </a:p>
        </p:txBody>
      </p:sp>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34" name="Google Shape;161;p29">
            <a:extLst>
              <a:ext uri="{FF2B5EF4-FFF2-40B4-BE49-F238E27FC236}">
                <a16:creationId xmlns:a16="http://schemas.microsoft.com/office/drawing/2014/main" id="{1146DCE0-4B28-4E0C-B575-A0538BF9032C}"/>
              </a:ext>
            </a:extLst>
          </p:cNvPr>
          <p:cNvSpPr txBox="1">
            <a:spLocks/>
          </p:cNvSpPr>
          <p:nvPr/>
        </p:nvSpPr>
        <p:spPr>
          <a:xfrm>
            <a:off x="1253951" y="324105"/>
            <a:ext cx="9539859"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 sz="3200" dirty="0">
                <a:latin typeface="Marvel"/>
              </a:rPr>
              <a:t>Make Prediction on Test Case</a:t>
            </a:r>
            <a:endParaRPr lang="en-US" sz="3200" dirty="0">
              <a:latin typeface="Marvel" panose="020B0604020202020204"/>
            </a:endParaRPr>
          </a:p>
        </p:txBody>
      </p:sp>
      <p:sp>
        <p:nvSpPr>
          <p:cNvPr id="37" name="Google Shape;162;p29">
            <a:extLst>
              <a:ext uri="{FF2B5EF4-FFF2-40B4-BE49-F238E27FC236}">
                <a16:creationId xmlns:a16="http://schemas.microsoft.com/office/drawing/2014/main" id="{56AC9526-F1B4-4DBE-AA0E-1699BBBB2F26}"/>
              </a:ext>
            </a:extLst>
          </p:cNvPr>
          <p:cNvSpPr txBox="1">
            <a:spLocks noGrp="1"/>
          </p:cNvSpPr>
          <p:nvPr>
            <p:ph type="subTitle" idx="1"/>
          </p:nvPr>
        </p:nvSpPr>
        <p:spPr>
          <a:xfrm flipH="1">
            <a:off x="1058486" y="960609"/>
            <a:ext cx="8189918" cy="3795720"/>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panose="020B0604020202020204"/>
              </a:rPr>
              <a:t>How well sentiments are distributed using a library named “wordCloud” to generate Plot Word Cloud figure as follows:</a:t>
            </a:r>
          </a:p>
          <a:p>
            <a:pPr marL="285750" indent="-285750">
              <a:buFont typeface="Wingdings" panose="05000000000000000000" pitchFamily="2" charset="2"/>
              <a:buChar char="q"/>
            </a:pPr>
            <a:endParaRPr lang="en-US" sz="1800" dirty="0">
              <a:latin typeface="Marvel" panose="020B0604020202020204"/>
            </a:endParaRPr>
          </a:p>
          <a:p>
            <a:pPr marL="285750" indent="-285750">
              <a:buFont typeface="Wingdings" panose="05000000000000000000" pitchFamily="2" charset="2"/>
              <a:buChar char="q"/>
            </a:pPr>
            <a:endParaRPr sz="1800" dirty="0">
              <a:latin typeface="Marvel" panose="020B0604020202020204"/>
            </a:endParaRPr>
          </a:p>
        </p:txBody>
      </p:sp>
      <p:sp>
        <p:nvSpPr>
          <p:cNvPr id="8" name="Footer Placeholder 3">
            <a:extLst>
              <a:ext uri="{FF2B5EF4-FFF2-40B4-BE49-F238E27FC236}">
                <a16:creationId xmlns:a16="http://schemas.microsoft.com/office/drawing/2014/main" id="{E80A9A12-7707-4191-B90A-A0ADA97A028E}"/>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4" name="Picture 3">
            <a:extLst>
              <a:ext uri="{FF2B5EF4-FFF2-40B4-BE49-F238E27FC236}">
                <a16:creationId xmlns:a16="http://schemas.microsoft.com/office/drawing/2014/main" id="{E1F012B2-1D92-4AC7-9657-952E3AC5AD66}"/>
              </a:ext>
            </a:extLst>
          </p:cNvPr>
          <p:cNvPicPr>
            <a:picLocks noChangeAspect="1"/>
          </p:cNvPicPr>
          <p:nvPr/>
        </p:nvPicPr>
        <p:blipFill>
          <a:blip r:embed="rId4"/>
          <a:stretch>
            <a:fillRect/>
          </a:stretch>
        </p:blipFill>
        <p:spPr>
          <a:xfrm>
            <a:off x="1058486" y="1795436"/>
            <a:ext cx="7525800" cy="1219370"/>
          </a:xfrm>
          <a:prstGeom prst="rect">
            <a:avLst/>
          </a:prstGeom>
        </p:spPr>
      </p:pic>
      <p:pic>
        <p:nvPicPr>
          <p:cNvPr id="7" name="Picture 6">
            <a:extLst>
              <a:ext uri="{FF2B5EF4-FFF2-40B4-BE49-F238E27FC236}">
                <a16:creationId xmlns:a16="http://schemas.microsoft.com/office/drawing/2014/main" id="{BE7329A8-6447-4D53-9334-8061B3261341}"/>
              </a:ext>
            </a:extLst>
          </p:cNvPr>
          <p:cNvPicPr>
            <a:picLocks noChangeAspect="1"/>
          </p:cNvPicPr>
          <p:nvPr/>
        </p:nvPicPr>
        <p:blipFill rotWithShape="1">
          <a:blip r:embed="rId5"/>
          <a:srcRect l="1043" t="2328" r="-1" b="2010"/>
          <a:stretch/>
        </p:blipFill>
        <p:spPr>
          <a:xfrm>
            <a:off x="2086145" y="3165933"/>
            <a:ext cx="4933949" cy="2971801"/>
          </a:xfrm>
          <a:prstGeom prst="rect">
            <a:avLst/>
          </a:prstGeom>
        </p:spPr>
      </p:pic>
    </p:spTree>
    <p:extLst>
      <p:ext uri="{BB962C8B-B14F-4D97-AF65-F5344CB8AC3E}">
        <p14:creationId xmlns:p14="http://schemas.microsoft.com/office/powerpoint/2010/main" val="350919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3" name="Google Shape;223;p33"/>
          <p:cNvSpPr txBox="1">
            <a:spLocks noGrp="1"/>
          </p:cNvSpPr>
          <p:nvPr>
            <p:ph type="ctrTitle"/>
          </p:nvPr>
        </p:nvSpPr>
        <p:spPr>
          <a:xfrm flipH="1">
            <a:off x="806276" y="1290156"/>
            <a:ext cx="8694339" cy="698567"/>
          </a:xfrm>
          <a:prstGeom prst="rect">
            <a:avLst/>
          </a:prstGeom>
        </p:spPr>
        <p:txBody>
          <a:bodyPr spcFirstLastPara="1" vert="horz" wrap="square" lIns="121900" tIns="121900" rIns="121900" bIns="121900" rtlCol="0" anchor="b" anchorCtr="0">
            <a:noAutofit/>
          </a:bodyPr>
          <a:lstStyle/>
          <a:p>
            <a:pPr algn="ctr"/>
            <a:r>
              <a:rPr lang="en" sz="4000" dirty="0">
                <a:solidFill>
                  <a:schemeClr val="lt1"/>
                </a:solidFill>
              </a:rPr>
              <a:t>01f</a:t>
            </a:r>
            <a:endParaRPr sz="4000" dirty="0">
              <a:solidFill>
                <a:schemeClr val="lt1"/>
              </a:solidFill>
            </a:endParaRPr>
          </a:p>
        </p:txBody>
      </p:sp>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8" name="Footer Placeholder 3">
            <a:extLst>
              <a:ext uri="{FF2B5EF4-FFF2-40B4-BE49-F238E27FC236}">
                <a16:creationId xmlns:a16="http://schemas.microsoft.com/office/drawing/2014/main" id="{E80A9A12-7707-4191-B90A-A0ADA97A028E}"/>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sp>
        <p:nvSpPr>
          <p:cNvPr id="9" name="Google Shape;161;p29">
            <a:extLst>
              <a:ext uri="{FF2B5EF4-FFF2-40B4-BE49-F238E27FC236}">
                <a16:creationId xmlns:a16="http://schemas.microsoft.com/office/drawing/2014/main" id="{AFC0928F-4B90-49DE-88E6-064999773014}"/>
              </a:ext>
            </a:extLst>
          </p:cNvPr>
          <p:cNvSpPr txBox="1">
            <a:spLocks/>
          </p:cNvSpPr>
          <p:nvPr/>
        </p:nvSpPr>
        <p:spPr>
          <a:xfrm>
            <a:off x="701501" y="478620"/>
            <a:ext cx="6100845"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US" sz="3200" dirty="0">
                <a:latin typeface="Marvel"/>
              </a:rPr>
              <a:t>Result of Sentiment Analysis</a:t>
            </a:r>
          </a:p>
        </p:txBody>
      </p:sp>
      <p:sp>
        <p:nvSpPr>
          <p:cNvPr id="10" name="Google Shape;162;p29">
            <a:extLst>
              <a:ext uri="{FF2B5EF4-FFF2-40B4-BE49-F238E27FC236}">
                <a16:creationId xmlns:a16="http://schemas.microsoft.com/office/drawing/2014/main" id="{3B0AFBF3-8E01-4078-B293-D0FA32D7D707}"/>
              </a:ext>
            </a:extLst>
          </p:cNvPr>
          <p:cNvSpPr txBox="1">
            <a:spLocks/>
          </p:cNvSpPr>
          <p:nvPr/>
        </p:nvSpPr>
        <p:spPr>
          <a:xfrm flipH="1">
            <a:off x="240355" y="1437754"/>
            <a:ext cx="5855644" cy="3655837"/>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200"/>
              <a:buFont typeface="Arial" panose="020B0604020202020204" pitchFamily="34" charset="0"/>
              <a:buNone/>
              <a:defRPr sz="1867" b="0" i="0" kern="1200">
                <a:solidFill>
                  <a:schemeClr val="bg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9pPr>
          </a:lstStyle>
          <a:p>
            <a:pPr marL="285750" indent="-285750">
              <a:buFont typeface="Wingdings" panose="05000000000000000000" pitchFamily="2" charset="2"/>
              <a:buChar char="q"/>
            </a:pPr>
            <a:r>
              <a:rPr lang="en-US" sz="1800" dirty="0">
                <a:latin typeface="Marvel"/>
              </a:rPr>
              <a:t>Plotting the polarity and subjectivity on the figure below:</a:t>
            </a: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r>
              <a:rPr lang="en-US" sz="1800" dirty="0">
                <a:latin typeface="Marvel"/>
              </a:rPr>
              <a:t>Here on the figure, the polarity scores are more on the right side of 0 which positivity level is high and only 1 negative polarity on the far left. And the combined subjectivity is also higher expressed. </a:t>
            </a:r>
          </a:p>
        </p:txBody>
      </p:sp>
      <p:pic>
        <p:nvPicPr>
          <p:cNvPr id="11" name="Picture 10" descr="A picture containing text&#10;&#10;Description automatically generated">
            <a:extLst>
              <a:ext uri="{FF2B5EF4-FFF2-40B4-BE49-F238E27FC236}">
                <a16:creationId xmlns:a16="http://schemas.microsoft.com/office/drawing/2014/main" id="{9C3B6095-E622-4247-AE1C-2151894DC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12" name="Footer Placeholder 3">
            <a:extLst>
              <a:ext uri="{FF2B5EF4-FFF2-40B4-BE49-F238E27FC236}">
                <a16:creationId xmlns:a16="http://schemas.microsoft.com/office/drawing/2014/main" id="{2DEC6E65-708C-4112-A166-D32860FB6047}"/>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13" name="Picture 12">
            <a:extLst>
              <a:ext uri="{FF2B5EF4-FFF2-40B4-BE49-F238E27FC236}">
                <a16:creationId xmlns:a16="http://schemas.microsoft.com/office/drawing/2014/main" id="{5C987F78-014A-440A-88DE-1AD54BC8FF32}"/>
              </a:ext>
            </a:extLst>
          </p:cNvPr>
          <p:cNvPicPr>
            <a:picLocks noChangeAspect="1"/>
          </p:cNvPicPr>
          <p:nvPr/>
        </p:nvPicPr>
        <p:blipFill>
          <a:blip r:embed="rId4"/>
          <a:stretch>
            <a:fillRect/>
          </a:stretch>
        </p:blipFill>
        <p:spPr>
          <a:xfrm>
            <a:off x="348383" y="1990773"/>
            <a:ext cx="5639587" cy="1705213"/>
          </a:xfrm>
          <a:prstGeom prst="rect">
            <a:avLst/>
          </a:prstGeom>
        </p:spPr>
      </p:pic>
      <p:pic>
        <p:nvPicPr>
          <p:cNvPr id="14" name="Picture 13">
            <a:extLst>
              <a:ext uri="{FF2B5EF4-FFF2-40B4-BE49-F238E27FC236}">
                <a16:creationId xmlns:a16="http://schemas.microsoft.com/office/drawing/2014/main" id="{F50044F5-5C10-470C-8E5D-46112841B8E8}"/>
              </a:ext>
            </a:extLst>
          </p:cNvPr>
          <p:cNvPicPr>
            <a:picLocks noChangeAspect="1"/>
          </p:cNvPicPr>
          <p:nvPr/>
        </p:nvPicPr>
        <p:blipFill>
          <a:blip r:embed="rId5"/>
          <a:stretch>
            <a:fillRect/>
          </a:stretch>
        </p:blipFill>
        <p:spPr>
          <a:xfrm>
            <a:off x="6333307" y="1338111"/>
            <a:ext cx="5858693" cy="4448796"/>
          </a:xfrm>
          <a:prstGeom prst="rect">
            <a:avLst/>
          </a:prstGeom>
        </p:spPr>
      </p:pic>
    </p:spTree>
    <p:extLst>
      <p:ext uri="{BB962C8B-B14F-4D97-AF65-F5344CB8AC3E}">
        <p14:creationId xmlns:p14="http://schemas.microsoft.com/office/powerpoint/2010/main" val="383808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8" name="Footer Placeholder 3">
            <a:extLst>
              <a:ext uri="{FF2B5EF4-FFF2-40B4-BE49-F238E27FC236}">
                <a16:creationId xmlns:a16="http://schemas.microsoft.com/office/drawing/2014/main" id="{E80A9A12-7707-4191-B90A-A0ADA97A028E}"/>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sp>
        <p:nvSpPr>
          <p:cNvPr id="9" name="Google Shape;161;p29">
            <a:extLst>
              <a:ext uri="{FF2B5EF4-FFF2-40B4-BE49-F238E27FC236}">
                <a16:creationId xmlns:a16="http://schemas.microsoft.com/office/drawing/2014/main" id="{AFC0928F-4B90-49DE-88E6-064999773014}"/>
              </a:ext>
            </a:extLst>
          </p:cNvPr>
          <p:cNvSpPr txBox="1">
            <a:spLocks/>
          </p:cNvSpPr>
          <p:nvPr/>
        </p:nvSpPr>
        <p:spPr>
          <a:xfrm>
            <a:off x="651020" y="548448"/>
            <a:ext cx="6100845"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US" sz="3200" dirty="0">
                <a:latin typeface="Marvel"/>
              </a:rPr>
              <a:t>Result of Sentiment Analysis</a:t>
            </a:r>
          </a:p>
        </p:txBody>
      </p:sp>
      <p:sp>
        <p:nvSpPr>
          <p:cNvPr id="10" name="Google Shape;162;p29">
            <a:extLst>
              <a:ext uri="{FF2B5EF4-FFF2-40B4-BE49-F238E27FC236}">
                <a16:creationId xmlns:a16="http://schemas.microsoft.com/office/drawing/2014/main" id="{3B0AFBF3-8E01-4078-B293-D0FA32D7D707}"/>
              </a:ext>
            </a:extLst>
          </p:cNvPr>
          <p:cNvSpPr txBox="1">
            <a:spLocks/>
          </p:cNvSpPr>
          <p:nvPr/>
        </p:nvSpPr>
        <p:spPr>
          <a:xfrm flipH="1">
            <a:off x="240355" y="1437754"/>
            <a:ext cx="5855644" cy="3655837"/>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200"/>
              <a:buFont typeface="Arial" panose="020B0604020202020204" pitchFamily="34" charset="0"/>
              <a:buNone/>
              <a:defRPr sz="1867" b="0" i="0" kern="1200">
                <a:solidFill>
                  <a:schemeClr val="bg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1200"/>
              <a:buFont typeface="Arial" panose="020B0604020202020204" pitchFamily="34" charset="0"/>
              <a:buNone/>
              <a:defRPr sz="1600" b="0" i="0" kern="1200">
                <a:solidFill>
                  <a:schemeClr val="bg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1200"/>
              <a:buFont typeface="Arial" panose="020B0604020202020204" pitchFamily="34" charset="0"/>
              <a:buNone/>
              <a:defRPr sz="1600" kern="1200">
                <a:solidFill>
                  <a:schemeClr val="tx1"/>
                </a:solidFill>
                <a:latin typeface="+mn-lt"/>
                <a:ea typeface="+mn-ea"/>
                <a:cs typeface="+mn-cs"/>
              </a:defRPr>
            </a:lvl9pPr>
          </a:lstStyle>
          <a:p>
            <a:pPr marL="285750" indent="-285750">
              <a:buFont typeface="Wingdings" panose="05000000000000000000" pitchFamily="2" charset="2"/>
              <a:buChar char="q"/>
            </a:pPr>
            <a:r>
              <a:rPr lang="en-US" sz="1800" dirty="0">
                <a:latin typeface="Marvel"/>
              </a:rPr>
              <a:t>Plotting the counts and sentiments on the figure on the right by the code below:</a:t>
            </a: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0" indent="0"/>
            <a:endParaRPr lang="en-US" sz="1800" dirty="0">
              <a:latin typeface="Marvel"/>
            </a:endParaRPr>
          </a:p>
          <a:p>
            <a:pPr marL="285750" indent="-285750">
              <a:buFont typeface="Wingdings" panose="05000000000000000000" pitchFamily="2" charset="2"/>
              <a:buChar char="q"/>
            </a:pPr>
            <a:r>
              <a:rPr lang="en-US" sz="1800" dirty="0">
                <a:latin typeface="Marvel"/>
              </a:rPr>
              <a:t>On the figure Sentiment Analysis, we can @elonmusk comments are more neutral and positive rather negative based around 30 data provided randomly.  </a:t>
            </a:r>
          </a:p>
        </p:txBody>
      </p:sp>
      <p:pic>
        <p:nvPicPr>
          <p:cNvPr id="11" name="Picture 10" descr="A picture containing text&#10;&#10;Description automatically generated">
            <a:extLst>
              <a:ext uri="{FF2B5EF4-FFF2-40B4-BE49-F238E27FC236}">
                <a16:creationId xmlns:a16="http://schemas.microsoft.com/office/drawing/2014/main" id="{9C3B6095-E622-4247-AE1C-2151894DC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12" name="Footer Placeholder 3">
            <a:extLst>
              <a:ext uri="{FF2B5EF4-FFF2-40B4-BE49-F238E27FC236}">
                <a16:creationId xmlns:a16="http://schemas.microsoft.com/office/drawing/2014/main" id="{2DEC6E65-708C-4112-A166-D32860FB6047}"/>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15" name="Picture 14">
            <a:extLst>
              <a:ext uri="{FF2B5EF4-FFF2-40B4-BE49-F238E27FC236}">
                <a16:creationId xmlns:a16="http://schemas.microsoft.com/office/drawing/2014/main" id="{C60CCE0F-8026-44AA-9572-97C0A1BC8A1A}"/>
              </a:ext>
            </a:extLst>
          </p:cNvPr>
          <p:cNvPicPr>
            <a:picLocks noChangeAspect="1"/>
          </p:cNvPicPr>
          <p:nvPr/>
        </p:nvPicPr>
        <p:blipFill rotWithShape="1">
          <a:blip r:embed="rId4"/>
          <a:srcRect l="-1" r="1181" b="533"/>
          <a:stretch/>
        </p:blipFill>
        <p:spPr>
          <a:xfrm>
            <a:off x="6204027" y="1437754"/>
            <a:ext cx="5336953" cy="3995940"/>
          </a:xfrm>
          <a:prstGeom prst="rect">
            <a:avLst/>
          </a:prstGeom>
        </p:spPr>
      </p:pic>
      <p:pic>
        <p:nvPicPr>
          <p:cNvPr id="5" name="Picture 4">
            <a:extLst>
              <a:ext uri="{FF2B5EF4-FFF2-40B4-BE49-F238E27FC236}">
                <a16:creationId xmlns:a16="http://schemas.microsoft.com/office/drawing/2014/main" id="{593CE720-AB3F-486C-9336-EAFE2D0C63AE}"/>
              </a:ext>
            </a:extLst>
          </p:cNvPr>
          <p:cNvPicPr>
            <a:picLocks noChangeAspect="1"/>
          </p:cNvPicPr>
          <p:nvPr/>
        </p:nvPicPr>
        <p:blipFill>
          <a:blip r:embed="rId5"/>
          <a:stretch>
            <a:fillRect/>
          </a:stretch>
        </p:blipFill>
        <p:spPr>
          <a:xfrm>
            <a:off x="679594" y="2454901"/>
            <a:ext cx="4210638" cy="1324160"/>
          </a:xfrm>
          <a:prstGeom prst="rect">
            <a:avLst/>
          </a:prstGeom>
        </p:spPr>
      </p:pic>
    </p:spTree>
    <p:extLst>
      <p:ext uri="{BB962C8B-B14F-4D97-AF65-F5344CB8AC3E}">
        <p14:creationId xmlns:p14="http://schemas.microsoft.com/office/powerpoint/2010/main" val="367790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154881" y="337860"/>
            <a:ext cx="7608244" cy="904875"/>
          </a:xfrm>
          <a:prstGeom prst="rect">
            <a:avLst/>
          </a:prstGeom>
        </p:spPr>
        <p:txBody>
          <a:bodyPr spcFirstLastPara="1" vert="horz" wrap="square" lIns="121900" tIns="121900" rIns="121900" bIns="121900" rtlCol="0" anchor="t" anchorCtr="0">
            <a:noAutofit/>
          </a:bodyPr>
          <a:lstStyle/>
          <a:p>
            <a:r>
              <a:rPr lang="en" sz="3200" b="1" dirty="0">
                <a:latin typeface="Marvel"/>
              </a:rPr>
              <a:t>Conclusion</a:t>
            </a:r>
            <a:endParaRPr sz="3200" b="1" dirty="0">
              <a:latin typeface="Marvel"/>
            </a:endParaRPr>
          </a:p>
        </p:txBody>
      </p:sp>
      <p:sp>
        <p:nvSpPr>
          <p:cNvPr id="162" name="Google Shape;162;p29"/>
          <p:cNvSpPr txBox="1">
            <a:spLocks noGrp="1"/>
          </p:cNvSpPr>
          <p:nvPr>
            <p:ph type="subTitle" idx="1"/>
          </p:nvPr>
        </p:nvSpPr>
        <p:spPr>
          <a:xfrm flipH="1">
            <a:off x="1487995" y="1729877"/>
            <a:ext cx="8640140" cy="3655837"/>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a:rPr>
              <a:t>In this research Sentiment Analysis, the API credentials have been taken from Twitter co. the dataset is obtained from twitter id user @elonmusk. Text data was unstructured data and needed preprocessing before applying models. Then, Naive-Bayes classification Models are used as an algorithm for classifying texts.</a:t>
            </a:r>
          </a:p>
          <a:p>
            <a:pPr marL="285750" indent="-285750">
              <a:buFont typeface="Wingdings" panose="05000000000000000000" pitchFamily="2" charset="2"/>
              <a:buChar char="q"/>
            </a:pPr>
            <a:endParaRPr lang="en-US" sz="1800" dirty="0">
              <a:latin typeface="Marvel"/>
            </a:endParaRPr>
          </a:p>
        </p:txBody>
      </p:sp>
      <p:pic>
        <p:nvPicPr>
          <p:cNvPr id="7" name="Picture 6" descr="A picture containing text&#10;&#10;Description automatically generated">
            <a:extLst>
              <a:ext uri="{FF2B5EF4-FFF2-40B4-BE49-F238E27FC236}">
                <a16:creationId xmlns:a16="http://schemas.microsoft.com/office/drawing/2014/main" id="{AC0A3ACC-6586-4BF4-8206-F34AD59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6" name="Footer Placeholder 3">
            <a:extLst>
              <a:ext uri="{FF2B5EF4-FFF2-40B4-BE49-F238E27FC236}">
                <a16:creationId xmlns:a16="http://schemas.microsoft.com/office/drawing/2014/main" id="{982CFF33-4A4D-4D67-B931-50B6940E1211}"/>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spTree>
    <p:extLst>
      <p:ext uri="{BB962C8B-B14F-4D97-AF65-F5344CB8AC3E}">
        <p14:creationId xmlns:p14="http://schemas.microsoft.com/office/powerpoint/2010/main" val="2695750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52"/>
          <p:cNvSpPr txBox="1">
            <a:spLocks noGrp="1"/>
          </p:cNvSpPr>
          <p:nvPr>
            <p:ph type="title"/>
          </p:nvPr>
        </p:nvSpPr>
        <p:spPr>
          <a:xfrm>
            <a:off x="818200" y="474832"/>
            <a:ext cx="4130400" cy="1249600"/>
          </a:xfrm>
          <a:prstGeom prst="rect">
            <a:avLst/>
          </a:prstGeom>
        </p:spPr>
        <p:txBody>
          <a:bodyPr spcFirstLastPara="1" vert="horz" wrap="square" lIns="121900" tIns="121900" rIns="121900" bIns="121900" rtlCol="0" anchor="t" anchorCtr="0">
            <a:noAutofit/>
          </a:bodyPr>
          <a:lstStyle/>
          <a:p>
            <a:r>
              <a:rPr lang="en"/>
              <a:t>RESOURCES</a:t>
            </a:r>
            <a:endParaRPr/>
          </a:p>
        </p:txBody>
      </p:sp>
      <p:sp>
        <p:nvSpPr>
          <p:cNvPr id="830" name="Google Shape;830;p52"/>
          <p:cNvSpPr txBox="1">
            <a:spLocks noGrp="1"/>
          </p:cNvSpPr>
          <p:nvPr>
            <p:ph type="body" idx="1"/>
          </p:nvPr>
        </p:nvSpPr>
        <p:spPr>
          <a:xfrm>
            <a:off x="3052399" y="1937259"/>
            <a:ext cx="8234725" cy="4555200"/>
          </a:xfrm>
          <a:prstGeom prst="rect">
            <a:avLst/>
          </a:prstGeom>
        </p:spPr>
        <p:txBody>
          <a:bodyPr spcFirstLastPara="1" vert="horz" wrap="square" lIns="121900" tIns="121900" rIns="121900" bIns="121900" rtlCol="0" anchor="t" anchorCtr="0">
            <a:noAutofit/>
          </a:bodyPr>
          <a:lstStyle/>
          <a:p>
            <a:pPr marL="0" indent="0">
              <a:spcBef>
                <a:spcPts val="2133"/>
              </a:spcBef>
              <a:buNone/>
            </a:pPr>
            <a:r>
              <a:rPr lang="en" sz="2400" dirty="0">
                <a:latin typeface="Marvel"/>
                <a:ea typeface="Marvel"/>
                <a:cs typeface="Marvel"/>
                <a:sym typeface="Marvel"/>
              </a:rPr>
              <a:t>Source Code in my Colab Account: </a:t>
            </a:r>
          </a:p>
          <a:p>
            <a:pPr marL="914400" indent="0">
              <a:buSzPts val="1400"/>
              <a:buNone/>
              <a:tabLst>
                <a:tab pos="914400" algn="l"/>
              </a:tabLst>
            </a:pPr>
            <a:r>
              <a:rPr lang="en-US" dirty="0">
                <a:hlinkClick r:id="rId3"/>
              </a:rPr>
              <a:t>https://colab.research.google.com/drive/1oeotxLZ5c1bAGr2_ElVovkGe-zNBlYdp?usp=sharing</a:t>
            </a:r>
            <a:endParaRPr lang="en-US" dirty="0"/>
          </a:p>
        </p:txBody>
      </p:sp>
      <p:pic>
        <p:nvPicPr>
          <p:cNvPr id="4" name="Picture 3" descr="A picture containing text&#10;&#10;Description automatically generated">
            <a:extLst>
              <a:ext uri="{FF2B5EF4-FFF2-40B4-BE49-F238E27FC236}">
                <a16:creationId xmlns:a16="http://schemas.microsoft.com/office/drawing/2014/main" id="{990267C9-D504-4559-9D51-775D63525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244" y="5859595"/>
            <a:ext cx="2286000" cy="904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1"/>
          <p:cNvSpPr txBox="1">
            <a:spLocks noGrp="1"/>
          </p:cNvSpPr>
          <p:nvPr>
            <p:ph type="subTitle" idx="1"/>
          </p:nvPr>
        </p:nvSpPr>
        <p:spPr>
          <a:xfrm>
            <a:off x="103695" y="3087198"/>
            <a:ext cx="4713401" cy="1908800"/>
          </a:xfrm>
          <a:prstGeom prst="rect">
            <a:avLst/>
          </a:prstGeom>
        </p:spPr>
        <p:txBody>
          <a:bodyPr spcFirstLastPara="1" vert="horz" wrap="square" lIns="121900" tIns="121900" rIns="121900" bIns="121900" rtlCol="0" anchor="t" anchorCtr="0">
            <a:noAutofit/>
          </a:bodyPr>
          <a:lstStyle/>
          <a:p>
            <a:pPr marL="0" indent="0"/>
            <a:r>
              <a:rPr lang="en" dirty="0"/>
              <a:t>Do you have any questions?</a:t>
            </a:r>
            <a:endParaRPr dirty="0"/>
          </a:p>
          <a:p>
            <a:pPr marL="0" indent="0"/>
            <a:endParaRPr lang="en-US" dirty="0"/>
          </a:p>
          <a:p>
            <a:pPr marL="0" indent="0"/>
            <a:r>
              <a:rPr lang="en-US" dirty="0"/>
              <a:t>ubaydullohazard@gmail.com</a:t>
            </a:r>
            <a:endParaRPr dirty="0"/>
          </a:p>
          <a:p>
            <a:pPr marL="0" indent="0"/>
            <a:endParaRPr lang="en-US" dirty="0"/>
          </a:p>
          <a:p>
            <a:pPr marL="0" indent="0"/>
            <a:endParaRPr lang="en-US" dirty="0"/>
          </a:p>
          <a:p>
            <a:pPr marL="0" indent="0"/>
            <a:endParaRPr dirty="0"/>
          </a:p>
        </p:txBody>
      </p:sp>
      <p:sp>
        <p:nvSpPr>
          <p:cNvPr id="807" name="Google Shape;807;p51"/>
          <p:cNvSpPr txBox="1">
            <a:spLocks noGrp="1"/>
          </p:cNvSpPr>
          <p:nvPr>
            <p:ph type="title"/>
          </p:nvPr>
        </p:nvSpPr>
        <p:spPr>
          <a:xfrm>
            <a:off x="6221691" y="563732"/>
            <a:ext cx="5136377" cy="1249600"/>
          </a:xfrm>
          <a:prstGeom prst="rect">
            <a:avLst/>
          </a:prstGeom>
        </p:spPr>
        <p:txBody>
          <a:bodyPr spcFirstLastPara="1" vert="horz" wrap="square" lIns="121900" tIns="121900" rIns="121900" bIns="121900" rtlCol="0" anchor="ctr" anchorCtr="0">
            <a:noAutofit/>
          </a:bodyPr>
          <a:lstStyle/>
          <a:p>
            <a:r>
              <a:rPr lang="en" dirty="0"/>
              <a:t>THANKS</a:t>
            </a:r>
            <a:endParaRPr dirty="0"/>
          </a:p>
        </p:txBody>
      </p:sp>
      <p:pic>
        <p:nvPicPr>
          <p:cNvPr id="21" name="Picture 20" descr="A picture containing text&#10;&#10;Description automatically generated">
            <a:extLst>
              <a:ext uri="{FF2B5EF4-FFF2-40B4-BE49-F238E27FC236}">
                <a16:creationId xmlns:a16="http://schemas.microsoft.com/office/drawing/2014/main" id="{B500DDAC-B6DD-4C7F-BEB4-66C1BCFEE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53125"/>
            <a:ext cx="2286000" cy="904875"/>
          </a:xfrm>
          <a:prstGeom prst="rect">
            <a:avLst/>
          </a:prstGeom>
        </p:spPr>
      </p:pic>
    </p:spTree>
    <p:extLst>
      <p:ext uri="{BB962C8B-B14F-4D97-AF65-F5344CB8AC3E}">
        <p14:creationId xmlns:p14="http://schemas.microsoft.com/office/powerpoint/2010/main" val="259930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154881" y="337860"/>
            <a:ext cx="6100845" cy="904875"/>
          </a:xfrm>
          <a:prstGeom prst="rect">
            <a:avLst/>
          </a:prstGeom>
        </p:spPr>
        <p:txBody>
          <a:bodyPr spcFirstLastPara="1" vert="horz" wrap="square" lIns="121900" tIns="121900" rIns="121900" bIns="121900" rtlCol="0" anchor="t" anchorCtr="0">
            <a:noAutofit/>
          </a:bodyPr>
          <a:lstStyle/>
          <a:p>
            <a:r>
              <a:rPr lang="en" sz="3200" dirty="0">
                <a:latin typeface="Marvel"/>
              </a:rPr>
              <a:t>Introduction</a:t>
            </a:r>
            <a:endParaRPr sz="3200" b="1" dirty="0">
              <a:latin typeface="Marvel"/>
            </a:endParaRPr>
          </a:p>
        </p:txBody>
      </p:sp>
      <p:sp>
        <p:nvSpPr>
          <p:cNvPr id="162" name="Google Shape;162;p29"/>
          <p:cNvSpPr txBox="1">
            <a:spLocks noGrp="1"/>
          </p:cNvSpPr>
          <p:nvPr>
            <p:ph type="subTitle" idx="1"/>
          </p:nvPr>
        </p:nvSpPr>
        <p:spPr>
          <a:xfrm flipH="1">
            <a:off x="599110" y="1777112"/>
            <a:ext cx="5430215" cy="3655837"/>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panose="020B0604020202020204"/>
              </a:rPr>
              <a:t>Opinion and sentimental mining is an important research areas because due to the huge number of daily posts on social networks, extracting people’s opinion is a challenging task. About 90 percent of today’s data has been provided during the last two years and getting insight into this large-scale data is not trivial.</a:t>
            </a:r>
          </a:p>
          <a:p>
            <a:pPr marL="285750" indent="-285750">
              <a:buFont typeface="Wingdings" panose="05000000000000000000" pitchFamily="2" charset="2"/>
              <a:buChar char="q"/>
            </a:pPr>
            <a:endParaRPr lang="en-US" sz="1600" dirty="0">
              <a:latin typeface="Marvel" panose="020B0604020202020204"/>
            </a:endParaRPr>
          </a:p>
          <a:p>
            <a:pPr marL="285750" indent="-285750">
              <a:buFont typeface="Wingdings" panose="05000000000000000000" pitchFamily="2" charset="2"/>
              <a:buChar char="q"/>
            </a:pPr>
            <a:r>
              <a:rPr lang="en-US" sz="1800" dirty="0">
                <a:effectLst/>
                <a:latin typeface="Marvel" panose="020B0604020202020204"/>
                <a:ea typeface="Malgun Gothic" panose="020B0503020000020004" pitchFamily="34" charset="-127"/>
                <a:cs typeface="Helvetica Regular"/>
              </a:rPr>
              <a:t>Sentiment analysis is a relatively recent area in the field of data mining. There are different techniques for extracting, processing, and seeking objective data in texts. </a:t>
            </a:r>
            <a:endParaRPr lang="en-US" sz="1800" dirty="0">
              <a:latin typeface="Marvel" panose="020B0604020202020204"/>
            </a:endParaRPr>
          </a:p>
          <a:p>
            <a:pPr marL="285750" indent="-285750">
              <a:buFont typeface="Wingdings" panose="05000000000000000000" pitchFamily="2" charset="2"/>
              <a:buChar char="q"/>
            </a:pPr>
            <a:endParaRPr sz="1800" dirty="0">
              <a:latin typeface="Marvel"/>
            </a:endParaRPr>
          </a:p>
        </p:txBody>
      </p:sp>
      <p:pic>
        <p:nvPicPr>
          <p:cNvPr id="7" name="Picture 6" descr="A picture containing text&#10;&#10;Description automatically generated">
            <a:extLst>
              <a:ext uri="{FF2B5EF4-FFF2-40B4-BE49-F238E27FC236}">
                <a16:creationId xmlns:a16="http://schemas.microsoft.com/office/drawing/2014/main" id="{AC0A3ACC-6586-4BF4-8206-F34AD59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6" name="Footer Placeholder 3">
            <a:extLst>
              <a:ext uri="{FF2B5EF4-FFF2-40B4-BE49-F238E27FC236}">
                <a16:creationId xmlns:a16="http://schemas.microsoft.com/office/drawing/2014/main" id="{982CFF33-4A4D-4D67-B931-50B6940E1211}"/>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3" name="Picture 2">
            <a:extLst>
              <a:ext uri="{FF2B5EF4-FFF2-40B4-BE49-F238E27FC236}">
                <a16:creationId xmlns:a16="http://schemas.microsoft.com/office/drawing/2014/main" id="{395EA172-BCB5-4FD7-9ADC-F79DE336DEEF}"/>
              </a:ext>
            </a:extLst>
          </p:cNvPr>
          <p:cNvPicPr>
            <a:picLocks noChangeAspect="1"/>
          </p:cNvPicPr>
          <p:nvPr/>
        </p:nvPicPr>
        <p:blipFill>
          <a:blip r:embed="rId4"/>
          <a:stretch>
            <a:fillRect/>
          </a:stretch>
        </p:blipFill>
        <p:spPr>
          <a:xfrm>
            <a:off x="5895975" y="1777112"/>
            <a:ext cx="6296025" cy="3019425"/>
          </a:xfrm>
          <a:prstGeom prst="rect">
            <a:avLst/>
          </a:prstGeom>
        </p:spPr>
      </p:pic>
    </p:spTree>
    <p:extLst>
      <p:ext uri="{BB962C8B-B14F-4D97-AF65-F5344CB8AC3E}">
        <p14:creationId xmlns:p14="http://schemas.microsoft.com/office/powerpoint/2010/main" val="79158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3" name="Google Shape;223;p33"/>
          <p:cNvSpPr txBox="1">
            <a:spLocks noGrp="1"/>
          </p:cNvSpPr>
          <p:nvPr>
            <p:ph type="ctrTitle"/>
          </p:nvPr>
        </p:nvSpPr>
        <p:spPr>
          <a:xfrm flipH="1">
            <a:off x="806276" y="1290156"/>
            <a:ext cx="8694339" cy="698567"/>
          </a:xfrm>
          <a:prstGeom prst="rect">
            <a:avLst/>
          </a:prstGeom>
        </p:spPr>
        <p:txBody>
          <a:bodyPr spcFirstLastPara="1" vert="horz" wrap="square" lIns="121900" tIns="121900" rIns="121900" bIns="121900" rtlCol="0" anchor="b" anchorCtr="0">
            <a:noAutofit/>
          </a:bodyPr>
          <a:lstStyle/>
          <a:p>
            <a:pPr algn="ctr"/>
            <a:r>
              <a:rPr lang="en" sz="4000" dirty="0">
                <a:solidFill>
                  <a:schemeClr val="lt1"/>
                </a:solidFill>
              </a:rPr>
              <a:t>01f</a:t>
            </a:r>
            <a:endParaRPr sz="4000" dirty="0">
              <a:solidFill>
                <a:schemeClr val="lt1"/>
              </a:solidFill>
            </a:endParaRPr>
          </a:p>
        </p:txBody>
      </p:sp>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34" name="Google Shape;161;p29">
            <a:extLst>
              <a:ext uri="{FF2B5EF4-FFF2-40B4-BE49-F238E27FC236}">
                <a16:creationId xmlns:a16="http://schemas.microsoft.com/office/drawing/2014/main" id="{1146DCE0-4B28-4E0C-B575-A0538BF9032C}"/>
              </a:ext>
            </a:extLst>
          </p:cNvPr>
          <p:cNvSpPr txBox="1">
            <a:spLocks/>
          </p:cNvSpPr>
          <p:nvPr/>
        </p:nvSpPr>
        <p:spPr>
          <a:xfrm>
            <a:off x="668332" y="362164"/>
            <a:ext cx="9539859"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US" sz="3200" dirty="0">
                <a:latin typeface="Marvel" panose="020B0604020202020204"/>
              </a:rPr>
              <a:t>Sentiment Classification</a:t>
            </a:r>
          </a:p>
        </p:txBody>
      </p:sp>
      <p:sp>
        <p:nvSpPr>
          <p:cNvPr id="37" name="Google Shape;162;p29">
            <a:extLst>
              <a:ext uri="{FF2B5EF4-FFF2-40B4-BE49-F238E27FC236}">
                <a16:creationId xmlns:a16="http://schemas.microsoft.com/office/drawing/2014/main" id="{56AC9526-F1B4-4DBE-AA0E-1699BBBB2F26}"/>
              </a:ext>
            </a:extLst>
          </p:cNvPr>
          <p:cNvSpPr txBox="1">
            <a:spLocks noGrp="1"/>
          </p:cNvSpPr>
          <p:nvPr>
            <p:ph type="subTitle" idx="1"/>
          </p:nvPr>
        </p:nvSpPr>
        <p:spPr>
          <a:xfrm flipH="1">
            <a:off x="668332" y="1464271"/>
            <a:ext cx="8189918" cy="3795720"/>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b="0" i="0" dirty="0">
                <a:solidFill>
                  <a:srgbClr val="222222"/>
                </a:solidFill>
                <a:effectLst/>
                <a:latin typeface="Marvel" panose="020B0604020202020204"/>
              </a:rPr>
              <a:t>The dataset contains sentiments and opinions of selected Twitter id user </a:t>
            </a:r>
            <a:r>
              <a:rPr lang="en-US" sz="1800" i="0" dirty="0">
                <a:solidFill>
                  <a:srgbClr val="222222"/>
                </a:solidFill>
                <a:effectLst/>
                <a:latin typeface="Marvel" panose="020B0604020202020204"/>
              </a:rPr>
              <a:t>“@elonmusk</a:t>
            </a:r>
            <a:r>
              <a:rPr lang="en-US" sz="1800" b="0" i="0" dirty="0">
                <a:solidFill>
                  <a:srgbClr val="222222"/>
                </a:solidFill>
                <a:effectLst/>
                <a:latin typeface="Marvel" panose="020B0604020202020204"/>
              </a:rPr>
              <a:t>”. I have taken permission from Twitter company to do this research project. Each review is either labelled as positive or negative. The dataset contains the ‘text’ and ‘sentiment’ fields. These fields are separated by the ‘tab’ character. See below for details:</a:t>
            </a:r>
          </a:p>
          <a:p>
            <a:pPr marL="285750" indent="-285750">
              <a:buFont typeface="Wingdings" panose="05000000000000000000" pitchFamily="2" charset="2"/>
              <a:buChar char="q"/>
            </a:pPr>
            <a:endParaRPr lang="en-US" sz="1800" dirty="0">
              <a:solidFill>
                <a:srgbClr val="222222"/>
              </a:solidFill>
              <a:latin typeface="Marvel" panose="020B0604020202020204"/>
            </a:endParaRPr>
          </a:p>
          <a:p>
            <a:pPr marL="342900" indent="-342900" algn="l">
              <a:buFont typeface="Wingdings" panose="05000000000000000000" pitchFamily="2" charset="2"/>
              <a:buChar char="q"/>
            </a:pPr>
            <a:r>
              <a:rPr lang="en-US" sz="1800" b="1" i="0" dirty="0">
                <a:solidFill>
                  <a:srgbClr val="222222"/>
                </a:solidFill>
                <a:effectLst/>
                <a:latin typeface="Marvel" panose="020B0604020202020204"/>
              </a:rPr>
              <a:t>1. text:- </a:t>
            </a:r>
            <a:r>
              <a:rPr lang="en-US" sz="1800" b="0" i="0" dirty="0">
                <a:solidFill>
                  <a:srgbClr val="222222"/>
                </a:solidFill>
                <a:effectLst/>
                <a:latin typeface="Marvel" panose="020B0604020202020204"/>
              </a:rPr>
              <a:t>Sentence that describes the review.</a:t>
            </a:r>
          </a:p>
          <a:p>
            <a:pPr marL="342900" indent="-342900" algn="l">
              <a:buFont typeface="Wingdings" panose="05000000000000000000" pitchFamily="2" charset="2"/>
              <a:buChar char="q"/>
            </a:pPr>
            <a:r>
              <a:rPr lang="en-US" sz="1800" b="1" i="0" dirty="0">
                <a:solidFill>
                  <a:srgbClr val="222222"/>
                </a:solidFill>
                <a:effectLst/>
                <a:latin typeface="Marvel" panose="020B0604020202020204"/>
              </a:rPr>
              <a:t>2. sentiment:- </a:t>
            </a:r>
            <a:r>
              <a:rPr lang="en-US" sz="1800" b="0" i="0" dirty="0">
                <a:solidFill>
                  <a:srgbClr val="222222"/>
                </a:solidFill>
                <a:effectLst/>
                <a:latin typeface="Marvel" panose="020B0604020202020204"/>
              </a:rPr>
              <a:t>1 or 0. 1 represents positive review and 0 represents negative review and subjectivity and polarity has been provided based on the sentiments.</a:t>
            </a:r>
          </a:p>
          <a:p>
            <a:pPr marL="0" indent="0"/>
            <a:endParaRPr sz="2000" dirty="0">
              <a:latin typeface="Marvel" panose="020B0604020202020204"/>
            </a:endParaRPr>
          </a:p>
        </p:txBody>
      </p:sp>
      <p:sp>
        <p:nvSpPr>
          <p:cNvPr id="7" name="Footer Placeholder 3">
            <a:extLst>
              <a:ext uri="{FF2B5EF4-FFF2-40B4-BE49-F238E27FC236}">
                <a16:creationId xmlns:a16="http://schemas.microsoft.com/office/drawing/2014/main" id="{74C64043-21DE-400F-8387-BF0E7EDEF9B2}"/>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spTree>
    <p:extLst>
      <p:ext uri="{BB962C8B-B14F-4D97-AF65-F5344CB8AC3E}">
        <p14:creationId xmlns:p14="http://schemas.microsoft.com/office/powerpoint/2010/main" val="166853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3" name="Google Shape;223;p33"/>
          <p:cNvSpPr txBox="1">
            <a:spLocks noGrp="1"/>
          </p:cNvSpPr>
          <p:nvPr>
            <p:ph type="ctrTitle"/>
          </p:nvPr>
        </p:nvSpPr>
        <p:spPr>
          <a:xfrm flipH="1">
            <a:off x="806276" y="1290156"/>
            <a:ext cx="8694339" cy="698567"/>
          </a:xfrm>
          <a:prstGeom prst="rect">
            <a:avLst/>
          </a:prstGeom>
        </p:spPr>
        <p:txBody>
          <a:bodyPr spcFirstLastPara="1" vert="horz" wrap="square" lIns="121900" tIns="121900" rIns="121900" bIns="121900" rtlCol="0" anchor="b" anchorCtr="0">
            <a:noAutofit/>
          </a:bodyPr>
          <a:lstStyle/>
          <a:p>
            <a:pPr algn="ctr"/>
            <a:r>
              <a:rPr lang="en" sz="4000" dirty="0">
                <a:solidFill>
                  <a:schemeClr val="lt1"/>
                </a:solidFill>
              </a:rPr>
              <a:t>01f</a:t>
            </a:r>
            <a:endParaRPr sz="4000" dirty="0">
              <a:solidFill>
                <a:schemeClr val="lt1"/>
              </a:solidFill>
            </a:endParaRPr>
          </a:p>
        </p:txBody>
      </p:sp>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34" name="Google Shape;161;p29">
            <a:extLst>
              <a:ext uri="{FF2B5EF4-FFF2-40B4-BE49-F238E27FC236}">
                <a16:creationId xmlns:a16="http://schemas.microsoft.com/office/drawing/2014/main" id="{1146DCE0-4B28-4E0C-B575-A0538BF9032C}"/>
              </a:ext>
            </a:extLst>
          </p:cNvPr>
          <p:cNvSpPr txBox="1">
            <a:spLocks/>
          </p:cNvSpPr>
          <p:nvPr/>
        </p:nvSpPr>
        <p:spPr>
          <a:xfrm>
            <a:off x="668332" y="362164"/>
            <a:ext cx="9539859"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US" sz="3200" dirty="0">
                <a:latin typeface="Marvel" panose="020B0604020202020204"/>
              </a:rPr>
              <a:t>Sentiment Classification</a:t>
            </a:r>
          </a:p>
        </p:txBody>
      </p:sp>
      <p:sp>
        <p:nvSpPr>
          <p:cNvPr id="37" name="Google Shape;162;p29">
            <a:extLst>
              <a:ext uri="{FF2B5EF4-FFF2-40B4-BE49-F238E27FC236}">
                <a16:creationId xmlns:a16="http://schemas.microsoft.com/office/drawing/2014/main" id="{56AC9526-F1B4-4DBE-AA0E-1699BBBB2F26}"/>
              </a:ext>
            </a:extLst>
          </p:cNvPr>
          <p:cNvSpPr txBox="1">
            <a:spLocks noGrp="1"/>
          </p:cNvSpPr>
          <p:nvPr>
            <p:ph type="subTitle" idx="1"/>
          </p:nvPr>
        </p:nvSpPr>
        <p:spPr>
          <a:xfrm flipH="1">
            <a:off x="668332" y="1464271"/>
            <a:ext cx="8189918" cy="3795720"/>
          </a:xfrm>
          <a:prstGeom prst="rect">
            <a:avLst/>
          </a:prstGeom>
        </p:spPr>
        <p:txBody>
          <a:bodyPr spcFirstLastPara="1" vert="horz" wrap="square" lIns="121900" tIns="121900" rIns="121900" bIns="121900" rtlCol="0" anchor="t" anchorCtr="0">
            <a:noAutofit/>
          </a:bodyPr>
          <a:lstStyle/>
          <a:p>
            <a:pPr marL="342900" indent="-342900">
              <a:buFont typeface="Wingdings" panose="05000000000000000000" pitchFamily="2" charset="2"/>
              <a:buChar char="q"/>
            </a:pPr>
            <a:r>
              <a:rPr lang="en-US" sz="2000" dirty="0">
                <a:latin typeface="Marvel" panose="020B0604020202020204"/>
              </a:rPr>
              <a:t>Now discuss the complete process of ‘sentiment classification’. Below will be the flow of the project.</a:t>
            </a:r>
          </a:p>
          <a:p>
            <a:pPr marL="342900" indent="-342900">
              <a:buFont typeface="Wingdings" panose="05000000000000000000" pitchFamily="2" charset="2"/>
              <a:buChar char="q"/>
            </a:pPr>
            <a:endParaRPr lang="en-US" sz="2000" dirty="0">
              <a:latin typeface="Marvel" panose="020B0604020202020204"/>
            </a:endParaRPr>
          </a:p>
          <a:p>
            <a:pPr marL="342900" indent="-342900">
              <a:buFont typeface="Wingdings" panose="05000000000000000000" pitchFamily="2" charset="2"/>
              <a:buChar char="q"/>
            </a:pPr>
            <a:r>
              <a:rPr lang="en-US" sz="2000" dirty="0">
                <a:latin typeface="Marvel" panose="020B0604020202020204"/>
              </a:rPr>
              <a:t>Loading The dataset</a:t>
            </a:r>
          </a:p>
          <a:p>
            <a:pPr marL="342900" indent="-342900">
              <a:buFont typeface="Wingdings" panose="05000000000000000000" pitchFamily="2" charset="2"/>
              <a:buChar char="q"/>
            </a:pPr>
            <a:r>
              <a:rPr lang="en-US" sz="2000" dirty="0">
                <a:latin typeface="Marvel" panose="020B0604020202020204"/>
              </a:rPr>
              <a:t>Exploring Dataset</a:t>
            </a:r>
          </a:p>
          <a:p>
            <a:pPr marL="342900" indent="-342900">
              <a:buFont typeface="Wingdings" panose="05000000000000000000" pitchFamily="2" charset="2"/>
              <a:buChar char="q"/>
            </a:pPr>
            <a:r>
              <a:rPr lang="en-US" sz="2000" dirty="0">
                <a:latin typeface="Marvel" panose="020B0604020202020204"/>
              </a:rPr>
              <a:t>Text Pre-Processing</a:t>
            </a:r>
          </a:p>
          <a:p>
            <a:pPr marL="342900" indent="-342900">
              <a:buFont typeface="Wingdings" panose="05000000000000000000" pitchFamily="2" charset="2"/>
              <a:buChar char="q"/>
            </a:pPr>
            <a:r>
              <a:rPr lang="en-US" sz="2000" dirty="0">
                <a:latin typeface="Marvel" panose="020B0604020202020204"/>
              </a:rPr>
              <a:t>Build a model for sentiment classification</a:t>
            </a:r>
          </a:p>
          <a:p>
            <a:pPr marL="342900" indent="-342900">
              <a:buFont typeface="Wingdings" panose="05000000000000000000" pitchFamily="2" charset="2"/>
              <a:buChar char="q"/>
            </a:pPr>
            <a:r>
              <a:rPr lang="en-US" sz="2000" dirty="0">
                <a:latin typeface="Marvel" panose="020B0604020202020204"/>
              </a:rPr>
              <a:t>Make the prediction on test case</a:t>
            </a:r>
          </a:p>
          <a:p>
            <a:pPr marL="342900" indent="-342900">
              <a:buFont typeface="Wingdings" panose="05000000000000000000" pitchFamily="2" charset="2"/>
              <a:buChar char="q"/>
            </a:pPr>
            <a:r>
              <a:rPr lang="en-US" sz="2000" dirty="0">
                <a:latin typeface="Marvel" panose="020B0604020202020204"/>
              </a:rPr>
              <a:t>Result of Sentiment Analysis</a:t>
            </a:r>
          </a:p>
        </p:txBody>
      </p:sp>
      <p:sp>
        <p:nvSpPr>
          <p:cNvPr id="7" name="Footer Placeholder 3">
            <a:extLst>
              <a:ext uri="{FF2B5EF4-FFF2-40B4-BE49-F238E27FC236}">
                <a16:creationId xmlns:a16="http://schemas.microsoft.com/office/drawing/2014/main" id="{74C64043-21DE-400F-8387-BF0E7EDEF9B2}"/>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spTree>
    <p:extLst>
      <p:ext uri="{BB962C8B-B14F-4D97-AF65-F5344CB8AC3E}">
        <p14:creationId xmlns:p14="http://schemas.microsoft.com/office/powerpoint/2010/main" val="169807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3" name="Google Shape;223;p33"/>
          <p:cNvSpPr txBox="1">
            <a:spLocks noGrp="1"/>
          </p:cNvSpPr>
          <p:nvPr>
            <p:ph type="ctrTitle"/>
          </p:nvPr>
        </p:nvSpPr>
        <p:spPr>
          <a:xfrm flipH="1">
            <a:off x="806276" y="1290156"/>
            <a:ext cx="8694339" cy="698567"/>
          </a:xfrm>
          <a:prstGeom prst="rect">
            <a:avLst/>
          </a:prstGeom>
        </p:spPr>
        <p:txBody>
          <a:bodyPr spcFirstLastPara="1" vert="horz" wrap="square" lIns="121900" tIns="121900" rIns="121900" bIns="121900" rtlCol="0" anchor="b" anchorCtr="0">
            <a:noAutofit/>
          </a:bodyPr>
          <a:lstStyle/>
          <a:p>
            <a:pPr algn="ctr"/>
            <a:r>
              <a:rPr lang="en" sz="4000" dirty="0">
                <a:solidFill>
                  <a:schemeClr val="lt1"/>
                </a:solidFill>
              </a:rPr>
              <a:t>01f</a:t>
            </a:r>
            <a:endParaRPr sz="4000" dirty="0">
              <a:solidFill>
                <a:schemeClr val="lt1"/>
              </a:solidFill>
            </a:endParaRPr>
          </a:p>
        </p:txBody>
      </p:sp>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34" name="Google Shape;161;p29">
            <a:extLst>
              <a:ext uri="{FF2B5EF4-FFF2-40B4-BE49-F238E27FC236}">
                <a16:creationId xmlns:a16="http://schemas.microsoft.com/office/drawing/2014/main" id="{1146DCE0-4B28-4E0C-B575-A0538BF9032C}"/>
              </a:ext>
            </a:extLst>
          </p:cNvPr>
          <p:cNvSpPr txBox="1">
            <a:spLocks/>
          </p:cNvSpPr>
          <p:nvPr/>
        </p:nvSpPr>
        <p:spPr>
          <a:xfrm>
            <a:off x="668332" y="362164"/>
            <a:ext cx="9539859"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US" sz="3200" dirty="0">
                <a:latin typeface="Marvel" panose="020B0604020202020204"/>
              </a:rPr>
              <a:t>Loading the Dataset</a:t>
            </a:r>
          </a:p>
        </p:txBody>
      </p:sp>
      <p:sp>
        <p:nvSpPr>
          <p:cNvPr id="37" name="Google Shape;162;p29">
            <a:extLst>
              <a:ext uri="{FF2B5EF4-FFF2-40B4-BE49-F238E27FC236}">
                <a16:creationId xmlns:a16="http://schemas.microsoft.com/office/drawing/2014/main" id="{56AC9526-F1B4-4DBE-AA0E-1699BBBB2F26}"/>
              </a:ext>
            </a:extLst>
          </p:cNvPr>
          <p:cNvSpPr txBox="1">
            <a:spLocks noGrp="1"/>
          </p:cNvSpPr>
          <p:nvPr>
            <p:ph type="subTitle" idx="1"/>
          </p:nvPr>
        </p:nvSpPr>
        <p:spPr>
          <a:xfrm flipH="1">
            <a:off x="668332" y="1344135"/>
            <a:ext cx="8189918" cy="3795720"/>
          </a:xfrm>
          <a:prstGeom prst="rect">
            <a:avLst/>
          </a:prstGeom>
        </p:spPr>
        <p:txBody>
          <a:bodyPr spcFirstLastPara="1" vert="horz" wrap="square" lIns="121900" tIns="121900" rIns="121900" bIns="121900" rtlCol="0" anchor="t" anchorCtr="0">
            <a:noAutofit/>
          </a:bodyPr>
          <a:lstStyle/>
          <a:p>
            <a:pPr marL="342900" indent="-342900">
              <a:buFont typeface="Wingdings" panose="05000000000000000000" pitchFamily="2" charset="2"/>
              <a:buChar char="q"/>
            </a:pPr>
            <a:r>
              <a:rPr lang="en-US" sz="1800" dirty="0">
                <a:latin typeface="Marvel" panose="020B0604020202020204"/>
              </a:rPr>
              <a:t>Loading the data using </a:t>
            </a:r>
            <a:r>
              <a:rPr lang="en-US" sz="1800" dirty="0" err="1">
                <a:latin typeface="Marvel" panose="020B0604020202020204"/>
              </a:rPr>
              <a:t>tweepy.API</a:t>
            </a:r>
            <a:r>
              <a:rPr lang="en-US" sz="1800" dirty="0">
                <a:latin typeface="Marvel" panose="020B0604020202020204"/>
              </a:rPr>
              <a:t>() method is done as follows:</a:t>
            </a:r>
          </a:p>
          <a:p>
            <a:pPr marL="342900" indent="-342900">
              <a:buFont typeface="Wingdings" panose="05000000000000000000" pitchFamily="2" charset="2"/>
              <a:buChar char="q"/>
            </a:pPr>
            <a:endParaRPr lang="en-US" sz="1800" dirty="0">
              <a:latin typeface="Marvel" panose="020B0604020202020204"/>
            </a:endParaRPr>
          </a:p>
          <a:p>
            <a:pPr marL="342900" indent="-342900">
              <a:buFont typeface="Wingdings" panose="05000000000000000000" pitchFamily="2" charset="2"/>
              <a:buChar char="q"/>
            </a:pPr>
            <a:endParaRPr lang="en-US" sz="1800" dirty="0">
              <a:latin typeface="Marvel" panose="020B0604020202020204"/>
            </a:endParaRPr>
          </a:p>
          <a:p>
            <a:pPr marL="0" indent="0"/>
            <a:endParaRPr lang="en-US" sz="1800" dirty="0">
              <a:latin typeface="Marvel" panose="020B0604020202020204"/>
            </a:endParaRPr>
          </a:p>
          <a:p>
            <a:pPr marL="0" indent="0"/>
            <a:endParaRPr lang="en-US" sz="1800" dirty="0">
              <a:latin typeface="Marvel" panose="020B0604020202020204"/>
            </a:endParaRPr>
          </a:p>
          <a:p>
            <a:pPr marL="342900" indent="-342900">
              <a:buFont typeface="Wingdings" panose="05000000000000000000" pitchFamily="2" charset="2"/>
              <a:buChar char="q"/>
            </a:pPr>
            <a:r>
              <a:rPr lang="en-US" sz="1800" b="0" i="0" dirty="0">
                <a:solidFill>
                  <a:srgbClr val="222222"/>
                </a:solidFill>
                <a:effectLst/>
                <a:latin typeface="Marvel" panose="020B0604020202020204"/>
              </a:rPr>
              <a:t>The first five records of loaded data are shown in the table below.</a:t>
            </a:r>
            <a:endParaRPr lang="en-US" sz="2000" dirty="0">
              <a:latin typeface="Marvel" panose="020B0604020202020204"/>
            </a:endParaRPr>
          </a:p>
          <a:p>
            <a:pPr marL="342900" indent="-342900">
              <a:buFont typeface="Wingdings" panose="05000000000000000000" pitchFamily="2" charset="2"/>
              <a:buChar char="q"/>
            </a:pPr>
            <a:endParaRPr sz="1800" dirty="0">
              <a:latin typeface="Marvel" panose="020B0604020202020204"/>
            </a:endParaRPr>
          </a:p>
        </p:txBody>
      </p:sp>
      <p:sp>
        <p:nvSpPr>
          <p:cNvPr id="7" name="Footer Placeholder 3">
            <a:extLst>
              <a:ext uri="{FF2B5EF4-FFF2-40B4-BE49-F238E27FC236}">
                <a16:creationId xmlns:a16="http://schemas.microsoft.com/office/drawing/2014/main" id="{74C64043-21DE-400F-8387-BF0E7EDEF9B2}"/>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3" name="Picture 2">
            <a:extLst>
              <a:ext uri="{FF2B5EF4-FFF2-40B4-BE49-F238E27FC236}">
                <a16:creationId xmlns:a16="http://schemas.microsoft.com/office/drawing/2014/main" id="{114DE59B-3526-4E3D-8D56-3D872552EB49}"/>
              </a:ext>
            </a:extLst>
          </p:cNvPr>
          <p:cNvPicPr>
            <a:picLocks noChangeAspect="1"/>
          </p:cNvPicPr>
          <p:nvPr/>
        </p:nvPicPr>
        <p:blipFill>
          <a:blip r:embed="rId4"/>
          <a:stretch>
            <a:fillRect/>
          </a:stretch>
        </p:blipFill>
        <p:spPr>
          <a:xfrm>
            <a:off x="806276" y="2004675"/>
            <a:ext cx="7421011" cy="609685"/>
          </a:xfrm>
          <a:prstGeom prst="rect">
            <a:avLst/>
          </a:prstGeom>
        </p:spPr>
      </p:pic>
      <p:pic>
        <p:nvPicPr>
          <p:cNvPr id="5" name="Picture 4">
            <a:extLst>
              <a:ext uri="{FF2B5EF4-FFF2-40B4-BE49-F238E27FC236}">
                <a16:creationId xmlns:a16="http://schemas.microsoft.com/office/drawing/2014/main" id="{DB79F38A-1139-4BB5-A65D-CE1B567BC816}"/>
              </a:ext>
            </a:extLst>
          </p:cNvPr>
          <p:cNvPicPr>
            <a:picLocks noChangeAspect="1"/>
          </p:cNvPicPr>
          <p:nvPr/>
        </p:nvPicPr>
        <p:blipFill>
          <a:blip r:embed="rId5"/>
          <a:stretch>
            <a:fillRect/>
          </a:stretch>
        </p:blipFill>
        <p:spPr>
          <a:xfrm>
            <a:off x="784024" y="3369927"/>
            <a:ext cx="8716591" cy="1895740"/>
          </a:xfrm>
          <a:prstGeom prst="rect">
            <a:avLst/>
          </a:prstGeom>
        </p:spPr>
      </p:pic>
    </p:spTree>
    <p:extLst>
      <p:ext uri="{BB962C8B-B14F-4D97-AF65-F5344CB8AC3E}">
        <p14:creationId xmlns:p14="http://schemas.microsoft.com/office/powerpoint/2010/main" val="14888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154881" y="337860"/>
            <a:ext cx="6100845" cy="904875"/>
          </a:xfrm>
          <a:prstGeom prst="rect">
            <a:avLst/>
          </a:prstGeom>
        </p:spPr>
        <p:txBody>
          <a:bodyPr spcFirstLastPara="1" vert="horz" wrap="square" lIns="121900" tIns="121900" rIns="121900" bIns="121900" rtlCol="0" anchor="t" anchorCtr="0">
            <a:noAutofit/>
          </a:bodyPr>
          <a:lstStyle/>
          <a:p>
            <a:r>
              <a:rPr lang="en" sz="3200" dirty="0">
                <a:latin typeface="Marvel"/>
              </a:rPr>
              <a:t>Exploration of the Dataset</a:t>
            </a:r>
            <a:endParaRPr sz="3200" b="1" dirty="0">
              <a:latin typeface="Marvel"/>
            </a:endParaRPr>
          </a:p>
        </p:txBody>
      </p:sp>
      <p:sp>
        <p:nvSpPr>
          <p:cNvPr id="162" name="Google Shape;162;p29"/>
          <p:cNvSpPr txBox="1">
            <a:spLocks noGrp="1"/>
          </p:cNvSpPr>
          <p:nvPr>
            <p:ph type="subTitle" idx="1"/>
          </p:nvPr>
        </p:nvSpPr>
        <p:spPr>
          <a:xfrm flipH="1">
            <a:off x="1833207" y="1003507"/>
            <a:ext cx="9407258" cy="3655837"/>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a:rPr>
              <a:t>Cleaning the text by this function as follows:</a:t>
            </a:r>
            <a:endParaRPr sz="1800" dirty="0">
              <a:latin typeface="Marvel"/>
            </a:endParaRPr>
          </a:p>
        </p:txBody>
      </p:sp>
      <p:pic>
        <p:nvPicPr>
          <p:cNvPr id="7" name="Picture 6" descr="A picture containing text&#10;&#10;Description automatically generated">
            <a:extLst>
              <a:ext uri="{FF2B5EF4-FFF2-40B4-BE49-F238E27FC236}">
                <a16:creationId xmlns:a16="http://schemas.microsoft.com/office/drawing/2014/main" id="{AC0A3ACC-6586-4BF4-8206-F34AD59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6" name="Footer Placeholder 3">
            <a:extLst>
              <a:ext uri="{FF2B5EF4-FFF2-40B4-BE49-F238E27FC236}">
                <a16:creationId xmlns:a16="http://schemas.microsoft.com/office/drawing/2014/main" id="{982CFF33-4A4D-4D67-B931-50B6940E1211}"/>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4" name="Picture 3">
            <a:extLst>
              <a:ext uri="{FF2B5EF4-FFF2-40B4-BE49-F238E27FC236}">
                <a16:creationId xmlns:a16="http://schemas.microsoft.com/office/drawing/2014/main" id="{ECE38707-DE41-4B7B-A561-D53DF7DE5101}"/>
              </a:ext>
            </a:extLst>
          </p:cNvPr>
          <p:cNvPicPr>
            <a:picLocks noChangeAspect="1"/>
          </p:cNvPicPr>
          <p:nvPr/>
        </p:nvPicPr>
        <p:blipFill>
          <a:blip r:embed="rId4"/>
          <a:stretch>
            <a:fillRect/>
          </a:stretch>
        </p:blipFill>
        <p:spPr>
          <a:xfrm>
            <a:off x="2227885" y="1552313"/>
            <a:ext cx="5391902" cy="1876687"/>
          </a:xfrm>
          <a:prstGeom prst="rect">
            <a:avLst/>
          </a:prstGeom>
        </p:spPr>
      </p:pic>
      <p:pic>
        <p:nvPicPr>
          <p:cNvPr id="9" name="Picture 8">
            <a:extLst>
              <a:ext uri="{FF2B5EF4-FFF2-40B4-BE49-F238E27FC236}">
                <a16:creationId xmlns:a16="http://schemas.microsoft.com/office/drawing/2014/main" id="{4E7B68CD-8F14-497A-A191-6A0D00A82C64}"/>
              </a:ext>
            </a:extLst>
          </p:cNvPr>
          <p:cNvPicPr>
            <a:picLocks noChangeAspect="1"/>
          </p:cNvPicPr>
          <p:nvPr/>
        </p:nvPicPr>
        <p:blipFill rotWithShape="1">
          <a:blip r:embed="rId5"/>
          <a:srcRect r="37461"/>
          <a:stretch/>
        </p:blipFill>
        <p:spPr>
          <a:xfrm>
            <a:off x="2227885" y="3607512"/>
            <a:ext cx="5463197" cy="2476846"/>
          </a:xfrm>
          <a:prstGeom prst="rect">
            <a:avLst/>
          </a:prstGeom>
        </p:spPr>
      </p:pic>
    </p:spTree>
    <p:extLst>
      <p:ext uri="{BB962C8B-B14F-4D97-AF65-F5344CB8AC3E}">
        <p14:creationId xmlns:p14="http://schemas.microsoft.com/office/powerpoint/2010/main" val="318767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23" name="Google Shape;223;p33"/>
          <p:cNvSpPr txBox="1">
            <a:spLocks noGrp="1"/>
          </p:cNvSpPr>
          <p:nvPr>
            <p:ph type="ctrTitle"/>
          </p:nvPr>
        </p:nvSpPr>
        <p:spPr>
          <a:xfrm flipH="1">
            <a:off x="806276" y="1290156"/>
            <a:ext cx="8694339" cy="698567"/>
          </a:xfrm>
          <a:prstGeom prst="rect">
            <a:avLst/>
          </a:prstGeom>
        </p:spPr>
        <p:txBody>
          <a:bodyPr spcFirstLastPara="1" vert="horz" wrap="square" lIns="121900" tIns="121900" rIns="121900" bIns="121900" rtlCol="0" anchor="b" anchorCtr="0">
            <a:noAutofit/>
          </a:bodyPr>
          <a:lstStyle/>
          <a:p>
            <a:pPr algn="ctr"/>
            <a:r>
              <a:rPr lang="en" sz="4000" dirty="0">
                <a:solidFill>
                  <a:schemeClr val="lt1"/>
                </a:solidFill>
              </a:rPr>
              <a:t>01f</a:t>
            </a:r>
            <a:endParaRPr sz="4000" dirty="0">
              <a:solidFill>
                <a:schemeClr val="lt1"/>
              </a:solidFill>
            </a:endParaRPr>
          </a:p>
        </p:txBody>
      </p:sp>
      <p:sp>
        <p:nvSpPr>
          <p:cNvPr id="225" name="Google Shape;225;p33"/>
          <p:cNvSpPr txBox="1">
            <a:spLocks noGrp="1"/>
          </p:cNvSpPr>
          <p:nvPr>
            <p:ph type="ctrTitle"/>
          </p:nvPr>
        </p:nvSpPr>
        <p:spPr>
          <a:xfrm flipH="1">
            <a:off x="1613617" y="4495267"/>
            <a:ext cx="945600" cy="770400"/>
          </a:xfrm>
          <a:prstGeom prst="rect">
            <a:avLst/>
          </a:prstGeom>
        </p:spPr>
        <p:txBody>
          <a:bodyPr spcFirstLastPara="1" vert="horz" wrap="square" lIns="121900" tIns="121900" rIns="121900" bIns="121900" rtlCol="0" anchor="b" anchorCtr="0">
            <a:noAutofit/>
          </a:bodyPr>
          <a:lstStyle/>
          <a:p>
            <a:pPr algn="ctr"/>
            <a:r>
              <a:rPr lang="en" sz="4000">
                <a:solidFill>
                  <a:schemeClr val="lt1"/>
                </a:solidFill>
              </a:rPr>
              <a:t>03</a:t>
            </a:r>
            <a:endParaRPr sz="4000">
              <a:solidFill>
                <a:schemeClr val="lt1"/>
              </a:solidFill>
            </a:endParaRPr>
          </a:p>
        </p:txBody>
      </p:sp>
      <p:pic>
        <p:nvPicPr>
          <p:cNvPr id="20" name="Picture 19" descr="A picture containing text&#10;&#10;Description automatically generated">
            <a:extLst>
              <a:ext uri="{FF2B5EF4-FFF2-40B4-BE49-F238E27FC236}">
                <a16:creationId xmlns:a16="http://schemas.microsoft.com/office/drawing/2014/main" id="{A6EB6695-5A85-4552-8790-5C975174D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34" name="Google Shape;161;p29">
            <a:extLst>
              <a:ext uri="{FF2B5EF4-FFF2-40B4-BE49-F238E27FC236}">
                <a16:creationId xmlns:a16="http://schemas.microsoft.com/office/drawing/2014/main" id="{1146DCE0-4B28-4E0C-B575-A0538BF9032C}"/>
              </a:ext>
            </a:extLst>
          </p:cNvPr>
          <p:cNvSpPr txBox="1">
            <a:spLocks/>
          </p:cNvSpPr>
          <p:nvPr/>
        </p:nvSpPr>
        <p:spPr>
          <a:xfrm>
            <a:off x="951535" y="370100"/>
            <a:ext cx="9539859" cy="90487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400"/>
              <a:buNone/>
              <a:defRPr sz="2667" b="1" i="0" kern="1200" spc="100" baseline="0">
                <a:solidFill>
                  <a:schemeClr val="bg1"/>
                </a:solidFill>
                <a:latin typeface="+mj-lt"/>
                <a:ea typeface="+mj-ea"/>
                <a:cs typeface="+mj-cs"/>
              </a:defRPr>
            </a:lvl1pPr>
            <a:lvl2pPr lvl="1" algn="ctr" rtl="0" eaLnBrk="1" hangingPunct="1">
              <a:spcBef>
                <a:spcPts val="0"/>
              </a:spcBef>
              <a:spcAft>
                <a:spcPts val="0"/>
              </a:spcAft>
              <a:buSzPts val="1800"/>
              <a:buNone/>
              <a:defRPr sz="2400">
                <a:solidFill>
                  <a:schemeClr val="tx2"/>
                </a:solidFill>
              </a:defRPr>
            </a:lvl2pPr>
            <a:lvl3pPr lvl="2" algn="ctr" rtl="0" eaLnBrk="1" hangingPunct="1">
              <a:spcBef>
                <a:spcPts val="0"/>
              </a:spcBef>
              <a:spcAft>
                <a:spcPts val="0"/>
              </a:spcAft>
              <a:buSzPts val="1800"/>
              <a:buNone/>
              <a:defRPr sz="2400">
                <a:solidFill>
                  <a:schemeClr val="tx2"/>
                </a:solidFill>
              </a:defRPr>
            </a:lvl3pPr>
            <a:lvl4pPr lvl="3" algn="ctr" rtl="0" eaLnBrk="1" hangingPunct="1">
              <a:spcBef>
                <a:spcPts val="0"/>
              </a:spcBef>
              <a:spcAft>
                <a:spcPts val="0"/>
              </a:spcAft>
              <a:buSzPts val="1800"/>
              <a:buNone/>
              <a:defRPr sz="2400">
                <a:solidFill>
                  <a:schemeClr val="tx2"/>
                </a:solidFill>
              </a:defRPr>
            </a:lvl4pPr>
            <a:lvl5pPr lvl="4" algn="ctr" rtl="0" eaLnBrk="1" hangingPunct="1">
              <a:spcBef>
                <a:spcPts val="0"/>
              </a:spcBef>
              <a:spcAft>
                <a:spcPts val="0"/>
              </a:spcAft>
              <a:buSzPts val="1800"/>
              <a:buNone/>
              <a:defRPr sz="2400">
                <a:solidFill>
                  <a:schemeClr val="tx2"/>
                </a:solidFill>
              </a:defRPr>
            </a:lvl5pPr>
            <a:lvl6pPr lvl="5" algn="ctr" rtl="0" eaLnBrk="1" hangingPunct="1">
              <a:spcBef>
                <a:spcPts val="0"/>
              </a:spcBef>
              <a:spcAft>
                <a:spcPts val="0"/>
              </a:spcAft>
              <a:buSzPts val="1800"/>
              <a:buNone/>
              <a:defRPr sz="2400">
                <a:solidFill>
                  <a:schemeClr val="tx2"/>
                </a:solidFill>
              </a:defRPr>
            </a:lvl6pPr>
            <a:lvl7pPr lvl="6" algn="ctr" rtl="0" eaLnBrk="1" hangingPunct="1">
              <a:spcBef>
                <a:spcPts val="0"/>
              </a:spcBef>
              <a:spcAft>
                <a:spcPts val="0"/>
              </a:spcAft>
              <a:buSzPts val="1800"/>
              <a:buNone/>
              <a:defRPr sz="2400">
                <a:solidFill>
                  <a:schemeClr val="tx2"/>
                </a:solidFill>
              </a:defRPr>
            </a:lvl7pPr>
            <a:lvl8pPr lvl="7" algn="ctr" rtl="0" eaLnBrk="1" hangingPunct="1">
              <a:spcBef>
                <a:spcPts val="0"/>
              </a:spcBef>
              <a:spcAft>
                <a:spcPts val="0"/>
              </a:spcAft>
              <a:buSzPts val="1800"/>
              <a:buNone/>
              <a:defRPr sz="2400">
                <a:solidFill>
                  <a:schemeClr val="tx2"/>
                </a:solidFill>
              </a:defRPr>
            </a:lvl8pPr>
            <a:lvl9pPr lvl="8" algn="ctr" rtl="0" eaLnBrk="1" hangingPunct="1">
              <a:spcBef>
                <a:spcPts val="0"/>
              </a:spcBef>
              <a:spcAft>
                <a:spcPts val="0"/>
              </a:spcAft>
              <a:buSzPts val="1800"/>
              <a:buNone/>
              <a:defRPr sz="2400">
                <a:solidFill>
                  <a:schemeClr val="tx2"/>
                </a:solidFill>
              </a:defRPr>
            </a:lvl9pPr>
          </a:lstStyle>
          <a:p>
            <a:r>
              <a:rPr lang="en-US" sz="3200" dirty="0">
                <a:latin typeface="Marvel" panose="020B0604020202020204"/>
              </a:rPr>
              <a:t>Text Pre-Processing</a:t>
            </a:r>
          </a:p>
        </p:txBody>
      </p:sp>
      <p:sp>
        <p:nvSpPr>
          <p:cNvPr id="37" name="Google Shape;162;p29">
            <a:extLst>
              <a:ext uri="{FF2B5EF4-FFF2-40B4-BE49-F238E27FC236}">
                <a16:creationId xmlns:a16="http://schemas.microsoft.com/office/drawing/2014/main" id="{56AC9526-F1B4-4DBE-AA0E-1699BBBB2F26}"/>
              </a:ext>
            </a:extLst>
          </p:cNvPr>
          <p:cNvSpPr txBox="1">
            <a:spLocks noGrp="1"/>
          </p:cNvSpPr>
          <p:nvPr>
            <p:ph type="subTitle" idx="1"/>
          </p:nvPr>
        </p:nvSpPr>
        <p:spPr>
          <a:xfrm flipH="1">
            <a:off x="668332" y="1464271"/>
            <a:ext cx="8189918" cy="3795720"/>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b="0" i="0" dirty="0">
                <a:solidFill>
                  <a:srgbClr val="222222"/>
                </a:solidFill>
                <a:effectLst/>
                <a:latin typeface="Marvel" panose="020B0604020202020204"/>
              </a:rPr>
              <a:t>This section will focus on how to do preprocessing on text data. Which function have to be used to get better format of the dataset which can apply the model on that text dataset. we have a few techniques to do this process.</a:t>
            </a:r>
          </a:p>
          <a:p>
            <a:pPr marL="285750" indent="-285750">
              <a:buFont typeface="Wingdings" panose="05000000000000000000" pitchFamily="2" charset="2"/>
              <a:buChar char="q"/>
            </a:pPr>
            <a:endParaRPr lang="en-US" sz="1800" dirty="0">
              <a:solidFill>
                <a:srgbClr val="222222"/>
              </a:solidFill>
              <a:latin typeface="Marvel" panose="020B0604020202020204"/>
            </a:endParaRPr>
          </a:p>
          <a:p>
            <a:pPr marL="285750" indent="-285750">
              <a:buFont typeface="Wingdings" panose="05000000000000000000" pitchFamily="2" charset="2"/>
              <a:buChar char="q"/>
            </a:pPr>
            <a:r>
              <a:rPr lang="en-US" sz="1800" dirty="0">
                <a:latin typeface="Marvel" panose="020B0604020202020204"/>
              </a:rPr>
              <a:t>All vectorizer classes take a list of stop words as a parameter and remove the stop words while building the dictionary or feature set. And these words will not appear in the count vector representing the documents. we will create new count vectors bypassing the stop words list.</a:t>
            </a:r>
            <a:endParaRPr sz="1800" dirty="0">
              <a:latin typeface="Marvel" panose="020B0604020202020204"/>
            </a:endParaRPr>
          </a:p>
        </p:txBody>
      </p:sp>
      <p:sp>
        <p:nvSpPr>
          <p:cNvPr id="8" name="Footer Placeholder 3">
            <a:extLst>
              <a:ext uri="{FF2B5EF4-FFF2-40B4-BE49-F238E27FC236}">
                <a16:creationId xmlns:a16="http://schemas.microsoft.com/office/drawing/2014/main" id="{E80A9A12-7707-4191-B90A-A0ADA97A028E}"/>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2" name="Picture 1">
            <a:extLst>
              <a:ext uri="{FF2B5EF4-FFF2-40B4-BE49-F238E27FC236}">
                <a16:creationId xmlns:a16="http://schemas.microsoft.com/office/drawing/2014/main" id="{66254179-62BF-4BFD-A75B-5A3B10873C16}"/>
              </a:ext>
            </a:extLst>
          </p:cNvPr>
          <p:cNvPicPr>
            <a:picLocks noChangeAspect="1"/>
          </p:cNvPicPr>
          <p:nvPr/>
        </p:nvPicPr>
        <p:blipFill>
          <a:blip r:embed="rId4"/>
          <a:stretch>
            <a:fillRect/>
          </a:stretch>
        </p:blipFill>
        <p:spPr>
          <a:xfrm>
            <a:off x="5153445" y="3569376"/>
            <a:ext cx="5013821" cy="3008293"/>
          </a:xfrm>
          <a:prstGeom prst="rect">
            <a:avLst/>
          </a:prstGeom>
        </p:spPr>
      </p:pic>
    </p:spTree>
    <p:extLst>
      <p:ext uri="{BB962C8B-B14F-4D97-AF65-F5344CB8AC3E}">
        <p14:creationId xmlns:p14="http://schemas.microsoft.com/office/powerpoint/2010/main" val="41616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154881" y="337860"/>
            <a:ext cx="6100845" cy="904875"/>
          </a:xfrm>
          <a:prstGeom prst="rect">
            <a:avLst/>
          </a:prstGeom>
        </p:spPr>
        <p:txBody>
          <a:bodyPr spcFirstLastPara="1" vert="horz" wrap="square" lIns="121900" tIns="121900" rIns="121900" bIns="121900" rtlCol="0" anchor="t" anchorCtr="0">
            <a:noAutofit/>
          </a:bodyPr>
          <a:lstStyle/>
          <a:p>
            <a:r>
              <a:rPr lang="en" sz="3200" b="1" dirty="0">
                <a:latin typeface="Marvel"/>
              </a:rPr>
              <a:t>Building a Model for Sentiment Classification </a:t>
            </a:r>
            <a:endParaRPr sz="3200" b="1" dirty="0">
              <a:latin typeface="Marvel"/>
            </a:endParaRPr>
          </a:p>
        </p:txBody>
      </p:sp>
      <p:sp>
        <p:nvSpPr>
          <p:cNvPr id="162" name="Google Shape;162;p29"/>
          <p:cNvSpPr txBox="1">
            <a:spLocks noGrp="1"/>
          </p:cNvSpPr>
          <p:nvPr>
            <p:ph type="subTitle" idx="1"/>
          </p:nvPr>
        </p:nvSpPr>
        <p:spPr>
          <a:xfrm flipH="1">
            <a:off x="1113459" y="1437754"/>
            <a:ext cx="8640140" cy="3655837"/>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a:rPr>
              <a:t>Naive-Bayes Model For Sentiment Classification- Naive-Bayes classifier is widely used in Natural language processing and proved to give better results. It works on the concept of Bayes theorem.</a:t>
            </a:r>
          </a:p>
          <a:p>
            <a:pPr marL="285750" indent="-285750">
              <a:buFont typeface="Wingdings" panose="05000000000000000000" pitchFamily="2" charset="2"/>
              <a:buChar char="q"/>
            </a:pPr>
            <a:endParaRPr lang="en-US" sz="1800" dirty="0">
              <a:latin typeface="Marvel"/>
            </a:endParaRPr>
          </a:p>
          <a:p>
            <a:pPr marL="285750" marR="0" lvl="0" indent="-285750" algn="l" defTabSz="914400" rtl="0" eaLnBrk="1" fontAlgn="auto" latinLnBrk="0" hangingPunct="1">
              <a:lnSpc>
                <a:spcPct val="100000"/>
              </a:lnSpc>
              <a:spcBef>
                <a:spcPts val="0"/>
              </a:spcBef>
              <a:spcAft>
                <a:spcPts val="0"/>
              </a:spcAft>
              <a:buClr>
                <a:srgbClr val="434343"/>
              </a:buClr>
              <a:buSzPts val="1200"/>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Marvel" panose="020B0604020202020204"/>
              </a:rPr>
              <a:t>Shown graph is a graphical representation of this “overlap”. Let’s explore how we may handle this case using probability, with a Venn diagram-based graphical interpretation.</a:t>
            </a: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0" indent="0">
              <a:buNone/>
            </a:pPr>
            <a:endParaRPr lang="en-US" sz="1800" dirty="0">
              <a:latin typeface="Marvel"/>
            </a:endParaRPr>
          </a:p>
          <a:p>
            <a:pPr marL="0" indent="0">
              <a:buNone/>
            </a:pPr>
            <a:endParaRPr sz="1800" dirty="0">
              <a:latin typeface="Marvel"/>
            </a:endParaRPr>
          </a:p>
        </p:txBody>
      </p:sp>
      <p:pic>
        <p:nvPicPr>
          <p:cNvPr id="7" name="Picture 6" descr="A picture containing text&#10;&#10;Description automatically generated">
            <a:extLst>
              <a:ext uri="{FF2B5EF4-FFF2-40B4-BE49-F238E27FC236}">
                <a16:creationId xmlns:a16="http://schemas.microsoft.com/office/drawing/2014/main" id="{AC0A3ACC-6586-4BF4-8206-F34AD59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6" name="Footer Placeholder 3">
            <a:extLst>
              <a:ext uri="{FF2B5EF4-FFF2-40B4-BE49-F238E27FC236}">
                <a16:creationId xmlns:a16="http://schemas.microsoft.com/office/drawing/2014/main" id="{982CFF33-4A4D-4D67-B931-50B6940E1211}"/>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4" name="Picture 3">
            <a:extLst>
              <a:ext uri="{FF2B5EF4-FFF2-40B4-BE49-F238E27FC236}">
                <a16:creationId xmlns:a16="http://schemas.microsoft.com/office/drawing/2014/main" id="{FDD4651B-42CC-4582-9F4C-8983EF6E1510}"/>
              </a:ext>
            </a:extLst>
          </p:cNvPr>
          <p:cNvPicPr>
            <a:picLocks noChangeAspect="1"/>
          </p:cNvPicPr>
          <p:nvPr/>
        </p:nvPicPr>
        <p:blipFill>
          <a:blip r:embed="rId4"/>
          <a:stretch>
            <a:fillRect/>
          </a:stretch>
        </p:blipFill>
        <p:spPr>
          <a:xfrm>
            <a:off x="2154881" y="3423679"/>
            <a:ext cx="6684198" cy="2619375"/>
          </a:xfrm>
          <a:prstGeom prst="rect">
            <a:avLst/>
          </a:prstGeom>
        </p:spPr>
      </p:pic>
    </p:spTree>
    <p:extLst>
      <p:ext uri="{BB962C8B-B14F-4D97-AF65-F5344CB8AC3E}">
        <p14:creationId xmlns:p14="http://schemas.microsoft.com/office/powerpoint/2010/main" val="278861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154881" y="337860"/>
            <a:ext cx="6100845" cy="904875"/>
          </a:xfrm>
          <a:prstGeom prst="rect">
            <a:avLst/>
          </a:prstGeom>
        </p:spPr>
        <p:txBody>
          <a:bodyPr spcFirstLastPara="1" vert="horz" wrap="square" lIns="121900" tIns="121900" rIns="121900" bIns="121900" rtlCol="0" anchor="t" anchorCtr="0">
            <a:noAutofit/>
          </a:bodyPr>
          <a:lstStyle/>
          <a:p>
            <a:r>
              <a:rPr lang="en" sz="3200" b="1" dirty="0">
                <a:latin typeface="Marvel"/>
              </a:rPr>
              <a:t>Building a Model for Sentiment Classification </a:t>
            </a:r>
            <a:endParaRPr sz="3200" b="1" dirty="0">
              <a:latin typeface="Marvel"/>
            </a:endParaRPr>
          </a:p>
        </p:txBody>
      </p:sp>
      <p:sp>
        <p:nvSpPr>
          <p:cNvPr id="162" name="Google Shape;162;p29"/>
          <p:cNvSpPr txBox="1">
            <a:spLocks noGrp="1"/>
          </p:cNvSpPr>
          <p:nvPr>
            <p:ph type="subTitle" idx="1"/>
          </p:nvPr>
        </p:nvSpPr>
        <p:spPr>
          <a:xfrm flipH="1">
            <a:off x="1376755" y="1891347"/>
            <a:ext cx="8640140" cy="3655837"/>
          </a:xfrm>
          <a:prstGeom prst="rect">
            <a:avLst/>
          </a:prstGeom>
        </p:spPr>
        <p:txBody>
          <a:bodyPr spcFirstLastPara="1" vert="horz" wrap="square" lIns="121900" tIns="121900" rIns="121900" bIns="121900" rtlCol="0" anchor="t" anchorCtr="0">
            <a:noAutofit/>
          </a:bodyPr>
          <a:lstStyle/>
          <a:p>
            <a:pPr marL="285750" indent="-285750">
              <a:buFont typeface="Wingdings" panose="05000000000000000000" pitchFamily="2" charset="2"/>
              <a:buChar char="q"/>
            </a:pPr>
            <a:r>
              <a:rPr lang="en-US" sz="1800" dirty="0">
                <a:latin typeface="Marvel"/>
              </a:rPr>
              <a:t>One way to think about probabilities is by counting how frequently events occur. Let’s define event A as a tweet being labeled positive. The probability of event A, denoted by P(A), is calculated as:</a:t>
            </a: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r>
              <a:rPr lang="en-US" sz="1800" dirty="0">
                <a:latin typeface="Marvel"/>
              </a:rPr>
              <a:t>In the example shown in the figure below, P(A)=1320=0.65, or 65%. It’s worth noting the complementary probability here, which is:</a:t>
            </a:r>
          </a:p>
          <a:p>
            <a:pPr marL="285750" indent="-285750">
              <a:buFont typeface="Wingdings" panose="05000000000000000000" pitchFamily="2" charset="2"/>
              <a:buChar char="q"/>
            </a:pPr>
            <a:endParaRPr lang="en-US" sz="1800" dirty="0">
              <a:latin typeface="Marvel"/>
            </a:endParaRPr>
          </a:p>
          <a:p>
            <a:pPr marL="285750" indent="-285750">
              <a:buFont typeface="Wingdings" panose="05000000000000000000" pitchFamily="2" charset="2"/>
              <a:buChar char="q"/>
            </a:pPr>
            <a:endParaRPr sz="1800" dirty="0">
              <a:latin typeface="Marvel"/>
            </a:endParaRPr>
          </a:p>
        </p:txBody>
      </p:sp>
      <p:pic>
        <p:nvPicPr>
          <p:cNvPr id="7" name="Picture 6" descr="A picture containing text&#10;&#10;Description automatically generated">
            <a:extLst>
              <a:ext uri="{FF2B5EF4-FFF2-40B4-BE49-F238E27FC236}">
                <a16:creationId xmlns:a16="http://schemas.microsoft.com/office/drawing/2014/main" id="{AC0A3ACC-6586-4BF4-8206-F34AD596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35" y="6137736"/>
            <a:ext cx="1764800" cy="698567"/>
          </a:xfrm>
          <a:prstGeom prst="rect">
            <a:avLst/>
          </a:prstGeom>
        </p:spPr>
      </p:pic>
      <p:sp>
        <p:nvSpPr>
          <p:cNvPr id="6" name="Footer Placeholder 3">
            <a:extLst>
              <a:ext uri="{FF2B5EF4-FFF2-40B4-BE49-F238E27FC236}">
                <a16:creationId xmlns:a16="http://schemas.microsoft.com/office/drawing/2014/main" id="{982CFF33-4A4D-4D67-B931-50B6940E1211}"/>
              </a:ext>
            </a:extLst>
          </p:cNvPr>
          <p:cNvSpPr txBox="1">
            <a:spLocks/>
          </p:cNvSpPr>
          <p:nvPr/>
        </p:nvSpPr>
        <p:spPr>
          <a:xfrm>
            <a:off x="1833935" y="6308146"/>
            <a:ext cx="9407260" cy="3577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b="1" dirty="0">
                <a:solidFill>
                  <a:schemeClr val="bg2">
                    <a:lumMod val="50000"/>
                  </a:schemeClr>
                </a:solidFill>
                <a:latin typeface="Book Antiqua" panose="02040602050305030304" pitchFamily="18" charset="0"/>
              </a:rPr>
              <a:t>Sentiment-Analysis-of-Tweets</a:t>
            </a:r>
            <a:endParaRPr lang="ko-KR" altLang="en-US" sz="1400" b="1" dirty="0">
              <a:solidFill>
                <a:schemeClr val="bg2">
                  <a:lumMod val="50000"/>
                </a:schemeClr>
              </a:solidFill>
              <a:latin typeface="Book Antiqua" panose="02040602050305030304" pitchFamily="18" charset="0"/>
            </a:endParaRPr>
          </a:p>
        </p:txBody>
      </p:sp>
      <p:pic>
        <p:nvPicPr>
          <p:cNvPr id="8" name="Picture 7">
            <a:extLst>
              <a:ext uri="{FF2B5EF4-FFF2-40B4-BE49-F238E27FC236}">
                <a16:creationId xmlns:a16="http://schemas.microsoft.com/office/drawing/2014/main" id="{F88AC4EF-E04B-4A70-AF2A-F926724F1677}"/>
              </a:ext>
            </a:extLst>
          </p:cNvPr>
          <p:cNvPicPr>
            <a:picLocks noChangeAspect="1"/>
          </p:cNvPicPr>
          <p:nvPr/>
        </p:nvPicPr>
        <p:blipFill>
          <a:blip r:embed="rId4"/>
          <a:stretch>
            <a:fillRect/>
          </a:stretch>
        </p:blipFill>
        <p:spPr>
          <a:xfrm>
            <a:off x="4047839" y="2771683"/>
            <a:ext cx="4096322" cy="657317"/>
          </a:xfrm>
          <a:prstGeom prst="rect">
            <a:avLst/>
          </a:prstGeom>
        </p:spPr>
      </p:pic>
      <p:pic>
        <p:nvPicPr>
          <p:cNvPr id="10" name="Picture 9">
            <a:extLst>
              <a:ext uri="{FF2B5EF4-FFF2-40B4-BE49-F238E27FC236}">
                <a16:creationId xmlns:a16="http://schemas.microsoft.com/office/drawing/2014/main" id="{4C5A5F34-BD54-4A2E-AFCB-A943BCDA25DC}"/>
              </a:ext>
            </a:extLst>
          </p:cNvPr>
          <p:cNvPicPr>
            <a:picLocks noChangeAspect="1"/>
          </p:cNvPicPr>
          <p:nvPr/>
        </p:nvPicPr>
        <p:blipFill>
          <a:blip r:embed="rId5"/>
          <a:stretch>
            <a:fillRect/>
          </a:stretch>
        </p:blipFill>
        <p:spPr>
          <a:xfrm>
            <a:off x="1833935" y="4471172"/>
            <a:ext cx="7211431" cy="543001"/>
          </a:xfrm>
          <a:prstGeom prst="rect">
            <a:avLst/>
          </a:prstGeom>
        </p:spPr>
      </p:pic>
    </p:spTree>
    <p:extLst>
      <p:ext uri="{BB962C8B-B14F-4D97-AF65-F5344CB8AC3E}">
        <p14:creationId xmlns:p14="http://schemas.microsoft.com/office/powerpoint/2010/main" val="427169661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AF1987F5218613438987A396890701B5" ma:contentTypeVersion="8" ma:contentTypeDescription="새 문서를 만듭니다." ma:contentTypeScope="" ma:versionID="b16c57c6b4cf42a841caf4793359a199">
  <xsd:schema xmlns:xsd="http://www.w3.org/2001/XMLSchema" xmlns:xs="http://www.w3.org/2001/XMLSchema" xmlns:p="http://schemas.microsoft.com/office/2006/metadata/properties" xmlns:ns3="429440ad-c845-4a0e-9ade-839afd92f83b" targetNamespace="http://schemas.microsoft.com/office/2006/metadata/properties" ma:root="true" ma:fieldsID="404ae634d74b30ef3b6581ceb0cc70b3" ns3:_="">
    <xsd:import namespace="429440ad-c845-4a0e-9ade-839afd92f83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9440ad-c845-4a0e-9ade-839afd92f8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29440ad-c845-4a0e-9ade-839afd92f83b" xsi:nil="true"/>
  </documentManagement>
</p:properties>
</file>

<file path=customXml/itemProps1.xml><?xml version="1.0" encoding="utf-8"?>
<ds:datastoreItem xmlns:ds="http://schemas.openxmlformats.org/officeDocument/2006/customXml" ds:itemID="{E0B82E29-0D3B-4C8D-9BC3-6589B0502E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9440ad-c845-4a0e-9ade-839afd92f8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purl.org/dc/terms/"/>
    <ds:schemaRef ds:uri="http://purl.org/dc/dcmitype/"/>
    <ds:schemaRef ds:uri="429440ad-c845-4a0e-9ade-839afd92f83b"/>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52682</TotalTime>
  <Words>817</Words>
  <Application>Microsoft Office PowerPoint</Application>
  <PresentationFormat>Widescreen</PresentationFormat>
  <Paragraphs>120</Paragraphs>
  <Slides>17</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Marvel</vt:lpstr>
      <vt:lpstr>Thasadith</vt:lpstr>
      <vt:lpstr>Arial</vt:lpstr>
      <vt:lpstr>Assistant</vt:lpstr>
      <vt:lpstr>Book Antiqua</vt:lpstr>
      <vt:lpstr>Calibri</vt:lpstr>
      <vt:lpstr>Franklin Gothic Book</vt:lpstr>
      <vt:lpstr>Franklin Gothic Demi</vt:lpstr>
      <vt:lpstr>Nunito Light</vt:lpstr>
      <vt:lpstr>PT Serif</vt:lpstr>
      <vt:lpstr>Roboto Condensed Light</vt:lpstr>
      <vt:lpstr>Wingdings</vt:lpstr>
      <vt:lpstr>Theme1</vt:lpstr>
      <vt:lpstr>Sentiment Analysis of Tweets</vt:lpstr>
      <vt:lpstr>Introduction</vt:lpstr>
      <vt:lpstr>01f</vt:lpstr>
      <vt:lpstr>01f</vt:lpstr>
      <vt:lpstr>01f</vt:lpstr>
      <vt:lpstr>Exploration of the Dataset</vt:lpstr>
      <vt:lpstr>01f</vt:lpstr>
      <vt:lpstr>Building a Model for Sentiment Classification </vt:lpstr>
      <vt:lpstr>Building a Model for Sentiment Classification </vt:lpstr>
      <vt:lpstr>Building a Model for Sentiment Classification </vt:lpstr>
      <vt:lpstr>01f</vt:lpstr>
      <vt:lpstr>01f</vt:lpstr>
      <vt:lpstr>01f</vt:lpstr>
      <vt:lpstr>03</vt:lpstr>
      <vt:lpstr>Conclusion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Sequence Learning</dc:title>
  <dc:creator>우바이둘로</dc:creator>
  <cp:lastModifiedBy>ubaydullohazard@gmail.com</cp:lastModifiedBy>
  <cp:revision>77</cp:revision>
  <dcterms:created xsi:type="dcterms:W3CDTF">2021-07-09T01:27:52Z</dcterms:created>
  <dcterms:modified xsi:type="dcterms:W3CDTF">2022-04-29T07:28:53Z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0x010100AF1987F5218613438987A396890701B5</vt:lpwstr>
  </property>
</Properties>
</file>