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976" r:id="rId4"/>
    <p:sldId id="257" r:id="rId5"/>
    <p:sldId id="258" r:id="rId6"/>
    <p:sldId id="259" r:id="rId7"/>
    <p:sldId id="260" r:id="rId8"/>
    <p:sldId id="980" r:id="rId9"/>
    <p:sldId id="979" r:id="rId10"/>
    <p:sldId id="981" r:id="rId11"/>
    <p:sldId id="270" r:id="rId12"/>
    <p:sldId id="982" r:id="rId13"/>
    <p:sldId id="266" r:id="rId14"/>
    <p:sldId id="263" r:id="rId15"/>
    <p:sldId id="264" r:id="rId16"/>
  </p:sldIdLst>
  <p:sldSz cx="9906000" cy="6858000" type="A4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馨如 张" initials="馨如" lastIdx="2" clrIdx="0">
    <p:extLst>
      <p:ext uri="{19B8F6BF-5375-455C-9EA6-DF929625EA0E}">
        <p15:presenceInfo xmlns:p15="http://schemas.microsoft.com/office/powerpoint/2012/main" userId="770f2d95ee6b21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77941" autoAdjust="0"/>
  </p:normalViewPr>
  <p:slideViewPr>
    <p:cSldViewPr>
      <p:cViewPr varScale="1">
        <p:scale>
          <a:sx n="95" d="100"/>
          <a:sy n="95" d="100"/>
        </p:scale>
        <p:origin x="2152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6456"/>
    </p:cViewPr>
  </p:sorterViewPr>
  <p:notesViewPr>
    <p:cSldViewPr>
      <p:cViewPr varScale="1">
        <p:scale>
          <a:sx n="60" d="100"/>
          <a:sy n="60" d="100"/>
        </p:scale>
        <p:origin x="-3378" y="-7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1592939-305C-2549-A208-1002501573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744EFA-75E3-944E-A9CD-0D758B2D31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CFB65B9-9AD9-8D4D-B57D-2E4F7898061D}" type="datetimeFigureOut">
              <a:rPr lang="zh-CN" altLang="en-US"/>
              <a:pPr>
                <a:defRPr/>
              </a:pPr>
              <a:t>2024/5/9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D6D35-41A0-B540-B959-703B9B65E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16950-9C70-8547-854B-CA2588CAE2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02C7693-7544-B941-8BBE-1FCBB2685D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3AE5A62-4B33-674D-BAD3-CF4372BA21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4D95137-C04C-824C-B442-2C58AC027B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3380D99-6120-A54A-AD88-E3BF8ADA5D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2813405-6D42-F34C-8139-7EFB1A8FFA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7218"/>
            <a:ext cx="5438775" cy="446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DF0C4AA-9CDB-E74A-A8EE-C9FDB0F7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9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6FDC7E2-E0B5-3E44-841C-C0C236D17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259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25D2E9F-8FB1-0346-A6B4-B1E1AA89D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37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数据分析与预处理：</a:t>
            </a:r>
            <a:r>
              <a:rPr kumimoji="1" lang="en-US" altLang="zh-CN" dirty="0"/>
              <a:t>data cleaning, </a:t>
            </a:r>
            <a:r>
              <a:rPr kumimoji="1" lang="zh-CN" altLang="en-US" dirty="0"/>
              <a:t>数据标准化，数据可视化等。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观察不同特征的重要性等。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34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会根据同学们的工作量给分，过于划水的同学会酌情扣分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79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 defTabSz="931863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defTabSz="931863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defTabSz="931863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defTabSz="931863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A4AA6037-BE22-D340-9F88-CD37046812D0}" type="slidenum">
              <a:rPr kumimoji="0" lang="en-US" altLang="zh-CN" sz="1200"/>
              <a:pPr/>
              <a:t>3</a:t>
            </a:fld>
            <a:endParaRPr kumimoji="0" lang="en-US" altLang="zh-CN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1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59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60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13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61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93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Prob</a:t>
            </a:r>
            <a:r>
              <a:rPr kumimoji="1" lang="zh-CN" altLang="en-US" dirty="0"/>
              <a:t>字段值的是概率值；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50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Prob</a:t>
            </a:r>
            <a:r>
              <a:rPr kumimoji="1" lang="zh-CN" altLang="en-US" dirty="0"/>
              <a:t>字段值的是概率值；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D2E9F-8FB1-0346-A6B4-B1E1AA89D47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98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Picture2">
            <a:extLst>
              <a:ext uri="{FF2B5EF4-FFF2-40B4-BE49-F238E27FC236}">
                <a16:creationId xmlns:a16="http://schemas.microsoft.com/office/drawing/2014/main" id="{F4B45C25-30BC-DF43-9BD1-48D6563569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225"/>
            <a:ext cx="9906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538B4BAA-EE38-3E47-A0A1-09327DE515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6" name="Picture 27" descr="Picture1">
            <a:extLst>
              <a:ext uri="{FF2B5EF4-FFF2-40B4-BE49-F238E27FC236}">
                <a16:creationId xmlns:a16="http://schemas.microsoft.com/office/drawing/2014/main" id="{3CE4B8F2-71DE-AC48-9F4F-7FFCC2F72A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2A4F89DF-5254-0640-9953-3AB832D6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645318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8E3190-B275-D843-AAB9-D62AA6C2C71A}" type="slidenum">
              <a:rPr lang="en-US" altLang="ja-JP" sz="1600" smtClean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endParaRPr lang="en-US" altLang="ja-JP" sz="160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321B8770-38E6-6242-89D1-A4DE66730A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-26988"/>
            <a:ext cx="1443038" cy="995363"/>
            <a:chOff x="0" y="0"/>
            <a:chExt cx="5557" cy="4150"/>
          </a:xfrm>
        </p:grpSpPr>
        <p:pic>
          <p:nvPicPr>
            <p:cNvPr id="9" name="Picture 14" descr="リング_2_0924">
              <a:extLst>
                <a:ext uri="{FF2B5EF4-FFF2-40B4-BE49-F238E27FC236}">
                  <a16:creationId xmlns:a16="http://schemas.microsoft.com/office/drawing/2014/main" id="{CCFA3EE5-9E16-304B-AFA5-06A56F5A208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 descr="リング_2_0924">
              <a:extLst>
                <a:ext uri="{FF2B5EF4-FFF2-40B4-BE49-F238E27FC236}">
                  <a16:creationId xmlns:a16="http://schemas.microsoft.com/office/drawing/2014/main" id="{05878A2F-DED7-FE43-8C3F-2420943C6A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 descr="リング_2_0924">
              <a:extLst>
                <a:ext uri="{FF2B5EF4-FFF2-40B4-BE49-F238E27FC236}">
                  <a16:creationId xmlns:a16="http://schemas.microsoft.com/office/drawing/2014/main" id="{60DD23BA-2CDE-FD42-88DC-6ED7E58934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0">
            <a:extLst>
              <a:ext uri="{FF2B5EF4-FFF2-40B4-BE49-F238E27FC236}">
                <a16:creationId xmlns:a16="http://schemas.microsoft.com/office/drawing/2014/main" id="{EA1F142F-7604-F84C-BCF2-3F995D4D9B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-26988"/>
            <a:ext cx="1443038" cy="995363"/>
            <a:chOff x="0" y="0"/>
            <a:chExt cx="5557" cy="4150"/>
          </a:xfrm>
        </p:grpSpPr>
        <p:pic>
          <p:nvPicPr>
            <p:cNvPr id="13" name="Picture 21" descr="リング_2_0924">
              <a:extLst>
                <a:ext uri="{FF2B5EF4-FFF2-40B4-BE49-F238E27FC236}">
                  <a16:creationId xmlns:a16="http://schemas.microsoft.com/office/drawing/2014/main" id="{5426105D-0897-1B45-AEE1-2BD08B73D5F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2" descr="リング_2_0924">
              <a:extLst>
                <a:ext uri="{FF2B5EF4-FFF2-40B4-BE49-F238E27FC236}">
                  <a16:creationId xmlns:a16="http://schemas.microsoft.com/office/drawing/2014/main" id="{2CBF3328-668B-5F47-BF4C-28C5B9AFCE6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3" descr="リング_2_0924">
              <a:extLst>
                <a:ext uri="{FF2B5EF4-FFF2-40B4-BE49-F238E27FC236}">
                  <a16:creationId xmlns:a16="http://schemas.microsoft.com/office/drawing/2014/main" id="{DD82A527-8E91-A04A-83BC-0C227CAF730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8" descr="header2">
            <a:extLst>
              <a:ext uri="{FF2B5EF4-FFF2-40B4-BE49-F238E27FC236}">
                <a16:creationId xmlns:a16="http://schemas.microsoft.com/office/drawing/2014/main" id="{647CCB3F-E21D-3C4D-9CB3-405F0C4512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5" descr="index_03">
            <a:extLst>
              <a:ext uri="{FF2B5EF4-FFF2-40B4-BE49-F238E27FC236}">
                <a16:creationId xmlns:a16="http://schemas.microsoft.com/office/drawing/2014/main" id="{BD5F45C1-5EF1-8D4D-86F4-5325E7EC2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628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90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4570" y="188913"/>
            <a:ext cx="2339975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1470" y="188913"/>
            <a:ext cx="6870700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189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9" y="188913"/>
            <a:ext cx="9363075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46" y="1196975"/>
            <a:ext cx="9139237" cy="492918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02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eader2">
            <a:extLst>
              <a:ext uri="{FF2B5EF4-FFF2-40B4-BE49-F238E27FC236}">
                <a16:creationId xmlns:a16="http://schemas.microsoft.com/office/drawing/2014/main" id="{2D0DE750-436B-1D47-9840-E85399E44B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index_03">
            <a:extLst>
              <a:ext uri="{FF2B5EF4-FFF2-40B4-BE49-F238E27FC236}">
                <a16:creationId xmlns:a16="http://schemas.microsoft.com/office/drawing/2014/main" id="{0500CF69-C86B-8D4E-9038-4650A6238D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480" y="260648"/>
            <a:ext cx="9363075" cy="792162"/>
          </a:xfrm>
        </p:spPr>
        <p:txBody>
          <a:bodyPr/>
          <a:lstStyle>
            <a:lvl1pPr>
              <a:defRPr sz="4400" b="1" i="0" baseline="0">
                <a:solidFill>
                  <a:srgbClr val="663300"/>
                </a:solidFill>
                <a:latin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484" y="1304764"/>
            <a:ext cx="9211245" cy="5109208"/>
          </a:xfrm>
        </p:spPr>
        <p:txBody>
          <a:bodyPr/>
          <a:lstStyle>
            <a:lvl1pPr>
              <a:buClr>
                <a:srgbClr val="0000CC"/>
              </a:buClr>
              <a:buSzPct val="80000"/>
              <a:buFont typeface="Wingdings" pitchFamily="2" charset="2"/>
              <a:buChar char="n"/>
              <a:defRPr sz="3600"/>
            </a:lvl1pPr>
            <a:lvl2pPr>
              <a:buClr>
                <a:srgbClr val="0000CC"/>
              </a:buClr>
              <a:buSzPct val="80000"/>
              <a:buFont typeface="Wingdings" pitchFamily="2" charset="2"/>
              <a:buChar char="p"/>
              <a:defRPr sz="3200"/>
            </a:lvl2pPr>
            <a:lvl3pPr>
              <a:buClr>
                <a:srgbClr val="0000CC"/>
              </a:buClr>
              <a:defRPr/>
            </a:lvl3pPr>
            <a:lvl4pPr>
              <a:buClr>
                <a:srgbClr val="0000CC"/>
              </a:buClr>
              <a:defRPr/>
            </a:lvl4pPr>
            <a:lvl5pPr>
              <a:buClr>
                <a:srgbClr val="0000CC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09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215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196975"/>
            <a:ext cx="4492625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5870" y="1196975"/>
            <a:ext cx="44942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127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8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8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163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484" y="188640"/>
            <a:ext cx="9363075" cy="7921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06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07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499" y="27306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7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36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081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Picture2">
            <a:extLst>
              <a:ext uri="{FF2B5EF4-FFF2-40B4-BE49-F238E27FC236}">
                <a16:creationId xmlns:a16="http://schemas.microsoft.com/office/drawing/2014/main" id="{50BF1899-C888-4F49-82B3-00DF9757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225"/>
            <a:ext cx="9906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589A4EE4-21CC-D942-BC55-17D32019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196975"/>
            <a:ext cx="9139237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19EACD47-C22C-9640-8759-A2BCF2FA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4215426C-529A-2840-A32F-F61DD00FD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188913"/>
            <a:ext cx="93630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12">
            <a:extLst>
              <a:ext uri="{FF2B5EF4-FFF2-40B4-BE49-F238E27FC236}">
                <a16:creationId xmlns:a16="http://schemas.microsoft.com/office/drawing/2014/main" id="{13A356A6-4ECD-F84F-9D06-C4FA2F73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645318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E6E7FEF-E904-C541-B191-DA7FBDB0636D}" type="slidenum">
              <a:rPr lang="en-US" altLang="ja-JP" sz="1600" smtClean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endParaRPr lang="en-US" altLang="ja-JP" sz="160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1031" name="Picture 8" descr="header2">
            <a:extLst>
              <a:ext uri="{FF2B5EF4-FFF2-40B4-BE49-F238E27FC236}">
                <a16:creationId xmlns:a16="http://schemas.microsoft.com/office/drawing/2014/main" id="{E1941286-D978-5C41-9898-18956BE8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5" descr="index_03">
            <a:extLst>
              <a:ext uri="{FF2B5EF4-FFF2-40B4-BE49-F238E27FC236}">
                <a16:creationId xmlns:a16="http://schemas.microsoft.com/office/drawing/2014/main" id="{1C328C54-AEE5-EB4A-BFE2-31E77B31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  <p:sldLayoutId id="2147484705" r:id="rId10"/>
    <p:sldLayoutId id="2147484706" r:id="rId11"/>
    <p:sldLayoutId id="2147484707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231576/inform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studio.baidu.com/competition/detail/803/0/task-defini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16D01CC-22C3-4AB6-77B4-F0A1C60E4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E0E0E"/>
                </a:solidFill>
                <a:effectLst/>
                <a:latin typeface="PingFangSC sans-serif"/>
              </a:rPr>
              <a:t>个贷违约预测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44C919-49AF-D7AC-71B5-826A5A99D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年春数据挖掘课最终项目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27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9BE1-522D-C174-A5FF-50EE19B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特征介绍</a:t>
            </a:r>
            <a:r>
              <a:rPr lang="en-US" altLang="zh-CN" dirty="0"/>
              <a:t>(train/</a:t>
            </a:r>
            <a:r>
              <a:rPr lang="en-US" altLang="zh-CN" dirty="0" err="1"/>
              <a:t>test_public.csv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E3432-66A1-EBB9-2F43-50920E39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1752485"/>
            <a:ext cx="7607300" cy="213360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927AAAC-0170-22F1-E5C9-B2DA4E0C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84" y="4280372"/>
            <a:ext cx="9211245" cy="2133600"/>
          </a:xfrm>
        </p:spPr>
        <p:txBody>
          <a:bodyPr/>
          <a:lstStyle/>
          <a:p>
            <a:r>
              <a:rPr lang="en-US" altLang="zh-CN" sz="2400" dirty="0" err="1">
                <a:latin typeface="+mn-ea"/>
              </a:rPr>
              <a:t>train_internet.csv</a:t>
            </a:r>
            <a:r>
              <a:rPr lang="zh-CN" altLang="en-US" sz="2400" dirty="0">
                <a:latin typeface="+mn-ea"/>
              </a:rPr>
              <a:t>特征与</a:t>
            </a:r>
            <a:r>
              <a:rPr lang="en-US" altLang="zh-CN" sz="2400" dirty="0" err="1">
                <a:latin typeface="+mn-ea"/>
              </a:rPr>
              <a:t>train_public.csv</a:t>
            </a:r>
            <a:r>
              <a:rPr lang="zh-CN" altLang="en-US" sz="2400" dirty="0">
                <a:latin typeface="+mn-ea"/>
              </a:rPr>
              <a:t>特征基本相同，具体不同点可以看比赛页面了解。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预测目标为</a:t>
            </a:r>
            <a:r>
              <a:rPr lang="en-US" altLang="zh-CN" sz="2400" dirty="0" err="1">
                <a:latin typeface="+mn-ea"/>
              </a:rPr>
              <a:t>isDefault</a:t>
            </a:r>
            <a:r>
              <a:rPr lang="zh-CN" altLang="en-US" sz="2400" dirty="0">
                <a:latin typeface="+mn-ea"/>
              </a:rPr>
              <a:t>字段，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代表违约，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代表不违约。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61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CF7AD-EBDE-FAB0-7B75-4CC5A003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提交格式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C1947-8DB3-654B-DD9A-42BCF10F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/>
              <a:t>将</a:t>
            </a:r>
            <a:r>
              <a:rPr kumimoji="1" lang="en-US" altLang="zh-CN" sz="3200" dirty="0" err="1"/>
              <a:t>test_public.csv</a:t>
            </a:r>
            <a:r>
              <a:rPr kumimoji="1" lang="zh-CN" altLang="en-US" sz="3200" dirty="0"/>
              <a:t>上预测的结果以</a:t>
            </a:r>
            <a:r>
              <a:rPr kumimoji="1" lang="en-US" altLang="zh-CN" sz="3200" dirty="0" err="1"/>
              <a:t>submission.csv</a:t>
            </a:r>
            <a:r>
              <a:rPr lang="zh-CN" altLang="en-US" sz="3200" dirty="0"/>
              <a:t>文件</a:t>
            </a:r>
            <a:r>
              <a:rPr kumimoji="1" lang="zh-CN" altLang="en-US" sz="3200" dirty="0"/>
              <a:t>提交到比赛页面即可获得评测结果。</a:t>
            </a:r>
            <a:endParaRPr kumimoji="1" lang="en-US" altLang="zh-CN" sz="3200" dirty="0"/>
          </a:p>
          <a:p>
            <a:endParaRPr lang="en-US" altLang="zh-CN" sz="3200" dirty="0"/>
          </a:p>
          <a:p>
            <a:endParaRPr kumimoji="1" lang="en-US" altLang="zh-CN" sz="3200" dirty="0"/>
          </a:p>
          <a:p>
            <a:endParaRPr lang="en-US" altLang="zh-CN" sz="32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B989D0D-8A60-DEA1-97AA-428D8511D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3831"/>
              </p:ext>
            </p:extLst>
          </p:nvPr>
        </p:nvGraphicFramePr>
        <p:xfrm>
          <a:off x="2324708" y="2600908"/>
          <a:ext cx="5035471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900143233"/>
                    </a:ext>
                  </a:extLst>
                </a:gridCol>
                <a:gridCol w="2834138">
                  <a:extLst>
                    <a:ext uri="{9D8B030D-6E8A-4147-A177-3AD203B41FA5}">
                      <a16:colId xmlns:a16="http://schemas.microsoft.com/office/drawing/2014/main" val="294954708"/>
                    </a:ext>
                  </a:extLst>
                </a:gridCol>
              </a:tblGrid>
              <a:tr h="409777">
                <a:tc>
                  <a:txBody>
                    <a:bodyPr/>
                    <a:lstStyle/>
                    <a:p>
                      <a:r>
                        <a:rPr lang="en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isDefault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779350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905806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49101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601327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28DCFDC-6D9D-D4EE-2573-B10FA1BE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7" y="4587014"/>
            <a:ext cx="9057462" cy="15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CF7AD-EBDE-FAB0-7B75-4CC5A003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C1947-8DB3-654B-DD9A-42BCF10F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69" y="1412776"/>
            <a:ext cx="5256583" cy="4824536"/>
          </a:xfrm>
        </p:spPr>
        <p:txBody>
          <a:bodyPr/>
          <a:lstStyle/>
          <a:p>
            <a:r>
              <a:rPr kumimoji="1" lang="zh-CN" altLang="en" sz="2800" dirty="0">
                <a:latin typeface="+mn-ea"/>
              </a:rPr>
              <a:t>评测</a:t>
            </a:r>
            <a:r>
              <a:rPr lang="zh-CN" altLang="en-US" sz="2800" dirty="0">
                <a:latin typeface="+mn-ea"/>
              </a:rPr>
              <a:t>指标是 </a:t>
            </a:r>
            <a:r>
              <a:rPr lang="en" altLang="zh-CN" sz="2800" b="1" dirty="0">
                <a:solidFill>
                  <a:srgbClr val="181818"/>
                </a:solidFill>
                <a:latin typeface="+mn-ea"/>
              </a:rPr>
              <a:t>AUC</a:t>
            </a:r>
            <a:r>
              <a:rPr lang="en" altLang="zh-CN" sz="2800" b="1" i="0" dirty="0">
                <a:solidFill>
                  <a:srgbClr val="181818"/>
                </a:solidFill>
                <a:effectLst/>
                <a:latin typeface="+mn-ea"/>
              </a:rPr>
              <a:t>(Area Under the </a:t>
            </a:r>
            <a:r>
              <a:rPr lang="en" altLang="zh-CN" sz="2800" b="1" i="0" dirty="0" err="1">
                <a:solidFill>
                  <a:srgbClr val="181818"/>
                </a:solidFill>
                <a:effectLst/>
                <a:latin typeface="+mn-ea"/>
              </a:rPr>
              <a:t>RoC</a:t>
            </a:r>
            <a:r>
              <a:rPr lang="en" altLang="zh-CN" sz="2800" b="1" i="0" dirty="0">
                <a:solidFill>
                  <a:srgbClr val="181818"/>
                </a:solidFill>
                <a:effectLst/>
                <a:latin typeface="+mn-ea"/>
              </a:rPr>
              <a:t> Curve)</a:t>
            </a:r>
            <a:endParaRPr kumimoji="1" lang="en-US" altLang="zh-CN" sz="2400" b="1" dirty="0">
              <a:latin typeface="+mn-ea"/>
            </a:endParaRPr>
          </a:p>
          <a:p>
            <a:pPr lvl="1"/>
            <a:r>
              <a:rPr kumimoji="1" lang="zh-CN" altLang="en-US" sz="2400" b="1" dirty="0">
                <a:latin typeface="+mn-ea"/>
              </a:rPr>
              <a:t>伪阳性率（</a:t>
            </a:r>
            <a:r>
              <a:rPr kumimoji="1" lang="en-US" altLang="zh-CN" sz="2400" b="1" dirty="0">
                <a:latin typeface="+mn-ea"/>
              </a:rPr>
              <a:t>FPR</a:t>
            </a:r>
            <a:r>
              <a:rPr kumimoji="1" lang="zh-CN" altLang="en-US" sz="2400" b="1" dirty="0">
                <a:latin typeface="+mn-ea"/>
              </a:rPr>
              <a:t>）：</a:t>
            </a:r>
            <a:r>
              <a:rPr kumimoji="1" lang="zh-CN" altLang="en-US" sz="2400" dirty="0">
                <a:latin typeface="+mn-ea"/>
              </a:rPr>
              <a:t>真负例中判为正例的概率</a:t>
            </a:r>
            <a:endParaRPr kumimoji="1" lang="en-US" altLang="zh-CN" sz="2400" dirty="0">
              <a:latin typeface="+mn-ea"/>
            </a:endParaRPr>
          </a:p>
          <a:p>
            <a:pPr lvl="1"/>
            <a:r>
              <a:rPr kumimoji="1" lang="zh-CN" altLang="en-US" sz="2400" b="1" dirty="0">
                <a:latin typeface="+mn-ea"/>
              </a:rPr>
              <a:t>真阳性率（</a:t>
            </a:r>
            <a:r>
              <a:rPr kumimoji="1" lang="en-US" altLang="zh-CN" sz="2400" b="1" dirty="0">
                <a:latin typeface="+mn-ea"/>
              </a:rPr>
              <a:t>TPR</a:t>
            </a:r>
            <a:r>
              <a:rPr kumimoji="1" lang="zh-CN" altLang="en-US" sz="2400" b="1" dirty="0">
                <a:latin typeface="+mn-ea"/>
              </a:rPr>
              <a:t>）：</a:t>
            </a:r>
            <a:r>
              <a:rPr kumimoji="1" lang="zh-CN" altLang="en-US" sz="2400" dirty="0">
                <a:latin typeface="+mn-ea"/>
              </a:rPr>
              <a:t>真正例中判为正例的概率（即正例召回率）</a:t>
            </a:r>
            <a:endParaRPr kumimoji="1"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越高越好，</a:t>
            </a:r>
            <a:r>
              <a:rPr lang="en-US" altLang="zh-CN" sz="2400" dirty="0">
                <a:latin typeface="+mn-ea"/>
              </a:rPr>
              <a:t>AUC=1</a:t>
            </a:r>
            <a:r>
              <a:rPr lang="zh-CN" altLang="en-US" sz="2400" dirty="0">
                <a:latin typeface="+mn-ea"/>
              </a:rPr>
              <a:t>即为完美分类器；</a:t>
            </a:r>
            <a:r>
              <a:rPr lang="en-US" altLang="zh-CN" sz="2400" dirty="0">
                <a:latin typeface="+mn-ea"/>
              </a:rPr>
              <a:t>AUC=0.5</a:t>
            </a:r>
            <a:r>
              <a:rPr lang="zh-CN" altLang="en-US" sz="2400" dirty="0">
                <a:latin typeface="+mn-ea"/>
              </a:rPr>
              <a:t>即效果和随机一样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可以调用</a:t>
            </a:r>
            <a:r>
              <a:rPr lang="en-US" altLang="zh-CN" sz="2400" dirty="0" err="1">
                <a:latin typeface="+mn-ea"/>
              </a:rPr>
              <a:t>sklearn</a:t>
            </a:r>
            <a:r>
              <a:rPr lang="zh-CN" altLang="en-US" sz="2400" dirty="0">
                <a:latin typeface="+mn-ea"/>
              </a:rPr>
              <a:t>库计算。</a:t>
            </a:r>
            <a:endParaRPr kumimoji="1" lang="en-US" altLang="zh-CN" sz="2400" dirty="0">
              <a:latin typeface="+mn-ea"/>
            </a:endParaRPr>
          </a:p>
          <a:p>
            <a:pPr lvl="1"/>
            <a:endParaRPr kumimoji="1" lang="zh-CN" altLang="en-US" sz="2400" dirty="0">
              <a:latin typeface="+mn-ea"/>
            </a:endParaRPr>
          </a:p>
          <a:p>
            <a:endParaRPr kumimoji="1" lang="en-US" altLang="zh-CN" sz="2800" dirty="0">
              <a:latin typeface="+mn-ea"/>
            </a:endParaRPr>
          </a:p>
          <a:p>
            <a:endParaRPr kumimoji="1" lang="en-US" altLang="zh-CN" sz="28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5C5A95-9730-16FA-FA03-D2D36419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700808"/>
            <a:ext cx="3931084" cy="38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7E94C-985D-78FC-A6AB-D675C5AB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当前最好性能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9C9760-6EB2-95B8-5F48-F1C4F4F1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26" y="1160748"/>
            <a:ext cx="7018548" cy="52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559D0-31EC-9196-E52A-F111B0CE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61B08-7E3A-59C5-5F2F-D772AC4F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84" y="872716"/>
            <a:ext cx="9211245" cy="5580620"/>
          </a:xfrm>
        </p:spPr>
        <p:txBody>
          <a:bodyPr/>
          <a:lstStyle/>
          <a:p>
            <a:r>
              <a:rPr kumimoji="1" lang="zh-CN" altLang="en-US" dirty="0"/>
              <a:t>数据分析与预处理（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r>
              <a:rPr lang="zh-CN" altLang="en-US" dirty="0"/>
              <a:t>算法实现与分析（</a:t>
            </a:r>
            <a:r>
              <a:rPr lang="en-US" altLang="zh-CN" dirty="0"/>
              <a:t>15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sz="2800" dirty="0"/>
              <a:t> 特征工程 </a:t>
            </a:r>
            <a:r>
              <a:rPr lang="en-US" altLang="zh-CN" sz="2800" dirty="0"/>
              <a:t>&amp;</a:t>
            </a:r>
            <a:r>
              <a:rPr lang="zh-CN" altLang="en-US" sz="2800" dirty="0"/>
              <a:t> 不同特征的影响</a:t>
            </a:r>
            <a:endParaRPr lang="en-US" altLang="zh-CN" sz="2800" dirty="0"/>
          </a:p>
          <a:p>
            <a:pPr lvl="1"/>
            <a:r>
              <a:rPr kumimoji="1" lang="zh-CN" altLang="en-US" sz="2800" dirty="0"/>
              <a:t> 至少实现</a:t>
            </a:r>
            <a:r>
              <a:rPr kumimoji="1" lang="en-US" altLang="zh-CN" sz="2800" dirty="0"/>
              <a:t>3</a:t>
            </a:r>
            <a:r>
              <a:rPr lang="zh-CN" altLang="en-US" sz="2800" dirty="0"/>
              <a:t>种算法（可以调包）</a:t>
            </a:r>
            <a:r>
              <a:rPr lang="en-US" altLang="zh-CN" sz="2800" dirty="0"/>
              <a:t>&amp;</a:t>
            </a:r>
            <a:r>
              <a:rPr lang="zh-CN" altLang="en-US" sz="2800" dirty="0"/>
              <a:t> 分析不同算法差异</a:t>
            </a:r>
            <a:endParaRPr lang="en-US" altLang="zh-CN" sz="2800" dirty="0"/>
          </a:p>
          <a:p>
            <a:pPr lvl="2"/>
            <a:r>
              <a:rPr lang="zh-CN" altLang="en-US" sz="2000" dirty="0"/>
              <a:t>自己手动实现</a:t>
            </a:r>
            <a:r>
              <a:rPr lang="en-US" altLang="zh-CN" sz="2000" dirty="0"/>
              <a:t>1</a:t>
            </a:r>
            <a:r>
              <a:rPr lang="zh-CN" altLang="en-US" sz="2000" dirty="0"/>
              <a:t>种算法</a:t>
            </a:r>
            <a:endParaRPr lang="en-US" altLang="zh-CN" sz="2000" dirty="0"/>
          </a:p>
          <a:p>
            <a:pPr lvl="1"/>
            <a:r>
              <a:rPr lang="zh-CN" altLang="en-US" sz="2800" dirty="0"/>
              <a:t> 自己划分训练集和验证集 </a:t>
            </a:r>
            <a:r>
              <a:rPr lang="en-US" altLang="zh-CN" sz="2800" dirty="0"/>
              <a:t>&amp;</a:t>
            </a:r>
            <a:r>
              <a:rPr lang="zh-CN" altLang="en-US" sz="2800" dirty="0"/>
              <a:t> 汇报验证集上的结果</a:t>
            </a:r>
            <a:endParaRPr lang="en-US" altLang="zh-CN" sz="2800" dirty="0"/>
          </a:p>
          <a:p>
            <a:r>
              <a:rPr kumimoji="1" lang="zh-CN" altLang="en-US" dirty="0"/>
              <a:t>排行榜排名（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pPr lvl="1"/>
            <a:r>
              <a:rPr lang="zh-CN" altLang="en-US" dirty="0"/>
              <a:t> </a:t>
            </a:r>
            <a:r>
              <a:rPr lang="zh-CN" altLang="en-US" sz="2800" dirty="0"/>
              <a:t>需要在官方的测试集上测试并提交结果</a:t>
            </a:r>
            <a:endParaRPr lang="en-US" altLang="zh-CN" sz="2800" dirty="0"/>
          </a:p>
          <a:p>
            <a:r>
              <a:rPr lang="zh-CN" altLang="en-US" dirty="0"/>
              <a:t>项目报告（</a:t>
            </a:r>
            <a:r>
              <a:rPr lang="en-US" altLang="zh-CN" dirty="0"/>
              <a:t>8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lang="zh-CN" altLang="en-US" sz="2800" dirty="0"/>
              <a:t>清晰地展示各个流程的过程，结果以及分析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26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B9967-3A40-49C0-1DAC-A71392A9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24644"/>
            <a:ext cx="9363075" cy="792162"/>
          </a:xfrm>
        </p:spPr>
        <p:txBody>
          <a:bodyPr/>
          <a:lstStyle/>
          <a:p>
            <a:r>
              <a:rPr kumimoji="1" lang="zh-CN" altLang="en-US" dirty="0"/>
              <a:t>项目要求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C5561-FAD3-69BE-5DA8-A9328071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77" y="951731"/>
            <a:ext cx="9211245" cy="5537609"/>
          </a:xfrm>
        </p:spPr>
        <p:txBody>
          <a:bodyPr/>
          <a:lstStyle/>
          <a:p>
            <a:r>
              <a:rPr lang="zh-CN" altLang="en-US" sz="2800" dirty="0"/>
              <a:t>严禁抄袭</a:t>
            </a:r>
            <a:endParaRPr lang="en-US" altLang="zh-CN" sz="2800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sz="2000" dirty="0"/>
              <a:t>可以参考该项目论坛的方法，需要注明，但是不允许一切形式的抄袭</a:t>
            </a:r>
            <a:endParaRPr lang="en-US" altLang="zh-CN" sz="2000" dirty="0"/>
          </a:p>
          <a:p>
            <a:r>
              <a:rPr lang="zh-CN" altLang="en-US" sz="2800" dirty="0"/>
              <a:t>网络学堂提交</a:t>
            </a:r>
            <a:endParaRPr lang="en-US" altLang="zh-CN" sz="2800" dirty="0"/>
          </a:p>
          <a:p>
            <a:pPr lvl="1"/>
            <a:r>
              <a:rPr lang="en-US" altLang="zh-CN" sz="2400" dirty="0"/>
              <a:t>1</a:t>
            </a:r>
            <a:r>
              <a:rPr lang="zh-CN" altLang="en-US" sz="2400" dirty="0"/>
              <a:t>）源代码， </a:t>
            </a:r>
            <a:r>
              <a:rPr lang="en-US" altLang="zh-CN" sz="2400" dirty="0"/>
              <a:t>2</a:t>
            </a:r>
            <a:r>
              <a:rPr lang="zh-CN" altLang="en-US" sz="2400" dirty="0"/>
              <a:t>）项目报告，</a:t>
            </a:r>
            <a:r>
              <a:rPr lang="en-US" altLang="zh-CN" sz="2400" dirty="0"/>
              <a:t>3</a:t>
            </a:r>
            <a:r>
              <a:rPr lang="zh-CN" altLang="en-US" sz="2400" dirty="0"/>
              <a:t>）排名截图</a:t>
            </a:r>
            <a:endParaRPr lang="en-US" altLang="zh-CN" sz="2400" dirty="0"/>
          </a:p>
          <a:p>
            <a:pPr lvl="1"/>
            <a:r>
              <a:rPr lang="zh-CN" altLang="en-US" sz="2400" dirty="0"/>
              <a:t> 排行榜排名的提交截止日期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  </a:t>
            </a:r>
            <a:r>
              <a:rPr lang="en-US" altLang="zh-CN" sz="2000" dirty="0"/>
              <a:t>2024/06/23</a:t>
            </a:r>
            <a:r>
              <a:rPr lang="zh-CN" altLang="en-US" sz="2000" dirty="0"/>
              <a:t>（第</a:t>
            </a:r>
            <a:r>
              <a:rPr lang="en-US" altLang="zh-CN" sz="2000" dirty="0"/>
              <a:t>17</a:t>
            </a:r>
            <a:r>
              <a:rPr lang="zh-CN" altLang="en-US" sz="2000" dirty="0"/>
              <a:t>周周日）</a:t>
            </a:r>
            <a:r>
              <a:rPr lang="en-US" altLang="zh-CN" sz="2000" dirty="0"/>
              <a:t>23:59</a:t>
            </a:r>
          </a:p>
          <a:p>
            <a:pPr lvl="1"/>
            <a:r>
              <a:rPr lang="zh-CN" altLang="en-US" sz="2400" dirty="0"/>
              <a:t> 报告的提交截止日期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  </a:t>
            </a:r>
            <a:r>
              <a:rPr lang="en-US" altLang="zh-CN" sz="2000" dirty="0"/>
              <a:t>2024/06/30</a:t>
            </a:r>
            <a:r>
              <a:rPr lang="zh-CN" altLang="en-US" sz="2000" dirty="0"/>
              <a:t>（第</a:t>
            </a:r>
            <a:r>
              <a:rPr lang="en-US" altLang="zh-CN" sz="2000" dirty="0"/>
              <a:t>18</a:t>
            </a:r>
            <a:r>
              <a:rPr lang="zh-CN" altLang="en-US" sz="2000" dirty="0"/>
              <a:t>周周日）</a:t>
            </a:r>
            <a:r>
              <a:rPr lang="en-US" altLang="zh-CN" sz="2000" dirty="0"/>
              <a:t>23:59</a:t>
            </a:r>
          </a:p>
          <a:p>
            <a:r>
              <a:rPr lang="zh-CN" altLang="en-US" sz="2800" dirty="0"/>
              <a:t>组队完成（</a:t>
            </a:r>
            <a:r>
              <a:rPr lang="en-US" altLang="zh-CN" sz="2800" dirty="0"/>
              <a:t>2</a:t>
            </a:r>
            <a:r>
              <a:rPr lang="zh-CN" altLang="en-US" sz="2800" dirty="0"/>
              <a:t>～</a:t>
            </a:r>
            <a:r>
              <a:rPr lang="en-US" altLang="zh-CN" sz="2800" dirty="0"/>
              <a:t>3</a:t>
            </a:r>
            <a:r>
              <a:rPr lang="zh-CN" altLang="en-US" sz="2800" dirty="0"/>
              <a:t>人）</a:t>
            </a:r>
            <a:endParaRPr lang="en-US" altLang="zh-CN" sz="2800" dirty="0"/>
          </a:p>
          <a:p>
            <a:pPr lvl="1"/>
            <a:r>
              <a:rPr kumimoji="1" lang="zh-CN" altLang="en-US" sz="2400" dirty="0"/>
              <a:t> </a:t>
            </a:r>
            <a:r>
              <a:rPr lang="zh-CN" altLang="en-US" sz="2400" dirty="0"/>
              <a:t>需要在报告最后写明</a:t>
            </a:r>
            <a:r>
              <a:rPr lang="zh-CN" altLang="en-US" sz="2400" b="1" dirty="0"/>
              <a:t>分工情况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02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F326A-2F41-4022-87F0-223B4941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CA836-2DF7-46DD-906F-DEA3C6B6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实践数据挖掘全过程流程</a:t>
            </a:r>
            <a:endParaRPr lang="en-US" altLang="zh-CN" dirty="0"/>
          </a:p>
          <a:p>
            <a:pPr lvl="1"/>
            <a:r>
              <a:rPr lang="zh-CN" altLang="en-US" dirty="0"/>
              <a:t> 数据分析与预处理</a:t>
            </a:r>
            <a:endParaRPr lang="en-US" altLang="zh-CN" dirty="0"/>
          </a:p>
          <a:p>
            <a:pPr lvl="1"/>
            <a:r>
              <a:rPr lang="zh-CN" altLang="en-US" dirty="0"/>
              <a:t> 特征选取</a:t>
            </a:r>
            <a:endParaRPr lang="en-US" altLang="zh-CN" dirty="0"/>
          </a:p>
          <a:p>
            <a:pPr lvl="1"/>
            <a:r>
              <a:rPr lang="zh-CN" altLang="en-US" dirty="0"/>
              <a:t> 模型构建与训练</a:t>
            </a:r>
            <a:endParaRPr lang="en-US" altLang="zh-CN" dirty="0"/>
          </a:p>
          <a:p>
            <a:r>
              <a:rPr lang="zh-CN" altLang="en-US" dirty="0"/>
              <a:t>真实世界数据</a:t>
            </a:r>
            <a:r>
              <a:rPr lang="en-US" altLang="zh-CN" dirty="0"/>
              <a:t>&amp;</a:t>
            </a:r>
            <a:r>
              <a:rPr lang="zh-CN" altLang="en-US" dirty="0"/>
              <a:t>真实世界问题</a:t>
            </a:r>
            <a:endParaRPr lang="en-US" altLang="zh-CN" dirty="0"/>
          </a:p>
          <a:p>
            <a:pPr lvl="1"/>
            <a:r>
              <a:rPr lang="zh-CN" altLang="en-US" dirty="0"/>
              <a:t>锻炼大家解决真实问题的能力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sz="2800" dirty="0"/>
              <a:t>将真实世界问题形式化成数据挖掘问题</a:t>
            </a:r>
            <a:endParaRPr lang="en-US" altLang="zh-CN" sz="2800" dirty="0"/>
          </a:p>
          <a:p>
            <a:pPr lvl="1"/>
            <a:r>
              <a:rPr lang="zh-CN" altLang="en-US" dirty="0"/>
              <a:t>锻炼大家团队协作的能力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3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3B725451-A8C4-664F-91FB-F1097F1CB2A4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  <p:sp>
        <p:nvSpPr>
          <p:cNvPr id="491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35158" y="160338"/>
            <a:ext cx="9144000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latin typeface="Tahoma" charset="0"/>
              </a:rPr>
              <a:t>Knowledge Discovery (KDD) Process</a:t>
            </a:r>
            <a:endParaRPr lang="en-US" altLang="zh-CN" sz="3200" b="0" dirty="0">
              <a:latin typeface="Tahoma" charset="0"/>
            </a:endParaRPr>
          </a:p>
        </p:txBody>
      </p:sp>
      <p:sp>
        <p:nvSpPr>
          <p:cNvPr id="49155" name="Line 2052"/>
          <p:cNvSpPr>
            <a:spLocks noChangeShapeType="1"/>
          </p:cNvSpPr>
          <p:nvPr/>
        </p:nvSpPr>
        <p:spPr bwMode="auto">
          <a:xfrm flipV="1">
            <a:off x="1838325" y="5334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Line 2053"/>
          <p:cNvSpPr>
            <a:spLocks noChangeShapeType="1"/>
          </p:cNvSpPr>
          <p:nvPr/>
        </p:nvSpPr>
        <p:spPr bwMode="auto">
          <a:xfrm flipV="1">
            <a:off x="7400925" y="1828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Line 2054"/>
          <p:cNvSpPr>
            <a:spLocks noChangeShapeType="1"/>
          </p:cNvSpPr>
          <p:nvPr/>
        </p:nvSpPr>
        <p:spPr bwMode="auto">
          <a:xfrm flipV="1">
            <a:off x="5724525" y="2895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2055"/>
          <p:cNvSpPr>
            <a:spLocks noChangeShapeType="1"/>
          </p:cNvSpPr>
          <p:nvPr/>
        </p:nvSpPr>
        <p:spPr bwMode="auto">
          <a:xfrm flipV="1">
            <a:off x="3895725" y="3962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Oval 2056"/>
          <p:cNvSpPr>
            <a:spLocks noChangeArrowheads="1"/>
          </p:cNvSpPr>
          <p:nvPr/>
        </p:nvSpPr>
        <p:spPr bwMode="auto">
          <a:xfrm>
            <a:off x="847725" y="57912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Rectangle 2057"/>
          <p:cNvSpPr>
            <a:spLocks noChangeArrowheads="1"/>
          </p:cNvSpPr>
          <p:nvPr/>
        </p:nvSpPr>
        <p:spPr bwMode="auto">
          <a:xfrm>
            <a:off x="847725" y="58674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Oval 2058"/>
          <p:cNvSpPr>
            <a:spLocks noChangeArrowheads="1"/>
          </p:cNvSpPr>
          <p:nvPr/>
        </p:nvSpPr>
        <p:spPr bwMode="auto">
          <a:xfrm>
            <a:off x="847725" y="61722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Oval 2059"/>
          <p:cNvSpPr>
            <a:spLocks noChangeArrowheads="1"/>
          </p:cNvSpPr>
          <p:nvPr/>
        </p:nvSpPr>
        <p:spPr bwMode="auto">
          <a:xfrm>
            <a:off x="1228725" y="61722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Rectangle 2060"/>
          <p:cNvSpPr>
            <a:spLocks noChangeArrowheads="1"/>
          </p:cNvSpPr>
          <p:nvPr/>
        </p:nvSpPr>
        <p:spPr bwMode="auto">
          <a:xfrm>
            <a:off x="1228725" y="62484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Oval 2061"/>
          <p:cNvSpPr>
            <a:spLocks noChangeArrowheads="1"/>
          </p:cNvSpPr>
          <p:nvPr/>
        </p:nvSpPr>
        <p:spPr bwMode="auto">
          <a:xfrm>
            <a:off x="1228725" y="65532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Oval 2062"/>
          <p:cNvSpPr>
            <a:spLocks noChangeArrowheads="1"/>
          </p:cNvSpPr>
          <p:nvPr/>
        </p:nvSpPr>
        <p:spPr bwMode="auto">
          <a:xfrm>
            <a:off x="1914525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Rectangle 2063"/>
          <p:cNvSpPr>
            <a:spLocks noChangeArrowheads="1"/>
          </p:cNvSpPr>
          <p:nvPr/>
        </p:nvSpPr>
        <p:spPr bwMode="auto">
          <a:xfrm>
            <a:off x="1914525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Oval 2064"/>
          <p:cNvSpPr>
            <a:spLocks noChangeArrowheads="1"/>
          </p:cNvSpPr>
          <p:nvPr/>
        </p:nvSpPr>
        <p:spPr bwMode="auto">
          <a:xfrm>
            <a:off x="1914525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Text Box 2065"/>
          <p:cNvSpPr txBox="1">
            <a:spLocks noChangeArrowheads="1"/>
          </p:cNvSpPr>
          <p:nvPr/>
        </p:nvSpPr>
        <p:spPr bwMode="auto">
          <a:xfrm>
            <a:off x="923926" y="5105401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 dirty="0">
                <a:latin typeface="Times New Roman" charset="0"/>
              </a:rPr>
              <a:t>Data Cleaning</a:t>
            </a:r>
            <a:endParaRPr kumimoji="0" lang="en-US" altLang="zh-CN" sz="1800" dirty="0">
              <a:latin typeface="Times New Roman" charset="0"/>
            </a:endParaRPr>
          </a:p>
        </p:txBody>
      </p:sp>
      <p:sp>
        <p:nvSpPr>
          <p:cNvPr id="49169" name="Text Box 2066"/>
          <p:cNvSpPr txBox="1">
            <a:spLocks noChangeArrowheads="1"/>
          </p:cNvSpPr>
          <p:nvPr/>
        </p:nvSpPr>
        <p:spPr bwMode="auto">
          <a:xfrm>
            <a:off x="2219325" y="5638801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 dirty="0">
                <a:latin typeface="Times New Roman" charset="0"/>
              </a:rPr>
              <a:t>Data Integration</a:t>
            </a:r>
            <a:endParaRPr kumimoji="0" lang="en-US" altLang="zh-CN" sz="1800" dirty="0">
              <a:latin typeface="Times New Roman" charset="0"/>
            </a:endParaRPr>
          </a:p>
        </p:txBody>
      </p:sp>
      <p:sp>
        <p:nvSpPr>
          <p:cNvPr id="49170" name="Text Box 2067"/>
          <p:cNvSpPr txBox="1">
            <a:spLocks noChangeArrowheads="1"/>
          </p:cNvSpPr>
          <p:nvPr/>
        </p:nvSpPr>
        <p:spPr bwMode="auto">
          <a:xfrm>
            <a:off x="1990725" y="647700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>
                <a:solidFill>
                  <a:srgbClr val="000099"/>
                </a:solidFill>
                <a:latin typeface="Times New Roman" charset="0"/>
              </a:rPr>
              <a:t>Databases</a:t>
            </a:r>
          </a:p>
        </p:txBody>
      </p:sp>
      <p:sp>
        <p:nvSpPr>
          <p:cNvPr id="49171" name="Text Box 2068"/>
          <p:cNvSpPr txBox="1">
            <a:spLocks noChangeArrowheads="1"/>
          </p:cNvSpPr>
          <p:nvPr/>
        </p:nvSpPr>
        <p:spPr bwMode="auto">
          <a:xfrm>
            <a:off x="1685926" y="4343401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>
                <a:solidFill>
                  <a:srgbClr val="000099"/>
                </a:solidFill>
                <a:latin typeface="Times New Roman" charset="0"/>
              </a:rPr>
              <a:t>Data Warehouse</a:t>
            </a:r>
          </a:p>
        </p:txBody>
      </p:sp>
      <p:sp>
        <p:nvSpPr>
          <p:cNvPr id="49172" name="Rectangle 2069"/>
          <p:cNvSpPr>
            <a:spLocks noChangeArrowheads="1"/>
          </p:cNvSpPr>
          <p:nvPr/>
        </p:nvSpPr>
        <p:spPr bwMode="auto">
          <a:xfrm>
            <a:off x="2981325" y="48006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9173" name="Rectangle 2070"/>
          <p:cNvSpPr>
            <a:spLocks noChangeArrowheads="1"/>
          </p:cNvSpPr>
          <p:nvPr/>
        </p:nvSpPr>
        <p:spPr bwMode="auto">
          <a:xfrm>
            <a:off x="5038725" y="36576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9174" name="Rectangle 2071"/>
          <p:cNvSpPr>
            <a:spLocks noChangeArrowheads="1"/>
          </p:cNvSpPr>
          <p:nvPr/>
        </p:nvSpPr>
        <p:spPr bwMode="auto">
          <a:xfrm>
            <a:off x="7096125" y="22098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Rectangle 2072"/>
          <p:cNvSpPr>
            <a:spLocks noChangeArrowheads="1"/>
          </p:cNvSpPr>
          <p:nvPr/>
        </p:nvSpPr>
        <p:spPr bwMode="auto">
          <a:xfrm>
            <a:off x="7172325" y="24384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Rectangle 2073"/>
          <p:cNvSpPr>
            <a:spLocks noChangeArrowheads="1"/>
          </p:cNvSpPr>
          <p:nvPr/>
        </p:nvSpPr>
        <p:spPr bwMode="auto">
          <a:xfrm>
            <a:off x="7019925" y="23622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Rectangle 2074"/>
          <p:cNvSpPr>
            <a:spLocks noChangeArrowheads="1"/>
          </p:cNvSpPr>
          <p:nvPr/>
        </p:nvSpPr>
        <p:spPr bwMode="auto">
          <a:xfrm>
            <a:off x="7248525" y="25908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8" name="Rectangle 2075"/>
          <p:cNvSpPr>
            <a:spLocks noChangeArrowheads="1"/>
          </p:cNvSpPr>
          <p:nvPr/>
        </p:nvSpPr>
        <p:spPr bwMode="auto">
          <a:xfrm>
            <a:off x="6791325" y="28194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Rectangle 2076"/>
          <p:cNvSpPr>
            <a:spLocks noChangeArrowheads="1"/>
          </p:cNvSpPr>
          <p:nvPr/>
        </p:nvSpPr>
        <p:spPr bwMode="auto">
          <a:xfrm>
            <a:off x="6867525" y="25908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0" name="WordArt 2077"/>
          <p:cNvSpPr>
            <a:spLocks noChangeArrowheads="1" noChangeShapeType="1" noTextEdit="1"/>
          </p:cNvSpPr>
          <p:nvPr/>
        </p:nvSpPr>
        <p:spPr bwMode="auto">
          <a:xfrm>
            <a:off x="7705726" y="1219201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rPr>
              <a:t>Knowledge</a:t>
            </a:r>
            <a:endParaRPr lang="zh-CN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  <a:ea typeface="Impact"/>
              <a:cs typeface="Impact"/>
            </a:endParaRPr>
          </a:p>
        </p:txBody>
      </p:sp>
      <p:sp>
        <p:nvSpPr>
          <p:cNvPr id="49181" name="Text Box 2078"/>
          <p:cNvSpPr txBox="1">
            <a:spLocks noChangeArrowheads="1"/>
          </p:cNvSpPr>
          <p:nvPr/>
        </p:nvSpPr>
        <p:spPr bwMode="auto">
          <a:xfrm>
            <a:off x="3137694" y="343987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 dirty="0">
                <a:solidFill>
                  <a:srgbClr val="000099"/>
                </a:solidFill>
                <a:latin typeface="Times New Roman" charset="0"/>
              </a:rPr>
              <a:t>Task-relevant Data</a:t>
            </a:r>
          </a:p>
        </p:txBody>
      </p:sp>
      <p:sp>
        <p:nvSpPr>
          <p:cNvPr id="49182" name="Text Box 2079"/>
          <p:cNvSpPr txBox="1">
            <a:spLocks noChangeArrowheads="1"/>
          </p:cNvSpPr>
          <p:nvPr/>
        </p:nvSpPr>
        <p:spPr bwMode="auto">
          <a:xfrm>
            <a:off x="4253535" y="4235390"/>
            <a:ext cx="1851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 dirty="0">
                <a:latin typeface="Times New Roman" charset="0"/>
              </a:rPr>
              <a:t>Data Selection</a:t>
            </a:r>
          </a:p>
        </p:txBody>
      </p:sp>
      <p:sp>
        <p:nvSpPr>
          <p:cNvPr id="49183" name="Text Box 2080"/>
          <p:cNvSpPr txBox="1">
            <a:spLocks noChangeArrowheads="1"/>
          </p:cNvSpPr>
          <p:nvPr/>
        </p:nvSpPr>
        <p:spPr bwMode="auto">
          <a:xfrm>
            <a:off x="4886326" y="2819401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 dirty="0">
                <a:solidFill>
                  <a:schemeClr val="hlink"/>
                </a:solidFill>
                <a:latin typeface="Times New Roman" charset="0"/>
              </a:rPr>
              <a:t>Data Mining</a:t>
            </a:r>
          </a:p>
        </p:txBody>
      </p:sp>
      <p:sp>
        <p:nvSpPr>
          <p:cNvPr id="49184" name="Text Box 2081"/>
          <p:cNvSpPr txBox="1">
            <a:spLocks noChangeArrowheads="1"/>
          </p:cNvSpPr>
          <p:nvPr/>
        </p:nvSpPr>
        <p:spPr bwMode="auto">
          <a:xfrm>
            <a:off x="5876925" y="1905001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>
                <a:latin typeface="Times New Roman" charset="0"/>
              </a:rPr>
              <a:t>Pattern Evaluation</a:t>
            </a:r>
          </a:p>
        </p:txBody>
      </p:sp>
      <p:sp>
        <p:nvSpPr>
          <p:cNvPr id="49185" name="Line 2082"/>
          <p:cNvSpPr>
            <a:spLocks noChangeShapeType="1"/>
          </p:cNvSpPr>
          <p:nvPr/>
        </p:nvSpPr>
        <p:spPr bwMode="auto">
          <a:xfrm>
            <a:off x="6257925" y="33528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6" name="Line 2083"/>
          <p:cNvSpPr>
            <a:spLocks noChangeShapeType="1"/>
          </p:cNvSpPr>
          <p:nvPr/>
        </p:nvSpPr>
        <p:spPr bwMode="auto">
          <a:xfrm>
            <a:off x="7934325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Line 2084"/>
          <p:cNvSpPr>
            <a:spLocks noChangeShapeType="1"/>
          </p:cNvSpPr>
          <p:nvPr/>
        </p:nvSpPr>
        <p:spPr bwMode="auto">
          <a:xfrm flipH="1">
            <a:off x="4581525" y="5486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Line 2085"/>
          <p:cNvSpPr>
            <a:spLocks noChangeShapeType="1"/>
          </p:cNvSpPr>
          <p:nvPr/>
        </p:nvSpPr>
        <p:spPr bwMode="auto">
          <a:xfrm flipV="1">
            <a:off x="4581525" y="4572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9" name="Line 2086"/>
          <p:cNvSpPr>
            <a:spLocks noChangeShapeType="1"/>
          </p:cNvSpPr>
          <p:nvPr/>
        </p:nvSpPr>
        <p:spPr bwMode="auto">
          <a:xfrm>
            <a:off x="7934325" y="5486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0" name="Line 2087"/>
          <p:cNvSpPr>
            <a:spLocks noChangeShapeType="1"/>
          </p:cNvSpPr>
          <p:nvPr/>
        </p:nvSpPr>
        <p:spPr bwMode="auto">
          <a:xfrm flipH="1">
            <a:off x="2905125" y="63246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1" name="Line 2088"/>
          <p:cNvSpPr>
            <a:spLocks noChangeShapeType="1"/>
          </p:cNvSpPr>
          <p:nvPr/>
        </p:nvSpPr>
        <p:spPr bwMode="auto">
          <a:xfrm flipH="1" flipV="1">
            <a:off x="2524125" y="56388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2" name="Line 2089"/>
          <p:cNvSpPr>
            <a:spLocks noChangeShapeType="1"/>
          </p:cNvSpPr>
          <p:nvPr/>
        </p:nvSpPr>
        <p:spPr bwMode="auto">
          <a:xfrm>
            <a:off x="2676525" y="5638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93" name="Line 2090"/>
          <p:cNvSpPr>
            <a:spLocks noChangeShapeType="1"/>
          </p:cNvSpPr>
          <p:nvPr/>
        </p:nvSpPr>
        <p:spPr bwMode="auto">
          <a:xfrm flipV="1">
            <a:off x="4276725" y="44196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Text Box 2079">
            <a:extLst>
              <a:ext uri="{FF2B5EF4-FFF2-40B4-BE49-F238E27FC236}">
                <a16:creationId xmlns:a16="http://schemas.microsoft.com/office/drawing/2014/main" id="{91083582-2BA3-4B77-869B-6871C445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274" y="3927415"/>
            <a:ext cx="2749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 dirty="0">
                <a:latin typeface="Times New Roman" charset="0"/>
              </a:rPr>
              <a:t>Data Transformation</a:t>
            </a:r>
          </a:p>
        </p:txBody>
      </p:sp>
      <p:sp>
        <p:nvSpPr>
          <p:cNvPr id="46" name="Text Box 2078">
            <a:extLst>
              <a:ext uri="{FF2B5EF4-FFF2-40B4-BE49-F238E27FC236}">
                <a16:creationId xmlns:a16="http://schemas.microsoft.com/office/drawing/2014/main" id="{A302F38A-3C52-4556-ABF4-1DB1765B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158" y="2332756"/>
            <a:ext cx="11095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r>
              <a:rPr kumimoji="0" lang="en-US" altLang="zh-CN" sz="2000" b="1" dirty="0">
                <a:solidFill>
                  <a:srgbClr val="000099"/>
                </a:solidFill>
                <a:latin typeface="Times New Roman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25164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E69D6-8A7F-D4E7-A332-2355D92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</a:t>
            </a:r>
            <a:r>
              <a:rPr lang="zh-CN" altLang="en-US" dirty="0"/>
              <a:t>描述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C6325-E16A-0956-CBC9-AF6DAC71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根据申请人的信贷数据，预测其贷款是否会违约</a:t>
            </a:r>
            <a:endParaRPr lang="en-US" altLang="zh-CN" sz="3200" dirty="0"/>
          </a:p>
          <a:p>
            <a:pPr lvl="1"/>
            <a:r>
              <a:rPr lang="zh-CN" altLang="en-US" sz="2000" dirty="0"/>
              <a:t>在金融风控中，个贷违约预测是一个常见的需求，也是一个典型的数据挖掘任务。该任务中一般将申请人的信贷数据作为特征提供，同学们需要根据这些特征预测其是否有违约（即逾期还贷）的可能，以此判断是否给予其贷款。</a:t>
            </a:r>
            <a:endParaRPr kumimoji="1" lang="en-US" altLang="zh-CN" sz="2400" dirty="0"/>
          </a:p>
          <a:p>
            <a:r>
              <a:rPr lang="zh-CN" altLang="en-US" sz="3200" dirty="0"/>
              <a:t>个贷违约预测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90EA27-89F3-57A3-D7F4-3D25A483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15517"/>
            <a:ext cx="7772400" cy="18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DDAFE-EB32-D786-F26C-05D23515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05B13-916D-CA2A-62C1-23570296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根据贷款申请人的个人信贷信息预测其是否有违约的可能。</a:t>
            </a:r>
            <a:endParaRPr lang="en-US" altLang="zh-C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/>
              <a:t>任务链接：</a:t>
            </a:r>
            <a:r>
              <a:rPr lang="en" altLang="zh-CN" u="sng" dirty="0">
                <a:hlinkClick r:id="rId3"/>
              </a:rPr>
              <a:t> </a:t>
            </a:r>
            <a:r>
              <a:rPr lang="en" altLang="zh-CN" sz="2400" u="sng" dirty="0">
                <a:hlinkClick r:id="rId4"/>
              </a:rPr>
              <a:t>https://aistudio.baidu.com/competition/detail/803/0/task-definition</a:t>
            </a:r>
            <a:endParaRPr lang="en" altLang="zh-CN" sz="2400" u="sng" dirty="0"/>
          </a:p>
          <a:p>
            <a:pPr lvl="1"/>
            <a:r>
              <a:rPr lang="zh-CN" altLang="en-US" dirty="0"/>
              <a:t>注：需要首先进行注册</a:t>
            </a:r>
            <a:endParaRPr lang="en-US" altLang="zh-CN" dirty="0"/>
          </a:p>
          <a:p>
            <a:r>
              <a:rPr lang="zh-CN" altLang="en-US" sz="3200" b="1" dirty="0"/>
              <a:t>输入</a:t>
            </a:r>
            <a:r>
              <a:rPr lang="zh-CN" altLang="en-US" sz="3200" dirty="0"/>
              <a:t>：贷款金额、工作年限等个人信贷信息</a:t>
            </a:r>
            <a:endParaRPr lang="en-US" altLang="zh-CN" sz="3200" dirty="0"/>
          </a:p>
          <a:p>
            <a:r>
              <a:rPr lang="zh-CN" altLang="en-US" sz="3200" b="1" dirty="0"/>
              <a:t>输出</a:t>
            </a:r>
            <a:r>
              <a:rPr lang="zh-CN" altLang="en-US" sz="3200" dirty="0"/>
              <a:t>：一个</a:t>
            </a:r>
            <a:r>
              <a:rPr lang="en-US" altLang="zh-CN" sz="3200" dirty="0"/>
              <a:t>0-1</a:t>
            </a:r>
            <a:r>
              <a:rPr lang="zh-CN" altLang="en-US" sz="3200" dirty="0"/>
              <a:t>之间的概率。该概率代表基于用户信贷信息预测的其贷款违约的概率。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7524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4E163-7BA3-72AC-D70B-AB1EE584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92F2C-3964-BF73-7EBC-D68280AB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+mn-ea"/>
              </a:rPr>
              <a:t>同分布数据 （银行官方数据）：</a:t>
            </a:r>
            <a:endParaRPr lang="en-US" altLang="zh-CN" sz="2400" b="1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train_public.csv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(1w</a:t>
            </a:r>
            <a:r>
              <a:rPr lang="zh-CN" altLang="en-US" sz="2400" dirty="0">
                <a:latin typeface="+mn-ea"/>
              </a:rPr>
              <a:t>条，训练集</a:t>
            </a:r>
            <a:r>
              <a:rPr lang="en-US" altLang="zh-CN" sz="2400" dirty="0">
                <a:latin typeface="+mn-ea"/>
              </a:rPr>
              <a:t>1)</a:t>
            </a:r>
          </a:p>
          <a:p>
            <a:pPr lvl="1"/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test_public.csv</a:t>
            </a:r>
            <a:r>
              <a:rPr lang="en-US" altLang="zh-CN" sz="2400" dirty="0">
                <a:latin typeface="+mn-ea"/>
              </a:rPr>
              <a:t> (5k</a:t>
            </a:r>
            <a:r>
              <a:rPr lang="zh-CN" altLang="en-US" sz="2400" dirty="0">
                <a:latin typeface="+mn-ea"/>
              </a:rPr>
              <a:t>条，测试集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lvl="1"/>
            <a:r>
              <a:rPr lang="zh-CN" altLang="en-US" sz="2400" dirty="0">
                <a:latin typeface="+mn-ea"/>
              </a:rPr>
              <a:t> 包含</a:t>
            </a:r>
            <a:r>
              <a:rPr lang="en-US" altLang="zh-CN" sz="2400" dirty="0">
                <a:latin typeface="+mn-ea"/>
              </a:rPr>
              <a:t>39</a:t>
            </a:r>
            <a:r>
              <a:rPr lang="zh-CN" altLang="en-US" sz="2400" dirty="0">
                <a:latin typeface="+mn-ea"/>
              </a:rPr>
              <a:t>个特征，其中有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个匿名特征。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扩充数据 （</a:t>
            </a:r>
            <a:r>
              <a:rPr lang="zh-CN" altLang="en-US" sz="2400" b="1" i="0" dirty="0">
                <a:effectLst/>
                <a:highlight>
                  <a:srgbClr val="FFFFFF"/>
                </a:highlight>
                <a:latin typeface="Monospaced Number"/>
              </a:rPr>
              <a:t>来源于某网络信用贷数据</a:t>
            </a:r>
            <a:r>
              <a:rPr lang="zh-CN" altLang="en-US" sz="2400" b="1" dirty="0">
                <a:latin typeface="+mn-ea"/>
              </a:rPr>
              <a:t>）</a:t>
            </a:r>
            <a:endParaRPr lang="en-US" altLang="zh-CN" sz="2400" b="1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train_internet.csv</a:t>
            </a:r>
            <a:r>
              <a:rPr lang="en-US" altLang="zh-CN" sz="2400" dirty="0">
                <a:latin typeface="+mn-ea"/>
              </a:rPr>
              <a:t> (75w</a:t>
            </a:r>
            <a:r>
              <a:rPr lang="zh-CN" altLang="en-US" sz="2400" dirty="0">
                <a:latin typeface="+mn-ea"/>
              </a:rPr>
              <a:t>条，训练集</a:t>
            </a:r>
            <a:r>
              <a:rPr lang="en-US" altLang="zh-CN" sz="2400" dirty="0">
                <a:latin typeface="+mn-ea"/>
              </a:rPr>
              <a:t>2)</a:t>
            </a:r>
          </a:p>
          <a:p>
            <a:pPr lvl="1"/>
            <a:r>
              <a:rPr lang="zh-CN" altLang="en-US" sz="2400" dirty="0">
                <a:latin typeface="+mn-ea"/>
              </a:rPr>
              <a:t> 包含</a:t>
            </a:r>
            <a:r>
              <a:rPr lang="en-US" altLang="zh-CN" sz="2400" dirty="0">
                <a:latin typeface="+mn-ea"/>
              </a:rPr>
              <a:t>42</a:t>
            </a:r>
            <a:r>
              <a:rPr lang="zh-CN" altLang="en-US" sz="2400" dirty="0">
                <a:latin typeface="+mn-ea"/>
              </a:rPr>
              <a:t>个特征，其中有</a:t>
            </a: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>
                <a:latin typeface="+mn-ea"/>
              </a:rPr>
              <a:t>个匿名特征。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存在大量和官方数据相同的字段和极少的共同客户，但客户群体分布可能存在差别。可以从中提取有用的数据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特征来提升在官方数据上的预测效果。</a:t>
            </a:r>
          </a:p>
          <a:p>
            <a:r>
              <a:rPr lang="zh-CN" altLang="en-US" sz="2400" b="1" dirty="0">
                <a:latin typeface="+mn-ea"/>
              </a:rPr>
              <a:t>预测目标为</a:t>
            </a:r>
            <a:r>
              <a:rPr lang="en-US" altLang="zh-CN" sz="2400" b="1" dirty="0" err="1">
                <a:latin typeface="+mn-ea"/>
              </a:rPr>
              <a:t>isDefault</a:t>
            </a:r>
            <a:r>
              <a:rPr lang="zh-CN" altLang="en-US" sz="2400" b="1" dirty="0">
                <a:latin typeface="+mn-ea"/>
              </a:rPr>
              <a:t>字段，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代表违约，</a:t>
            </a:r>
            <a:r>
              <a:rPr lang="en-US" altLang="zh-CN" sz="2400" b="1" dirty="0">
                <a:latin typeface="+mn-ea"/>
              </a:rPr>
              <a:t>0</a:t>
            </a:r>
            <a:r>
              <a:rPr lang="zh-CN" altLang="en-US" sz="2400" b="1" dirty="0">
                <a:latin typeface="+mn-ea"/>
              </a:rPr>
              <a:t>代表不违约。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192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9BE1-522D-C174-A5FF-50EE19B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特征介绍</a:t>
            </a:r>
            <a:r>
              <a:rPr lang="en-US" altLang="zh-CN" dirty="0"/>
              <a:t>(train/</a:t>
            </a:r>
            <a:r>
              <a:rPr lang="en-US" altLang="zh-CN" dirty="0" err="1"/>
              <a:t>test_public.csv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F6B44F-E5FD-9FE7-9A4D-B78EB0EF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60" y="1268760"/>
            <a:ext cx="6588732" cy="50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9BE1-522D-C174-A5FF-50EE19B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特征介绍</a:t>
            </a:r>
            <a:r>
              <a:rPr lang="en-US" altLang="zh-CN" dirty="0"/>
              <a:t>(train/</a:t>
            </a:r>
            <a:r>
              <a:rPr lang="en-US" altLang="zh-CN" dirty="0" err="1"/>
              <a:t>test_public.csv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68A22B-4F6F-6E76-B4EB-B99C038B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00" y="1448780"/>
            <a:ext cx="6658800" cy="45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9BE1-522D-C174-A5FF-50EE19B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特征介绍</a:t>
            </a:r>
            <a:r>
              <a:rPr lang="en-US" altLang="zh-CN" dirty="0"/>
              <a:t>(train/</a:t>
            </a:r>
            <a:r>
              <a:rPr lang="en-US" altLang="zh-CN" dirty="0" err="1"/>
              <a:t>test_public.csv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A7DD0E-A09C-39EB-DD46-7EBE51E6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8" y="1304764"/>
            <a:ext cx="7052518" cy="48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68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74435</TotalTime>
  <Words>854</Words>
  <Application>Microsoft Macintosh PowerPoint</Application>
  <PresentationFormat>A4 纸张(210x297 毫米)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-apple-system</vt:lpstr>
      <vt:lpstr>Arial Unicode MS</vt:lpstr>
      <vt:lpstr>Monospaced Number</vt:lpstr>
      <vt:lpstr>PingFangSC sans-serif</vt:lpstr>
      <vt:lpstr>Arial</vt:lpstr>
      <vt:lpstr>Impact</vt:lpstr>
      <vt:lpstr>Tahoma</vt:lpstr>
      <vt:lpstr>Times New Roman</vt:lpstr>
      <vt:lpstr>Wingdings</vt:lpstr>
      <vt:lpstr>Default Design</vt:lpstr>
      <vt:lpstr>2024年春数据挖掘课最终项目</vt:lpstr>
      <vt:lpstr>项目目标</vt:lpstr>
      <vt:lpstr>Knowledge Discovery (KDD) Process</vt:lpstr>
      <vt:lpstr>任务描述</vt:lpstr>
      <vt:lpstr>任务描述</vt:lpstr>
      <vt:lpstr>数据介绍</vt:lpstr>
      <vt:lpstr>特征介绍(train/test_public.csv)</vt:lpstr>
      <vt:lpstr>特征介绍(train/test_public.csv)</vt:lpstr>
      <vt:lpstr>特征介绍(train/test_public.csv)</vt:lpstr>
      <vt:lpstr>特征介绍(train/test_public.csv)</vt:lpstr>
      <vt:lpstr>数据介绍-提交格式</vt:lpstr>
      <vt:lpstr>数据介绍-评价指标</vt:lpstr>
      <vt:lpstr>当前最好性能</vt:lpstr>
      <vt:lpstr>项目要求</vt:lpstr>
      <vt:lpstr>项目要求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 and Information Integration</dc:title>
  <dc:creator>Jie Tang</dc:creator>
  <cp:lastModifiedBy>家杰 张</cp:lastModifiedBy>
  <cp:revision>2294</cp:revision>
  <cp:lastPrinted>2020-04-02T09:25:45Z</cp:lastPrinted>
  <dcterms:created xsi:type="dcterms:W3CDTF">2006-10-23T13:46:31Z</dcterms:created>
  <dcterms:modified xsi:type="dcterms:W3CDTF">2024-05-09T04:05:52Z</dcterms:modified>
</cp:coreProperties>
</file>