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6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9489"/>
  </p:normalViewPr>
  <p:slideViewPr>
    <p:cSldViewPr snapToGrid="0" snapToObjects="1">
      <p:cViewPr varScale="1">
        <p:scale>
          <a:sx n="87" d="100"/>
          <a:sy n="87" d="100"/>
        </p:scale>
        <p:origin x="1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2806F4-71E4-6044-8708-8B908E4791D7}" type="datetimeFigureOut">
              <a:rPr lang="en-US" smtClean="0"/>
              <a:t>7/25/20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D058F-DEE2-6C41-BC55-59CDD78D4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89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classification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D058F-DEE2-6C41-BC55-59CDD78D40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42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better understand the problem, we decided to incorporate additional data. We were especially curious about how visibility would affect the accident occurring.</a:t>
            </a:r>
          </a:p>
          <a:p>
            <a:r>
              <a:rPr lang="en-US" dirty="0"/>
              <a:t>-explanation about nighttime-</a:t>
            </a:r>
          </a:p>
          <a:p>
            <a:r>
              <a:rPr lang="en-US" dirty="0"/>
              <a:t>Coordinates – to see whether or not there are particular road segments where accidents occur more often.</a:t>
            </a:r>
          </a:p>
          <a:p>
            <a:r>
              <a:rPr lang="en-US" dirty="0"/>
              <a:t>Injuries and vehicles – to try to finding correlation between </a:t>
            </a:r>
            <a:r>
              <a:rPr lang="en-US" dirty="0" err="1"/>
              <a:t>smth</a:t>
            </a:r>
            <a:r>
              <a:rPr lang="en-US" dirty="0"/>
              <a:t> and </a:t>
            </a:r>
            <a:r>
              <a:rPr lang="en-US" dirty="0" err="1"/>
              <a:t>smth</a:t>
            </a:r>
            <a:r>
              <a:rPr lang="en-US" dirty="0"/>
              <a:t>… idk</a:t>
            </a:r>
          </a:p>
          <a:p>
            <a:endParaRPr lang="en-US" dirty="0"/>
          </a:p>
          <a:p>
            <a:r>
              <a:rPr lang="en-US" dirty="0" err="1"/>
              <a:t>Visualisation</a:t>
            </a:r>
            <a:r>
              <a:rPr lang="en-US" dirty="0"/>
              <a:t> – to </a:t>
            </a:r>
            <a:r>
              <a:rPr lang="en-US" dirty="0" err="1"/>
              <a:t>analyse</a:t>
            </a:r>
            <a:r>
              <a:rPr lang="en-US" dirty="0"/>
              <a:t> missing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D058F-DEE2-6C41-BC55-59CDD78D40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29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it is a classification problem, will occur – 1, will not – 0.</a:t>
            </a:r>
          </a:p>
          <a:p>
            <a:r>
              <a:rPr lang="en-US" dirty="0"/>
              <a:t>Tried a number of models, such as </a:t>
            </a:r>
          </a:p>
          <a:p>
            <a:r>
              <a:rPr lang="en-US" dirty="0"/>
              <a:t>Dealing with really small probabilities – had to put a low threshold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D058F-DEE2-6C41-BC55-59CDD78D40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66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Tried to resample the data…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D058F-DEE2-6C41-BC55-59CDD78D401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22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18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23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84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0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38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67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77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44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7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7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22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7/25/20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61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D260E9-019F-430F-8F6B-1F76D0563B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87" b="444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A519BF-E64B-5443-A1BD-2D695EB3D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Uber Movement SANRAL Cape Town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8687F8-AE51-5E4D-B07B-7CA6745CE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4490" y="4942198"/>
            <a:ext cx="9344399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Team 3:  Jourdan </a:t>
            </a:r>
            <a:r>
              <a:rPr lang="en-US" dirty="0" err="1">
                <a:solidFill>
                  <a:srgbClr val="FFFFFF"/>
                </a:solidFill>
              </a:rPr>
              <a:t>Louranse</a:t>
            </a:r>
            <a:r>
              <a:rPr lang="en-US" dirty="0">
                <a:solidFill>
                  <a:srgbClr val="FFFFFF"/>
                </a:solidFill>
              </a:rPr>
              <a:t> Lourdes Devereaux</a:t>
            </a:r>
          </a:p>
          <a:p>
            <a:pPr algn="r"/>
            <a:r>
              <a:rPr lang="en-US" dirty="0">
                <a:solidFill>
                  <a:srgbClr val="FFFFFF"/>
                </a:solidFill>
              </a:rPr>
              <a:t>Yelena Ivanova</a:t>
            </a:r>
          </a:p>
          <a:p>
            <a:pPr algn="r"/>
            <a:r>
              <a:rPr lang="en-US" dirty="0" err="1">
                <a:solidFill>
                  <a:srgbClr val="FFFFFF"/>
                </a:solidFill>
              </a:rPr>
              <a:t>Yimiao</a:t>
            </a:r>
            <a:r>
              <a:rPr lang="en-US" dirty="0">
                <a:solidFill>
                  <a:srgbClr val="FFFFFF"/>
                </a:solidFill>
              </a:rPr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3108901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close up of a map&#10;&#10;Description automatically generated">
            <a:extLst>
              <a:ext uri="{FF2B5EF4-FFF2-40B4-BE49-F238E27FC236}">
                <a16:creationId xmlns:a16="http://schemas.microsoft.com/office/drawing/2014/main" id="{7DD1EBAA-0424-5D44-9582-AE306C58E7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9219"/>
          <a:stretch/>
        </p:blipFill>
        <p:spPr>
          <a:xfrm>
            <a:off x="4883022" y="10"/>
            <a:ext cx="7308978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8" name="Freeform: Shape 37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A230F-6640-0840-BEF4-C31D81449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243584"/>
          </a:xfrm>
        </p:spPr>
        <p:txBody>
          <a:bodyPr anchor="ctr">
            <a:normAutofit/>
          </a:bodyPr>
          <a:lstStyle/>
          <a:p>
            <a:r>
              <a:rPr lang="en-US" sz="3400" dirty="0"/>
              <a:t>Problem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BF481-23AB-4F4E-9C54-967A838D1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522949"/>
            <a:ext cx="4992624" cy="3402363"/>
          </a:xfrm>
        </p:spPr>
        <p:txBody>
          <a:bodyPr anchor="t">
            <a:normAutofit/>
          </a:bodyPr>
          <a:lstStyle/>
          <a:p>
            <a:r>
              <a:rPr lang="en-US" sz="2000" dirty="0"/>
              <a:t>Forecasting if an incident will occur for each hour of each day per 500 m road segment along the major roadways in Cape Town for </a:t>
            </a:r>
            <a:r>
              <a:rPr lang="en-US" sz="2000" i="1" dirty="0"/>
              <a:t>1 January 2019 </a:t>
            </a:r>
            <a:r>
              <a:rPr lang="en-US" sz="2000" dirty="0"/>
              <a:t>to </a:t>
            </a:r>
            <a:r>
              <a:rPr lang="en-US" sz="2000" i="1" dirty="0"/>
              <a:t>31 March 2019 </a:t>
            </a:r>
            <a:r>
              <a:rPr lang="en-US" sz="2000" baseline="30000" dirty="0"/>
              <a:t>1</a:t>
            </a:r>
          </a:p>
          <a:p>
            <a:endParaRPr lang="en-US" sz="2000" dirty="0"/>
          </a:p>
        </p:txBody>
      </p:sp>
      <p:pic>
        <p:nvPicPr>
          <p:cNvPr id="24" name="Picture 23" descr="A picture containing screenshot, holding&#10;&#10;Description automatically generated">
            <a:extLst>
              <a:ext uri="{FF2B5EF4-FFF2-40B4-BE49-F238E27FC236}">
                <a16:creationId xmlns:a16="http://schemas.microsoft.com/office/drawing/2014/main" id="{1E44C5F8-7618-C645-8C0F-B6287FEC5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9072" y="5664190"/>
            <a:ext cx="41275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193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265A4-B44C-0B4E-B222-6DD810103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EDA/hypotheses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22BB9-2399-994D-8D8F-F2E05D151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 dirty="0"/>
              <a:t>Additional data: coordinates</a:t>
            </a:r>
            <a:r>
              <a:rPr lang="en-US" sz="2200" baseline="30000" dirty="0"/>
              <a:t>2</a:t>
            </a:r>
            <a:r>
              <a:rPr lang="en-US" sz="2200" dirty="0"/>
              <a:t>, weather</a:t>
            </a:r>
            <a:r>
              <a:rPr lang="en-US" sz="2200" baseline="30000" dirty="0"/>
              <a:t>3</a:t>
            </a:r>
            <a:r>
              <a:rPr lang="en-US" sz="2200" dirty="0"/>
              <a:t>, injuries, and vehicles</a:t>
            </a:r>
            <a:r>
              <a:rPr lang="en-US" sz="2200" baseline="30000" dirty="0"/>
              <a:t>4</a:t>
            </a:r>
          </a:p>
          <a:p>
            <a:r>
              <a:rPr lang="en-US" sz="2200" dirty="0"/>
              <a:t>Visualizations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7295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BD47A-518F-D342-937D-E7413135F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32431-02DF-7042-8033-7C45AB11D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 dirty="0" err="1"/>
              <a:t>LightGBM</a:t>
            </a:r>
            <a:r>
              <a:rPr lang="en-US" sz="2200" dirty="0"/>
              <a:t> (accuracy, precision, confusion matrix)</a:t>
            </a:r>
          </a:p>
          <a:p>
            <a:r>
              <a:rPr lang="en-US" sz="2200" dirty="0" err="1"/>
              <a:t>CatBoost</a:t>
            </a:r>
            <a:r>
              <a:rPr lang="en-US" sz="2200" dirty="0"/>
              <a:t> (</a:t>
            </a:r>
            <a:r>
              <a:rPr lang="en-US" sz="2200" dirty="0" err="1"/>
              <a:t>log_loss</a:t>
            </a:r>
            <a:r>
              <a:rPr lang="en-US" sz="2200" dirty="0"/>
              <a:t>)</a:t>
            </a:r>
          </a:p>
          <a:p>
            <a:r>
              <a:rPr lang="en-US" sz="2200" dirty="0"/>
              <a:t>F1 score (when p&gt;0.005, y = 1)</a:t>
            </a:r>
          </a:p>
        </p:txBody>
      </p:sp>
    </p:spTree>
    <p:extLst>
      <p:ext uri="{BB962C8B-B14F-4D97-AF65-F5344CB8AC3E}">
        <p14:creationId xmlns:p14="http://schemas.microsoft.com/office/powerpoint/2010/main" val="626887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9029D-A842-544A-A3B0-B8A576F09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4F0CE-DB10-564D-8979-2A4525B71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 dirty="0"/>
              <a:t>Under-/oversampling</a:t>
            </a:r>
          </a:p>
          <a:p>
            <a:r>
              <a:rPr lang="en-US" sz="2200" dirty="0"/>
              <a:t>Boosting ensemble</a:t>
            </a:r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20074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B31E0-32A4-7243-8D6A-00A3C83E8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C651F-9934-1D48-965F-2836C7FDB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Map of Cape Town. </a:t>
            </a:r>
            <a:r>
              <a:rPr lang="en-US" i="1" dirty="0"/>
              <a:t>Uber Movement.</a:t>
            </a:r>
          </a:p>
          <a:p>
            <a:pPr marL="0" indent="0">
              <a:buNone/>
            </a:pPr>
            <a:r>
              <a:rPr lang="en-US" dirty="0"/>
              <a:t>2.</a:t>
            </a:r>
          </a:p>
          <a:p>
            <a:pPr marL="0" indent="0">
              <a:buNone/>
            </a:pPr>
            <a:r>
              <a:rPr lang="en-US" dirty="0"/>
              <a:t>3.</a:t>
            </a:r>
          </a:p>
          <a:p>
            <a:pPr marL="0" indent="0">
              <a:buNone/>
            </a:pPr>
            <a:r>
              <a:rPr lang="en-US" dirty="0"/>
              <a:t>4.</a:t>
            </a:r>
          </a:p>
        </p:txBody>
      </p:sp>
    </p:spTree>
    <p:extLst>
      <p:ext uri="{BB962C8B-B14F-4D97-AF65-F5344CB8AC3E}">
        <p14:creationId xmlns:p14="http://schemas.microsoft.com/office/powerpoint/2010/main" val="2404726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238</Words>
  <Application>Microsoft Macintosh PowerPoint</Application>
  <PresentationFormat>Widescreen</PresentationFormat>
  <Paragraphs>36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Uber Movement SANRAL Cape Town Challenge</vt:lpstr>
      <vt:lpstr>Problem</vt:lpstr>
      <vt:lpstr>EDA/hypotheses</vt:lpstr>
      <vt:lpstr>Model</vt:lpstr>
      <vt:lpstr>Recommendations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Uber Movement SANRAL Cape Town Challenge</dc:title>
  <dc:creator>Yelena Ivanova</dc:creator>
  <cp:lastModifiedBy>Yelena Ivanova</cp:lastModifiedBy>
  <cp:revision>5</cp:revision>
  <dcterms:created xsi:type="dcterms:W3CDTF">2020-07-22T17:45:05Z</dcterms:created>
  <dcterms:modified xsi:type="dcterms:W3CDTF">2020-07-25T13:49:56Z</dcterms:modified>
</cp:coreProperties>
</file>