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Golos Text"/>
      <p:regular r:id="rId20"/>
      <p:bold r:id="rId21"/>
    </p:embeddedFont>
    <p:embeddedFont>
      <p:font typeface="Golos Text SemiBo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22D587-6CEB-47D1-8DE0-36F61D66F5E4}">
  <a:tblStyle styleId="{4122D587-6CEB-47D1-8DE0-36F61D66F5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-regular.fntdata"/><Relationship Id="rId11" Type="http://schemas.openxmlformats.org/officeDocument/2006/relationships/slide" Target="slides/slide5.xml"/><Relationship Id="rId22" Type="http://schemas.openxmlformats.org/officeDocument/2006/relationships/font" Target="fonts/GolosTextSemiBold-regular.fntdata"/><Relationship Id="rId10" Type="http://schemas.openxmlformats.org/officeDocument/2006/relationships/slide" Target="slides/slide4.xml"/><Relationship Id="rId21" Type="http://schemas.openxmlformats.org/officeDocument/2006/relationships/font" Target="fonts/GolosTex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olosTex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fa58bf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fa58bf02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fa5656b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fa5656b3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fa5656b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efa5656b3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fa5656b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efa5656b3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fa5656b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fa5656b32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86" name="Google Shape;86;p18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0" name="Google Shape;100;p20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1" name="Google Shape;101;p20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02" name="Google Shape;102;p20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7" name="Google Shape;107;p21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08" name="Google Shape;108;p21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9" name="Google Shape;109;p21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14" name="Google Shape;114;p22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15" name="Google Shape;115;p22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16" name="Google Shape;116;p22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17" name="Google Shape;117;p22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25" name="Google Shape;125;p23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30" name="Google Shape;130;p23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31" name="Google Shape;131;p23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56309" y="2057401"/>
            <a:ext cx="8811491" cy="184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olos Text SemiBold"/>
              <a:buNone/>
            </a:pPr>
            <a:r>
              <a:rPr lang="ru-RU" sz="4000">
                <a:solidFill>
                  <a:schemeClr val="lt1"/>
                </a:solidFill>
              </a:rPr>
              <a:t>Разработка метода межъязыкового семантического анализа текстов программ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95745" y="4122398"/>
            <a:ext cx="83306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Подготовил: Орловский М.Ю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Системное и прикладное программное обеспечение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Научный руководитель: Логинов И.П.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Разные исчисления и их системы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57200" y="1211950"/>
            <a:ext cx="76860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В качестве системы типов стоит избрать хорошо изученные формализмы из теории типов. Таковыми являются различные расширения лямбда-исчисления.</a:t>
            </a:r>
            <a:endParaRPr sz="1800">
              <a:solidFill>
                <a:srgbClr val="2C2D2E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Виды систем:</a:t>
            </a:r>
            <a:endParaRPr sz="1800">
              <a:solidFill>
                <a:srgbClr val="2C2D2E"/>
              </a:solidFill>
            </a:endParaRPr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λ</a:t>
            </a:r>
            <a:r>
              <a:rPr baseline="-25000" lang="ru-RU" sz="1800">
                <a:solidFill>
                  <a:srgbClr val="2C2D2E"/>
                </a:solidFill>
              </a:rPr>
              <a:t>-&gt;</a:t>
            </a:r>
            <a:endParaRPr baseline="-25000" sz="1800">
              <a:solidFill>
                <a:srgbClr val="2C2D2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λ</a:t>
            </a:r>
            <a:r>
              <a:rPr baseline="-25000" lang="ru-RU" sz="1800">
                <a:solidFill>
                  <a:srgbClr val="2C2D2E"/>
                </a:solidFill>
              </a:rPr>
              <a:t>&lt;:</a:t>
            </a:r>
            <a:endParaRPr baseline="-25000" sz="1800">
              <a:solidFill>
                <a:srgbClr val="2C2D2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System F</a:t>
            </a:r>
            <a:endParaRPr sz="1800">
              <a:solidFill>
                <a:srgbClr val="2C2D2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System F</a:t>
            </a:r>
            <a:r>
              <a:rPr baseline="-25000" lang="ru-RU" sz="1800">
                <a:solidFill>
                  <a:srgbClr val="2C2D2E"/>
                </a:solidFill>
              </a:rPr>
              <a:t>&lt;:</a:t>
            </a:r>
            <a:endParaRPr baseline="-25000"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/>
              <a:t>Практичная система: </a:t>
            </a:r>
            <a:r>
              <a:rPr lang="ru-RU" sz="1800">
                <a:solidFill>
                  <a:srgbClr val="2C2D2E"/>
                </a:solidFill>
              </a:rPr>
              <a:t>λ</a:t>
            </a:r>
            <a:r>
              <a:rPr baseline="-25000" lang="ru-RU" sz="1800">
                <a:solidFill>
                  <a:srgbClr val="2C2D2E"/>
                </a:solidFill>
              </a:rPr>
              <a:t>&lt;:</a:t>
            </a:r>
            <a:endParaRPr baseline="-25000"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Идеальная система: </a:t>
            </a:r>
            <a:r>
              <a:rPr lang="ru-RU" sz="1800">
                <a:solidFill>
                  <a:srgbClr val="2C2D2E"/>
                </a:solidFill>
              </a:rPr>
              <a:t>System F</a:t>
            </a:r>
            <a:r>
              <a:rPr baseline="-25000" lang="ru-RU" sz="1800">
                <a:solidFill>
                  <a:srgbClr val="2C2D2E"/>
                </a:solidFill>
              </a:rPr>
              <a:t>&lt;:</a:t>
            </a:r>
            <a:endParaRPr baseline="-25000" sz="1800">
              <a:solidFill>
                <a:srgbClr val="2C2D2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О фрагментах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5452750" y="1445925"/>
            <a:ext cx="32202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В ходе исследования было предпринято много попыток выработки формализма фрагментов.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Итоговым вариантом стал метод логического вывода, основанный на структурированных утверждениях.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Но всё изменилось…</a:t>
            </a:r>
            <a:endParaRPr sz="1400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25" y="1622863"/>
            <a:ext cx="4346300" cy="24874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Графы областей (Scope-graphs)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5437900" y="1511523"/>
            <a:ext cx="32304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Статья “</a:t>
            </a:r>
            <a:r>
              <a:rPr lang="ru-RU" sz="1400"/>
              <a:t>A Theory of Name Resolution”, а также её продолжение “Language-Independent Type-Dependent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Name Resolution”</a:t>
            </a:r>
            <a:endParaRPr sz="1400"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1016120"/>
            <a:ext cx="5100350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875" y="2236720"/>
            <a:ext cx="3459253" cy="283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sp>
        <p:nvSpPr>
          <p:cNvPr id="218" name="Google Shape;218;p36"/>
          <p:cNvSpPr txBox="1"/>
          <p:nvPr/>
        </p:nvSpPr>
        <p:spPr>
          <a:xfrm>
            <a:off x="6532875" y="4337144"/>
            <a:ext cx="23450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Github.com/uberdever</a:t>
            </a:r>
            <a:b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t.me: @uberdever</a:t>
            </a:r>
            <a:endParaRPr sz="18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306425"/>
            <a:ext cx="6678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Анализ сценариев использования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5400300" y="1235523"/>
            <a:ext cx="3225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/>
              <a:t>Для анализа сценариев использования решено рассмотреть LSP</a:t>
            </a:r>
            <a:r>
              <a:rPr lang="ru-RU" sz="1400"/>
              <a:t>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/>
              <a:t>LSP (language server protocol) – протокол, обобщающий языковые концепции для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/>
              <a:t>получения общих методов взаимодействия с программой в контексте инстру-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/>
              <a:t>ментальных средств разработки</a:t>
            </a:r>
            <a:endParaRPr sz="14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9" y="1510750"/>
            <a:ext cx="4214250" cy="2122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Сценарии использования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З</a:t>
            </a:r>
            <a:r>
              <a:rPr lang="ru-RU" sz="1800">
                <a:solidFill>
                  <a:srgbClr val="2C2D2E"/>
                </a:solidFill>
              </a:rPr>
              <a:t>ависимость функциональности от необходимой информации</a:t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Специфично для языка: подсказки, рефакторинги, стиль кода</a:t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609599" y="1615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{4122D587-6CEB-47D1-8DE0-36F61D66F5E4}</a:tableStyleId>
              </a:tblPr>
              <a:tblGrid>
                <a:gridCol w="3962400"/>
                <a:gridCol w="3962400"/>
              </a:tblGrid>
              <a:tr h="63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Информация об областях видимости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/>
                        <a:t>Информация об областях видимости и типах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32325">
                <a:tc rowSpan="2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Подсветка символа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/>
                        <a:t>Сворачивание кода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-RU"/>
                        <a:t>Поиск объявления или определения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-RU"/>
                        <a:t>Определение иерархии вызовов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-RU"/>
                        <a:t>Поиск ссылок на идентификатор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-RU"/>
                        <a:t>Автодополнение символа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7575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Неполная схема метода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472" y="1201497"/>
            <a:ext cx="6601049" cy="3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Извлечение кода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7200" y="1898996"/>
            <a:ext cx="74676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2C2D2E"/>
              </a:buClr>
              <a:buSzPts val="1600"/>
              <a:buNone/>
            </a:pPr>
            <a:r>
              <a:rPr b="1" lang="ru-RU" sz="1800">
                <a:solidFill>
                  <a:srgbClr val="2C2D2E"/>
                </a:solidFill>
              </a:rPr>
              <a:t>Подзадачи</a:t>
            </a:r>
            <a:r>
              <a:rPr b="1" i="0" lang="ru-RU" sz="18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:</a:t>
            </a:r>
            <a:endParaRPr sz="1600"/>
          </a:p>
          <a:p>
            <a:pPr indent="-298450" lvl="0" marL="28575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2C2D2E"/>
                </a:solidFill>
              </a:rPr>
              <a:t>Извлечение информации о системе</a:t>
            </a:r>
            <a:r>
              <a:rPr b="0" i="0" lang="ru-RU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;</a:t>
            </a:r>
            <a:endParaRPr sz="1600"/>
          </a:p>
          <a:p>
            <a:pPr indent="-298450" lvl="0" marL="28575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2C2D2E"/>
                </a:solidFill>
              </a:rPr>
              <a:t>Парсинг информации</a:t>
            </a:r>
            <a:r>
              <a:rPr b="0" i="0" lang="ru-RU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;</a:t>
            </a:r>
            <a:endParaRPr sz="1600"/>
          </a:p>
          <a:p>
            <a:pPr indent="-298450" lvl="0" marL="28575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2C2D2E"/>
                </a:solidFill>
              </a:rPr>
              <a:t>Трансляция информации в обобщенную структуру.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Информация о системе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5366500" y="1409975"/>
            <a:ext cx="34026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Системной информацией может считаться: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Содержимое файловой системы;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Системные переменные;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Ресурсы (сеть, процессор, конфигурация </a:t>
            </a:r>
            <a:r>
              <a:rPr lang="ru-RU" sz="1400"/>
              <a:t>периферии</a:t>
            </a:r>
            <a:r>
              <a:rPr lang="ru-RU" sz="1400"/>
              <a:t>).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То есть структурированные данные.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9325"/>
            <a:ext cx="1914467" cy="184906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73891"/>
            <a:ext cx="4203798" cy="206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Процесс парсинга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879850" y="3834250"/>
            <a:ext cx="67374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600"/>
              <a:t>Парсинг вовлекает генератор парсеров и языковую грамматику.</a:t>
            </a:r>
            <a:endParaRPr sz="1600"/>
          </a:p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600"/>
              <a:t>Формат AST – структурированное дерево (S-выражения)</a:t>
            </a:r>
            <a:endParaRPr sz="16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25" y="1385885"/>
            <a:ext cx="6007046" cy="23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Синтаксическая трансляция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803800" y="3834250"/>
            <a:ext cx="68895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600"/>
              <a:t>В общем случае функция, отображающая синтаксические элементы (AST) в исполняемый код для над этими элементами</a:t>
            </a:r>
            <a:endParaRPr sz="160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75" y="1088260"/>
            <a:ext cx="5131950" cy="269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Онтология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57200" y="1211950"/>
            <a:ext cx="76860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Для совместного анализа информации о различных языках необходимо выбрать единое представление.</a:t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Таким представлением является онтология.</a:t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2C2D2E"/>
                </a:solidFill>
              </a:rPr>
              <a:t>Краткое содержание онтологии:</a:t>
            </a:r>
            <a:endParaRPr sz="1800">
              <a:solidFill>
                <a:srgbClr val="2C2D2E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Семантика межъязыковых связей;</a:t>
            </a:r>
            <a:endParaRPr sz="1800">
              <a:solidFill>
                <a:srgbClr val="2C2D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Грамматики и соответствующие парсеры для разных языков;</a:t>
            </a:r>
            <a:endParaRPr sz="1800">
              <a:solidFill>
                <a:srgbClr val="2C2D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Синтаксические трансляции для разных языков;</a:t>
            </a:r>
            <a:endParaRPr sz="1800">
              <a:solidFill>
                <a:srgbClr val="2C2D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Char char="●"/>
            </a:pPr>
            <a:r>
              <a:rPr lang="ru-RU" sz="1800">
                <a:solidFill>
                  <a:srgbClr val="2C2D2E"/>
                </a:solidFill>
              </a:rPr>
              <a:t>Система типов.</a:t>
            </a:r>
            <a:endParaRPr sz="1800">
              <a:solidFill>
                <a:srgbClr val="2C2D2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