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Golos Text"/>
      <p:regular r:id="rId19"/>
      <p:bold r:id="rId20"/>
    </p:embeddedFont>
    <p:embeddedFont>
      <p:font typeface="Golos Text SemiBo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olosText-bold.fntdata"/><Relationship Id="rId11" Type="http://schemas.openxmlformats.org/officeDocument/2006/relationships/slide" Target="slides/slide6.xml"/><Relationship Id="rId22" Type="http://schemas.openxmlformats.org/officeDocument/2006/relationships/font" Target="fonts/GolosTextSemiBold-bold.fntdata"/><Relationship Id="rId10" Type="http://schemas.openxmlformats.org/officeDocument/2006/relationships/slide" Target="slides/slide5.xml"/><Relationship Id="rId21" Type="http://schemas.openxmlformats.org/officeDocument/2006/relationships/font" Target="fonts/GolosTextSemiBo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olosTex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432f2850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b432f2850b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432f2850b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b432f2850b_0_10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fd3ff911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efd3ff9117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fd3ff911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efd3ff9117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fd3ff9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efd3ff911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432f2850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b432f2850b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432f2850b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b432f2850b_0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432f2850b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b432f2850b_0_4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432f2850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b432f2850b_0_5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432f2850b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b432f2850b_0_7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432f2850b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b432f2850b_0_9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432f2850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b432f2850b_0_6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432f2850b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b432f2850b_0_10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5098416" y="4902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5910801" y="42723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5098416" y="4902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5910801" y="42723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199" y="1040162"/>
            <a:ext cx="83892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>
            <p:ph idx="2" type="pic"/>
          </p:nvPr>
        </p:nvSpPr>
        <p:spPr>
          <a:xfrm>
            <a:off x="457200" y="936852"/>
            <a:ext cx="4608600" cy="3842100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508171" y="1153886"/>
            <a:ext cx="25326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256309" y="2057401"/>
            <a:ext cx="8811600" cy="18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olos Text SemiBold"/>
              <a:buNone/>
            </a:pPr>
            <a:r>
              <a:rPr lang="en" sz="4000">
                <a:solidFill>
                  <a:schemeClr val="lt1"/>
                </a:solidFill>
              </a:rPr>
              <a:t>Разработка протокола для межъязыкового семантического анализа текстов программ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72" name="Google Shape;72;p17"/>
          <p:cNvSpPr txBox="1"/>
          <p:nvPr/>
        </p:nvSpPr>
        <p:spPr>
          <a:xfrm>
            <a:off x="595745" y="4122398"/>
            <a:ext cx="833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Подготовил: Орловский М.Ю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Системное и прикладное программное обеспечение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Научный руководитель: Логинов И.П.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en"/>
              <a:t>Состав протокола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514350" y="1124700"/>
            <a:ext cx="8115300" cy="3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solidFill>
                  <a:srgbClr val="2C2D2E"/>
                </a:solidFill>
              </a:rPr>
              <a:t>В состав протокола таким образом входит:</a:t>
            </a:r>
            <a:endParaRPr>
              <a:solidFill>
                <a:srgbClr val="2C2D2E"/>
              </a:solidFill>
            </a:endParaRPr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rgbClr val="2C2D2E"/>
              </a:buClr>
              <a:buSzPts val="1400"/>
              <a:buAutoNum type="arabicPeriod"/>
            </a:pPr>
            <a:r>
              <a:rPr lang="en">
                <a:solidFill>
                  <a:srgbClr val="2C2D2E"/>
                </a:solidFill>
              </a:rPr>
              <a:t>Формат взаимодействия с инструментальными средствами:</a:t>
            </a:r>
            <a:endParaRPr>
              <a:solidFill>
                <a:srgbClr val="2C2D2E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200"/>
              <a:buAutoNum type="alphaLcPeriod"/>
            </a:pPr>
            <a:r>
              <a:rPr lang="en" sz="1200">
                <a:solidFill>
                  <a:srgbClr val="2C2D2E"/>
                </a:solidFill>
              </a:rPr>
              <a:t>Входные данные анализатора – путь к проекту или файлу;</a:t>
            </a:r>
            <a:endParaRPr sz="1200">
              <a:solidFill>
                <a:srgbClr val="2C2D2E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200"/>
              <a:buAutoNum type="alphaLcPeriod"/>
            </a:pPr>
            <a:r>
              <a:rPr lang="en" sz="1200">
                <a:solidFill>
                  <a:srgbClr val="2C2D2E"/>
                </a:solidFill>
              </a:rPr>
              <a:t>Выходные данные анализатора – найденные межъязыковые зависимости (пары определение и использование);</a:t>
            </a:r>
            <a:endParaRPr sz="1200">
              <a:solidFill>
                <a:srgbClr val="2C2D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400"/>
              <a:buAutoNum type="arabicPeriod"/>
            </a:pPr>
            <a:r>
              <a:rPr lang="en">
                <a:solidFill>
                  <a:srgbClr val="2C2D2E"/>
                </a:solidFill>
              </a:rPr>
              <a:t>Формат взаимодействия с файловой системой:</a:t>
            </a:r>
            <a:endParaRPr>
              <a:solidFill>
                <a:srgbClr val="2C2D2E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200"/>
              <a:buAutoNum type="alphaLcPeriod"/>
            </a:pPr>
            <a:r>
              <a:rPr lang="en" sz="1200">
                <a:solidFill>
                  <a:srgbClr val="2C2D2E"/>
                </a:solidFill>
              </a:rPr>
              <a:t>Виды информации об операционном окружении (проект и ОС);</a:t>
            </a:r>
            <a:endParaRPr sz="1200">
              <a:solidFill>
                <a:srgbClr val="2C2D2E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200"/>
              <a:buAutoNum type="alphaLcPeriod"/>
            </a:pPr>
            <a:r>
              <a:rPr lang="en" sz="1200">
                <a:solidFill>
                  <a:srgbClr val="2C2D2E"/>
                </a:solidFill>
              </a:rPr>
              <a:t>Носитель для генерации такой информации (например, JSON);</a:t>
            </a:r>
            <a:endParaRPr sz="1200">
              <a:solidFill>
                <a:srgbClr val="2C2D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400"/>
              <a:buAutoNum type="arabicPeriod"/>
            </a:pPr>
            <a:r>
              <a:rPr lang="en">
                <a:solidFill>
                  <a:srgbClr val="2C2D2E"/>
                </a:solidFill>
              </a:rPr>
              <a:t>Базис описания межъязыковых зависимостей:</a:t>
            </a:r>
            <a:endParaRPr>
              <a:solidFill>
                <a:srgbClr val="2C2D2E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200"/>
              <a:buAutoNum type="alphaLcPeriod"/>
            </a:pPr>
            <a:r>
              <a:rPr lang="en" sz="1200">
                <a:solidFill>
                  <a:srgbClr val="2C2D2E"/>
                </a:solidFill>
              </a:rPr>
              <a:t>Возможные языковые связи и их семантика;</a:t>
            </a:r>
            <a:endParaRPr sz="1200">
              <a:solidFill>
                <a:srgbClr val="2C2D2E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200"/>
              <a:buAutoNum type="alphaLcPeriod"/>
            </a:pPr>
            <a:r>
              <a:rPr lang="en" sz="1200">
                <a:solidFill>
                  <a:srgbClr val="2C2D2E"/>
                </a:solidFill>
              </a:rPr>
              <a:t>Система типов, используемая для типизации идентификаторов на межъязыковом уровне.</a:t>
            </a:r>
            <a:endParaRPr sz="1200">
              <a:solidFill>
                <a:srgbClr val="2C2D2E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C2D2E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2D2E"/>
                </a:solidFill>
              </a:rPr>
              <a:t>Таким образом возможно создание анализатора, способного обрабатывать проекты с различными конфигурациями языков и используемых технологий. Итогом анализа будет граф межъязыковых зависимостей, позволяющий реализовывать заявленные сценарии.</a:t>
            </a:r>
            <a:endParaRPr>
              <a:solidFill>
                <a:srgbClr val="2C2D2E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en"/>
              <a:t>Интеграция с LSP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5430700" y="1347100"/>
            <a:ext cx="3221100" cy="3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solidFill>
                  <a:srgbClr val="2C2D2E"/>
                </a:solidFill>
              </a:rPr>
              <a:t>Протокол анализатора сопровождает достаточное количество данных для реализации основных функций LSP</a:t>
            </a:r>
            <a:r>
              <a:rPr lang="en" sz="1400">
                <a:solidFill>
                  <a:srgbClr val="2C2D2E"/>
                </a:solidFill>
              </a:rPr>
              <a:t>.</a:t>
            </a:r>
            <a:endParaRPr sz="1400">
              <a:solidFill>
                <a:srgbClr val="2C2D2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solidFill>
                  <a:srgbClr val="2C2D2E"/>
                </a:solidFill>
              </a:rPr>
              <a:t>Таким образом возможно создание “универсального” языкового сервера, сопровождающего информацию о межъязыковых зависимостях</a:t>
            </a:r>
            <a:endParaRPr sz="1400">
              <a:solidFill>
                <a:srgbClr val="2C2D2E"/>
              </a:solidFill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65462"/>
            <a:ext cx="4586924" cy="2212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en"/>
              <a:t>Пример интеграции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400" y="993426"/>
            <a:ext cx="5949199" cy="379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457200" y="1801813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en" sz="4400"/>
              <a:t>Спасибо</a:t>
            </a:r>
            <a:br>
              <a:rPr lang="en" sz="4400"/>
            </a:br>
            <a:r>
              <a:rPr lang="en" sz="4400"/>
              <a:t>за внимание!</a:t>
            </a:r>
            <a:endParaRPr sz="4400"/>
          </a:p>
        </p:txBody>
      </p:sp>
      <p:sp>
        <p:nvSpPr>
          <p:cNvPr id="154" name="Google Shape;154;p29"/>
          <p:cNvSpPr txBox="1"/>
          <p:nvPr/>
        </p:nvSpPr>
        <p:spPr>
          <a:xfrm>
            <a:off x="6532875" y="4337144"/>
            <a:ext cx="234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Github.com/uberdever</a:t>
            </a:r>
            <a:br>
              <a:rPr lang="en" sz="18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lang="en" sz="18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t.me: @uberdever</a:t>
            </a:r>
            <a:endParaRPr sz="1800"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en"/>
              <a:t>Современная разработка</a:t>
            </a:r>
            <a:endParaRPr/>
          </a:p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5496450" y="1382175"/>
            <a:ext cx="3169800" cy="29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solidFill>
                  <a:srgbClr val="2C2D2E"/>
                </a:solidFill>
              </a:rPr>
              <a:t>Особенности разработки ПО в 21 веке:</a:t>
            </a:r>
            <a:endParaRPr sz="1400">
              <a:solidFill>
                <a:srgbClr val="2C2D2E"/>
              </a:solidFill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2C2D2E"/>
                </a:solidFill>
              </a:rPr>
              <a:t>Разнообразие инструментальных средств;</a:t>
            </a:r>
            <a:endParaRPr sz="1400">
              <a:solidFill>
                <a:srgbClr val="2C2D2E"/>
              </a:solidFill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2C2D2E"/>
                </a:solidFill>
              </a:rPr>
              <a:t>Множество предметных областей;</a:t>
            </a:r>
            <a:endParaRPr sz="1400">
              <a:solidFill>
                <a:srgbClr val="2C2D2E"/>
              </a:solidFill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28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2C2D2E"/>
                </a:solidFill>
              </a:rPr>
              <a:t>Серьезные различия в используемых технологиях от проекта к проекту</a:t>
            </a:r>
            <a:r>
              <a:rPr lang="en" sz="1400"/>
              <a:t>.</a:t>
            </a:r>
            <a:endParaRPr sz="1400"/>
          </a:p>
        </p:txBody>
      </p:sp>
      <p:pic>
        <p:nvPicPr>
          <p:cNvPr descr="Company name&#10;&#10;Description automatically generated with low confidence" id="79" name="Google Shape;79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581" l="-452" r="0" t="0"/>
          <a:stretch/>
        </p:blipFill>
        <p:spPr>
          <a:xfrm>
            <a:off x="457200" y="1570427"/>
            <a:ext cx="4608513" cy="259228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en"/>
              <a:t>Зависимости</a:t>
            </a:r>
            <a:endParaRPr/>
          </a:p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5431125" y="1368800"/>
            <a:ext cx="3220200" cy="3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300">
                <a:solidFill>
                  <a:srgbClr val="2C2D2E"/>
                </a:solidFill>
              </a:rPr>
              <a:t>Введение в проект дополнительных технологий влечет за собой введение неявных зависимостей на уровне кода.</a:t>
            </a:r>
            <a:endParaRPr sz="1300">
              <a:solidFill>
                <a:srgbClr val="2C2D2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300">
                <a:solidFill>
                  <a:srgbClr val="2C2D2E"/>
                </a:solidFill>
              </a:rPr>
              <a:t>К примеру, система сборки или фреймворк для тестирования. Даже открытие файла в коде приложения является зависимостью!</a:t>
            </a:r>
            <a:endParaRPr sz="1300">
              <a:solidFill>
                <a:srgbClr val="2C2D2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None/>
            </a:pPr>
            <a:r>
              <a:rPr lang="en" sz="1300">
                <a:solidFill>
                  <a:srgbClr val="2C2D2E"/>
                </a:solidFill>
              </a:rPr>
              <a:t>И такие зависимости до запуска приложения выявить очень сложно</a:t>
            </a:r>
            <a:endParaRPr sz="1300">
              <a:solidFill>
                <a:srgbClr val="2C2D2E"/>
              </a:solidFill>
            </a:endParaRPr>
          </a:p>
        </p:txBody>
      </p:sp>
      <p:pic>
        <p:nvPicPr>
          <p:cNvPr descr="Diagram&#10;&#10;Description automatically generated" id="86" name="Google Shape;86;p19"/>
          <p:cNvPicPr preferRelativeResize="0"/>
          <p:nvPr/>
        </p:nvPicPr>
        <p:blipFill rotWithShape="1">
          <a:blip r:embed="rId3">
            <a:alphaModFix/>
          </a:blip>
          <a:srcRect b="0" l="0" r="1960" t="0"/>
          <a:stretch/>
        </p:blipFill>
        <p:spPr>
          <a:xfrm>
            <a:off x="620232" y="1217516"/>
            <a:ext cx="4263657" cy="329810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en"/>
              <a:t>Интеграция с IDE</a:t>
            </a:r>
            <a:endParaRPr/>
          </a:p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5452325" y="1358499"/>
            <a:ext cx="3221100" cy="28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solidFill>
                  <a:srgbClr val="2C2D2E"/>
                </a:solidFill>
              </a:rPr>
              <a:t>Очень редко ваша IDE может подсказать </a:t>
            </a:r>
            <a:r>
              <a:rPr lang="en" sz="1400">
                <a:solidFill>
                  <a:srgbClr val="2C2D2E"/>
                </a:solidFill>
              </a:rPr>
              <a:t>что</a:t>
            </a:r>
            <a:r>
              <a:rPr lang="en" sz="1400">
                <a:solidFill>
                  <a:srgbClr val="2C2D2E"/>
                </a:solidFill>
              </a:rPr>
              <a:t> определенный флаг при сборке отсутствует или файл который вы пытаетесь открыть не существует</a:t>
            </a:r>
            <a:endParaRPr sz="1400">
              <a:solidFill>
                <a:srgbClr val="2C2D2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solidFill>
                  <a:srgbClr val="2C2D2E"/>
                </a:solidFill>
              </a:rPr>
              <a:t>Хотя, это бы очень сильно упростило разработку и повысило продуктивность разработчиков</a:t>
            </a:r>
            <a:endParaRPr sz="1400">
              <a:solidFill>
                <a:srgbClr val="2C2D2E"/>
              </a:solidFill>
            </a:endParaRPr>
          </a:p>
        </p:txBody>
      </p:sp>
      <p:pic>
        <p:nvPicPr>
          <p:cNvPr descr="Text&#10;&#10;Description automatically generated with medium confidence" id="93" name="Google Shape;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522" y="1205345"/>
            <a:ext cx="3522702" cy="318511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457200" y="306425"/>
            <a:ext cx="6678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en"/>
              <a:t>Протокол языкового сервера</a:t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5429175" y="1351500"/>
            <a:ext cx="32250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C2D2E"/>
                </a:solidFill>
              </a:rPr>
              <a:t>Основным вдохновителем протокола послужил протокол LSP. </a:t>
            </a:r>
            <a:endParaRPr sz="1400">
              <a:solidFill>
                <a:srgbClr val="2C2D2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2C2D2E"/>
                </a:solidFill>
              </a:rPr>
              <a:t>LSP (language server protocol) – протокол, обобщающий языковые концепции для получения общих методов взаимодействия с программой в контексте инструментальных средств разработки (например IDE).</a:t>
            </a:r>
            <a:endParaRPr sz="1400">
              <a:solidFill>
                <a:srgbClr val="2C2D2E"/>
              </a:solidFill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49" y="1510750"/>
            <a:ext cx="4214250" cy="2122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en"/>
              <a:t>Постановка задачи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457200" y="1118293"/>
            <a:ext cx="74676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Цель работы: </a:t>
            </a:r>
            <a:endParaRPr>
              <a:solidFill>
                <a:srgbClr val="2C2D2E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Разработка универсального протокола статического анализа межъязыкового кода</a:t>
            </a:r>
            <a:endParaRPr>
              <a:solidFill>
                <a:srgbClr val="2C2D2E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2C2D2E"/>
              </a:buClr>
              <a:buSzPts val="1600"/>
              <a:buNone/>
            </a:pPr>
            <a:r>
              <a:rPr b="1" i="0" lang="en" sz="1600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Задачи:</a:t>
            </a:r>
            <a:endParaRPr>
              <a:solidFill>
                <a:srgbClr val="2C2D2E"/>
              </a:solidFill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  <a:buFont typeface="Arial"/>
              <a:buChar char="•"/>
            </a:pPr>
            <a:r>
              <a:rPr b="0" i="0" lang="en" sz="1400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Проведение анализа современных инструментальных средств на наличие </a:t>
            </a:r>
            <a:r>
              <a:rPr lang="en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межъязыкового</a:t>
            </a:r>
            <a:r>
              <a:rPr b="0" i="0" lang="en" sz="1400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 анализа;</a:t>
            </a:r>
            <a:endParaRPr b="0" i="0" sz="1400">
              <a:solidFill>
                <a:srgbClr val="2C2D2E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  <a:buFont typeface="Golos Text"/>
              <a:buChar char="•"/>
            </a:pPr>
            <a:r>
              <a:rPr lang="en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Рассмотрение области и сценариев использования межъязыкового анализа;</a:t>
            </a:r>
            <a:endParaRPr>
              <a:solidFill>
                <a:srgbClr val="2C2D2E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Рассмотрение подходов к архитектуре межъязыкового анализатора;</a:t>
            </a:r>
            <a:endParaRPr>
              <a:solidFill>
                <a:srgbClr val="2C2D2E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C2D2E"/>
              </a:buClr>
              <a:buSzPts val="1400"/>
              <a:buFont typeface="Golos Text"/>
              <a:buChar char="•"/>
            </a:pPr>
            <a:r>
              <a:rPr lang="en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Формирование спецификации протокола;</a:t>
            </a:r>
            <a:endParaRPr>
              <a:solidFill>
                <a:srgbClr val="2C2D2E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2C2D2E"/>
              </a:buClr>
              <a:buSzPts val="1400"/>
              <a:buFont typeface="Golos Text"/>
              <a:buChar char="•"/>
            </a:pPr>
            <a:r>
              <a:rPr lang="en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Интеграция протокола в инструментальные средства разработки посредством интеграции с LSP.</a:t>
            </a:r>
            <a:endParaRPr>
              <a:solidFill>
                <a:srgbClr val="2C2D2E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en"/>
              <a:t>Существующие инструменты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457200" y="1211951"/>
            <a:ext cx="74676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rPr b="0" i="0" lang="en" sz="1800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В данный момент, в индустрии имеется довольно мало инструментов, поддерживающих полноценн</a:t>
            </a:r>
            <a:r>
              <a:rPr lang="en" sz="1800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ый</a:t>
            </a:r>
            <a:r>
              <a:rPr b="0" i="0" lang="en" sz="1800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800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межъязыковой анализ.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Многие инструменты являются специализированными и проприетарными, такие как продукты компаний Microsoft, JetBrains или Apple. Функциональность при этом сильно ограничена рамками инструмента и методами анализа.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435675"/>
            <a:ext cx="2317401" cy="1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1263" y="3511325"/>
            <a:ext cx="1007400" cy="10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3250" y="3370250"/>
            <a:ext cx="1289574" cy="128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5350" y="3191347"/>
            <a:ext cx="1647354" cy="1647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en"/>
              <a:t>Сценарии использования LSP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rPr lang="en">
                <a:solidFill>
                  <a:srgbClr val="2C2D2E"/>
                </a:solidFill>
              </a:rPr>
              <a:t>Основные сценарии использования в протоколе LSP:</a:t>
            </a:r>
            <a:endParaRPr>
              <a:solidFill>
                <a:srgbClr val="2C2D2E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Подсветка символа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Сворачивание кода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Поиск объявления или определения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Определение иерархии вызовов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Поиск ссылок на идентификатор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Автодополнение символа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E599"/>
                </a:highlight>
              </a:rPr>
              <a:t>Подсказки (inline hints)</a:t>
            </a:r>
            <a:endParaRPr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E599"/>
                </a:highlight>
              </a:rPr>
              <a:t>Рефакторинг</a:t>
            </a:r>
            <a:endParaRPr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E599"/>
                </a:highlight>
              </a:rPr>
              <a:t>Форматирование</a:t>
            </a:r>
            <a:endParaRPr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2C2D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800"/>
              <a:buFont typeface="Arial"/>
              <a:buNone/>
            </a:pPr>
            <a:r>
              <a:rPr lang="en">
                <a:solidFill>
                  <a:srgbClr val="2C2D2E"/>
                </a:solidFill>
              </a:rPr>
              <a:t>В контексте межъязыкового анализа интересны сценарии вовлекающие пересечение языковых барьеров (например файлы). Основной информацией при таком анализе является информация об идентификаторах, а также их областях видимости и типах.</a:t>
            </a:r>
            <a:endParaRPr>
              <a:solidFill>
                <a:srgbClr val="2C2D2E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2C2D2E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en"/>
              <a:t>Архитектура анализатора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5430700" y="1823950"/>
            <a:ext cx="32211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solidFill>
                  <a:srgbClr val="2C2D2E"/>
                </a:solidFill>
              </a:rPr>
              <a:t>В качестве архитектуры анализатора решено выбрать сервисную архитектуру, где взаимодействие между компонентами обеспечивается единым протоколом.</a:t>
            </a:r>
            <a:endParaRPr sz="1400">
              <a:solidFill>
                <a:srgbClr val="2C2D2E"/>
              </a:solidFill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2" y="975975"/>
            <a:ext cx="4656325" cy="36438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