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Comfortaa Regular"/>
      <p:regular r:id="rId26"/>
      <p:bold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Regular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Comfortaa-regular.fntdata"/><Relationship Id="rId27" Type="http://schemas.openxmlformats.org/officeDocument/2006/relationships/font" Target="fonts/ComfortaaRegula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c0d8eb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3c0d8eb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48b1d17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48b1d17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7a2c3a96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f7a2c3a96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7a2c3a9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7a2c3a9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873eda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873eda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7a2c3a9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7a2c3a9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7a2c3a9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7a2c3a9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873edaa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873eda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e873edaa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e873edaa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Dairy products seem to be a significant part of every order. Not as significant as Meat/Poultry, but that is probably due to higher unit prices.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Employees should consider selling Dairy products with every order and </a:t>
            </a:r>
            <a:r>
              <a:rPr lang="en" sz="1050">
                <a:highlight>
                  <a:srgbClr val="FFFFFF"/>
                </a:highlight>
              </a:rPr>
              <a:t>aggressively</a:t>
            </a:r>
            <a:r>
              <a:rPr lang="en" sz="1050">
                <a:highlight>
                  <a:srgbClr val="FFFFFF"/>
                </a:highlight>
              </a:rPr>
              <a:t> offer the specific products that generate the most revenue.</a:t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7a2c3a9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f7a2c3a9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7a2c3a9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7a2c3a9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teacherjoe83@hot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seanlahman.com/baseball-archive/statistic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Interpret 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949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These are the metrics from the best performing model: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Logistic Regression: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Accuracy: 89%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Precision class 1: 93%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Precision class 2: 82%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Precision class 3: 88%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936375"/>
            <a:ext cx="7038900" cy="3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 will into possibly dropping the features with “high importance” to see its effect on the models.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Further investigation into how salaries can help a team decide who to take on.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More research into the different stats used for players and how it might affect their value.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 Regular"/>
                <a:ea typeface="Comfortaa Regular"/>
                <a:cs typeface="Comfortaa Regular"/>
                <a:sym typeface="Comfortaa Regular"/>
              </a:rPr>
              <a:t>THANK YOU!</a:t>
            </a:r>
            <a:endParaRPr sz="48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mfortaa Regular"/>
                <a:ea typeface="Comfortaa Regular"/>
                <a:cs typeface="Comfortaa Regular"/>
                <a:sym typeface="Comfortaa Regular"/>
              </a:rPr>
              <a:t>Jose J. Villalobos - Student Flatiron School/Data Science</a:t>
            </a:r>
            <a:endParaRPr sz="18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mfortaa Regular"/>
                <a:ea typeface="Comfortaa Regular"/>
                <a:cs typeface="Comfortaa Regular"/>
                <a:sym typeface="Comfortaa Regular"/>
              </a:rPr>
              <a:t>E-mail: </a:t>
            </a:r>
            <a:r>
              <a:rPr lang="en" sz="1800" u="sng">
                <a:solidFill>
                  <a:schemeClr val="hlink"/>
                </a:solidFill>
                <a:latin typeface="Comfortaa Regular"/>
                <a:ea typeface="Comfortaa Regular"/>
                <a:cs typeface="Comfortaa Regular"/>
                <a:sym typeface="Comfortaa Regular"/>
                <a:hlinkClick r:id="rId3"/>
              </a:rPr>
              <a:t>teacherjoe83@hotmail.com</a:t>
            </a:r>
            <a:endParaRPr sz="18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omfortaa Regular"/>
                <a:ea typeface="Comfortaa Regular"/>
                <a:cs typeface="Comfortaa Regular"/>
                <a:sym typeface="Comfortaa Regular"/>
              </a:rPr>
              <a:t>GitHub: https://github.com/UberJoe83</a:t>
            </a:r>
            <a:endParaRPr sz="18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356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Comfortaa Regular"/>
                <a:ea typeface="Comfortaa Regular"/>
                <a:cs typeface="Comfortaa Regular"/>
                <a:sym typeface="Comfortaa Regular"/>
              </a:rPr>
              <a:t>The focus will be on predicting the performance of pitchers on a Major League Baseball team, in order to aid the front office in making decisions on what class of pitch to acquire for the following season.</a:t>
            </a:r>
            <a:endParaRPr sz="18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OSEMN Process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 Regular"/>
              <a:buAutoNum type="arabicPeriod"/>
            </a:pPr>
            <a:r>
              <a:rPr lang="en" sz="3000">
                <a:latin typeface="Comfortaa Regular"/>
                <a:ea typeface="Comfortaa Regular"/>
                <a:cs typeface="Comfortaa Regular"/>
                <a:sym typeface="Comfortaa Regular"/>
              </a:rPr>
              <a:t>Obtain the Data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 Regular"/>
              <a:buAutoNum type="arabicPeriod"/>
            </a:pPr>
            <a:r>
              <a:rPr lang="en" sz="3000">
                <a:latin typeface="Comfortaa Regular"/>
                <a:ea typeface="Comfortaa Regular"/>
                <a:cs typeface="Comfortaa Regular"/>
                <a:sym typeface="Comfortaa Regular"/>
              </a:rPr>
              <a:t>Scrub the Data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 Regular"/>
              <a:buAutoNum type="arabicPeriod"/>
            </a:pPr>
            <a:r>
              <a:rPr lang="en" sz="3000">
                <a:latin typeface="Comfortaa Regular"/>
                <a:ea typeface="Comfortaa Regular"/>
                <a:cs typeface="Comfortaa Regular"/>
                <a:sym typeface="Comfortaa Regular"/>
              </a:rPr>
              <a:t>Explore the Data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 Regular"/>
              <a:buAutoNum type="arabicPeriod"/>
            </a:pPr>
            <a:r>
              <a:rPr lang="en" sz="3000">
                <a:latin typeface="Comfortaa Regular"/>
                <a:ea typeface="Comfortaa Regular"/>
                <a:cs typeface="Comfortaa Regular"/>
                <a:sym typeface="Comfortaa Regular"/>
              </a:rPr>
              <a:t>Model the Data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 Regular"/>
              <a:buAutoNum type="arabicPeriod"/>
            </a:pPr>
            <a:r>
              <a:rPr lang="en" sz="3000">
                <a:latin typeface="Comfortaa Regular"/>
                <a:ea typeface="Comfortaa Regular"/>
                <a:cs typeface="Comfortaa Regular"/>
                <a:sym typeface="Comfortaa Regular"/>
              </a:rPr>
              <a:t>Interpret the model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Obtain the Data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07225"/>
            <a:ext cx="7431600" cy="3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Regular"/>
              <a:buAutoNum type="arabicPeriod"/>
            </a:pPr>
            <a:r>
              <a:rPr lang="en" sz="1800">
                <a:latin typeface="Comfortaa Regular"/>
                <a:ea typeface="Comfortaa Regular"/>
                <a:cs typeface="Comfortaa Regular"/>
                <a:sym typeface="Comfortaa Regular"/>
              </a:rPr>
              <a:t>Downloaded dataset found at </a:t>
            </a:r>
            <a:r>
              <a:rPr lang="en" sz="1800" u="sng">
                <a:solidFill>
                  <a:schemeClr val="hlink"/>
                </a:solidFill>
                <a:latin typeface="Comfortaa Regular"/>
                <a:ea typeface="Comfortaa Regular"/>
                <a:cs typeface="Comfortaa Regular"/>
                <a:sym typeface="Comfortaa Regular"/>
                <a:hlinkClick r:id="rId3"/>
              </a:rPr>
              <a:t>http://www.seanlahman.com/baseball-archive/statistics</a:t>
            </a:r>
            <a:endParaRPr sz="18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mfortaa Regular"/>
              <a:buAutoNum type="arabicPeriod"/>
            </a:pPr>
            <a:r>
              <a:rPr lang="en" sz="1800">
                <a:latin typeface="Comfortaa Regular"/>
                <a:ea typeface="Comfortaa Regular"/>
                <a:cs typeface="Comfortaa Regular"/>
                <a:sym typeface="Comfortaa Regular"/>
              </a:rPr>
              <a:t>Subset data to include observations from 2008 - 2019.</a:t>
            </a:r>
            <a:endParaRPr sz="18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2594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Scrub the Data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93650"/>
            <a:ext cx="6411000" cy="3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Regular"/>
              <a:buAutoNum type="arabicPeriod"/>
            </a:pPr>
            <a:r>
              <a:rPr lang="en" sz="1800">
                <a:latin typeface="Comfortaa Regular"/>
                <a:ea typeface="Comfortaa Regular"/>
                <a:cs typeface="Comfortaa Regular"/>
                <a:sym typeface="Comfortaa Regular"/>
              </a:rPr>
              <a:t>Checked for missing values and dropped ones that were found.</a:t>
            </a:r>
            <a:endParaRPr sz="18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Regular"/>
              <a:buAutoNum type="arabicPeriod"/>
            </a:pPr>
            <a:r>
              <a:rPr lang="en" sz="1800">
                <a:latin typeface="Comfortaa Regular"/>
                <a:ea typeface="Comfortaa Regular"/>
                <a:cs typeface="Comfortaa Regular"/>
                <a:sym typeface="Comfortaa Regular"/>
              </a:rPr>
              <a:t>Created new features in order to help label the data points.</a:t>
            </a:r>
            <a:endParaRPr sz="18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Regular"/>
              <a:buAutoNum type="arabicPeriod"/>
            </a:pPr>
            <a:r>
              <a:rPr lang="en" sz="1800">
                <a:latin typeface="Comfortaa Regular"/>
                <a:ea typeface="Comfortaa Regular"/>
                <a:cs typeface="Comfortaa Regular"/>
                <a:sym typeface="Comfortaa Regular"/>
              </a:rPr>
              <a:t>After labeling data points unnecessary features were dropped along with the feature created to label data.</a:t>
            </a:r>
            <a:endParaRPr sz="18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1400" y="111750"/>
            <a:ext cx="32745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Explore the Data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072775"/>
            <a:ext cx="2798400" cy="3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131" y="992200"/>
            <a:ext cx="8002745" cy="38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5123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Model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1082625" y="1356425"/>
            <a:ext cx="31746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Multiclass Logistic Regression | Machine Learning Medium"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28150"/>
            <a:ext cx="4452625" cy="32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  <p:pic>
        <p:nvPicPr>
          <p:cNvPr descr="Complete Tutorial On Random Forest In R With Examples | Edureka"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800" y="1181800"/>
            <a:ext cx="5850375" cy="32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pic>
        <p:nvPicPr>
          <p:cNvPr descr="Introduction to Boosted Trees — xgboost 1.1.0-SNAPSHOT documentation"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901" y="1307850"/>
            <a:ext cx="5821500" cy="28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