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6" r:id="rId8"/>
    <p:sldId id="265" r:id="rId9"/>
    <p:sldId id="262" r:id="rId10"/>
    <p:sldId id="263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velte.dev/blog/svelte-3-rethinking-reactivity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E7CB-0BF6-4815-A5EA-EC7639BA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SvelteJS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1391D-3318-49E6-88E0-12F1FD3B11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64048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C086B6-2F15-44DF-83DB-884F2D225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43" y="1208218"/>
            <a:ext cx="10089502" cy="476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76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358335-7826-4441-857A-7B3005105C3B}"/>
              </a:ext>
            </a:extLst>
          </p:cNvPr>
          <p:cNvSpPr txBox="1"/>
          <p:nvPr/>
        </p:nvSpPr>
        <p:spPr>
          <a:xfrm>
            <a:off x="5217710" y="933033"/>
            <a:ext cx="1071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>
                <a:solidFill>
                  <a:schemeClr val="bg1"/>
                </a:solidFill>
              </a:rPr>
              <a:t>Links</a:t>
            </a:r>
            <a:endParaRPr lang="en-FI" sz="3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3A487C-86AD-41EB-8680-BBE623D9242E}"/>
              </a:ext>
            </a:extLst>
          </p:cNvPr>
          <p:cNvSpPr txBox="1"/>
          <p:nvPr/>
        </p:nvSpPr>
        <p:spPr>
          <a:xfrm>
            <a:off x="1644242" y="2721114"/>
            <a:ext cx="9026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000" dirty="0">
                <a:solidFill>
                  <a:schemeClr val="bg1"/>
                </a:solidFill>
              </a:rPr>
              <a:t>What is Svelte: </a:t>
            </a:r>
            <a:r>
              <a:rPr lang="fi-FI" sz="2000" dirty="0">
                <a:solidFill>
                  <a:schemeClr val="bg1"/>
                </a:solidFill>
                <a:hlinkClick r:id="rId2"/>
              </a:rPr>
              <a:t>https://svelte.dev/blog/svelte-3-rethinking-reactivity</a:t>
            </a:r>
            <a:endParaRPr lang="fi-FI" sz="2000" dirty="0">
              <a:solidFill>
                <a:schemeClr val="bg1"/>
              </a:solidFill>
            </a:endParaRPr>
          </a:p>
          <a:p>
            <a:r>
              <a:rPr lang="fi-FI" sz="2000" dirty="0">
                <a:solidFill>
                  <a:schemeClr val="bg1"/>
                </a:solidFill>
              </a:rPr>
              <a:t>Video introduction: https://www.youtube.com/watch?v=AdNJ3fydeao</a:t>
            </a:r>
            <a:endParaRPr lang="en-FI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326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358335-7826-4441-857A-7B3005105C3B}"/>
              </a:ext>
            </a:extLst>
          </p:cNvPr>
          <p:cNvSpPr txBox="1"/>
          <p:nvPr/>
        </p:nvSpPr>
        <p:spPr>
          <a:xfrm>
            <a:off x="3867082" y="765253"/>
            <a:ext cx="3316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>
                <a:solidFill>
                  <a:schemeClr val="bg1"/>
                </a:solidFill>
              </a:rPr>
              <a:t>Download repo</a:t>
            </a:r>
            <a:endParaRPr lang="en-FI" sz="3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3A487C-86AD-41EB-8680-BBE623D9242E}"/>
              </a:ext>
            </a:extLst>
          </p:cNvPr>
          <p:cNvSpPr txBox="1"/>
          <p:nvPr/>
        </p:nvSpPr>
        <p:spPr>
          <a:xfrm>
            <a:off x="1652631" y="3136612"/>
            <a:ext cx="8763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>
                <a:solidFill>
                  <a:schemeClr val="bg1"/>
                </a:solidFill>
              </a:rPr>
              <a:t>https://github.com/Ubernt/SvelteWorkshop</a:t>
            </a:r>
            <a:endParaRPr lang="en-FI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87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358335-7826-4441-857A-7B3005105C3B}"/>
              </a:ext>
            </a:extLst>
          </p:cNvPr>
          <p:cNvSpPr txBox="1"/>
          <p:nvPr/>
        </p:nvSpPr>
        <p:spPr>
          <a:xfrm>
            <a:off x="4555221" y="805343"/>
            <a:ext cx="2180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>
                <a:solidFill>
                  <a:schemeClr val="bg1"/>
                </a:solidFill>
              </a:rPr>
              <a:t>What is it?</a:t>
            </a:r>
            <a:endParaRPr lang="en-FI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9B87ED-C8F9-4BA7-873B-F842581C0032}"/>
              </a:ext>
            </a:extLst>
          </p:cNvPr>
          <p:cNvSpPr txBox="1"/>
          <p:nvPr/>
        </p:nvSpPr>
        <p:spPr>
          <a:xfrm>
            <a:off x="1442906" y="1963024"/>
            <a:ext cx="77508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chemeClr val="bg1"/>
                </a:solidFill>
              </a:rPr>
              <a:t>It is the same as any frontend framework like React, Vue, 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chemeClr val="bg1"/>
                </a:solidFill>
              </a:rPr>
              <a:t>You can write it with Javascript or 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chemeClr val="bg1"/>
                </a:solidFill>
              </a:rPr>
              <a:t>One of the most simplest markups so far in any 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chemeClr val="bg1"/>
                </a:solidFill>
              </a:rPr>
              <a:t>It is imperative language, not declarative like React and others</a:t>
            </a:r>
            <a:endParaRPr lang="en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19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358335-7826-4441-857A-7B3005105C3B}"/>
              </a:ext>
            </a:extLst>
          </p:cNvPr>
          <p:cNvSpPr txBox="1"/>
          <p:nvPr/>
        </p:nvSpPr>
        <p:spPr>
          <a:xfrm>
            <a:off x="3116162" y="656196"/>
            <a:ext cx="5137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>
                <a:solidFill>
                  <a:schemeClr val="bg1"/>
                </a:solidFill>
              </a:rPr>
              <a:t>Programming paradigms</a:t>
            </a:r>
            <a:endParaRPr lang="en-FI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9B87ED-C8F9-4BA7-873B-F842581C0032}"/>
              </a:ext>
            </a:extLst>
          </p:cNvPr>
          <p:cNvSpPr txBox="1"/>
          <p:nvPr/>
        </p:nvSpPr>
        <p:spPr>
          <a:xfrm>
            <a:off x="1098957" y="1375794"/>
            <a:ext cx="69220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>
                <a:solidFill>
                  <a:schemeClr val="bg1"/>
                </a:solidFill>
              </a:rPr>
              <a:t>Declarative programming: you tell </a:t>
            </a:r>
            <a:r>
              <a:rPr lang="fi-FI" sz="1600" b="1" dirty="0">
                <a:solidFill>
                  <a:schemeClr val="bg1"/>
                </a:solidFill>
              </a:rPr>
              <a:t>what </a:t>
            </a:r>
            <a:r>
              <a:rPr lang="fi-FI" sz="1600" dirty="0">
                <a:solidFill>
                  <a:schemeClr val="bg1"/>
                </a:solidFill>
              </a:rPr>
              <a:t>you want, not how to get it.</a:t>
            </a:r>
          </a:p>
          <a:p>
            <a:r>
              <a:rPr lang="fi-FI" sz="1600" dirty="0">
                <a:solidFill>
                  <a:schemeClr val="bg1"/>
                </a:solidFill>
              </a:rPr>
              <a:t>Example: collection.Where(num =&gt; num % 2 != 0);</a:t>
            </a:r>
          </a:p>
          <a:p>
            <a:endParaRPr lang="fi-FI" sz="1600" dirty="0">
              <a:solidFill>
                <a:schemeClr val="bg1"/>
              </a:solidFill>
            </a:endParaRPr>
          </a:p>
          <a:p>
            <a:r>
              <a:rPr lang="fi-FI" sz="1600" dirty="0">
                <a:solidFill>
                  <a:schemeClr val="bg1"/>
                </a:solidFill>
              </a:rPr>
              <a:t>Description: I want odd numbers, I dont care how you do it for me.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778B42-EDAE-4E85-87CF-A3D017589D97}"/>
              </a:ext>
            </a:extLst>
          </p:cNvPr>
          <p:cNvSpPr txBox="1"/>
          <p:nvPr/>
        </p:nvSpPr>
        <p:spPr>
          <a:xfrm>
            <a:off x="1098957" y="2837444"/>
            <a:ext cx="7273145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>
                <a:solidFill>
                  <a:schemeClr val="bg1"/>
                </a:solidFill>
              </a:rPr>
              <a:t>Imperative programming: you tell do you </a:t>
            </a:r>
            <a:r>
              <a:rPr lang="fi-FI" sz="1600" b="1" dirty="0">
                <a:solidFill>
                  <a:schemeClr val="bg1"/>
                </a:solidFill>
              </a:rPr>
              <a:t>want to happen, step by step</a:t>
            </a:r>
            <a:r>
              <a:rPr lang="fi-FI" sz="1600" dirty="0">
                <a:solidFill>
                  <a:schemeClr val="bg1"/>
                </a:solidFill>
              </a:rPr>
              <a:t>.</a:t>
            </a:r>
          </a:p>
          <a:p>
            <a:r>
              <a:rPr lang="fi-FI" sz="1600" dirty="0">
                <a:solidFill>
                  <a:schemeClr val="bg1"/>
                </a:solidFill>
              </a:rPr>
              <a:t>Example:</a:t>
            </a:r>
          </a:p>
          <a:p>
            <a:r>
              <a:rPr lang="fi-FI" sz="1600" dirty="0">
                <a:solidFill>
                  <a:schemeClr val="bg1"/>
                </a:solidFill>
              </a:rPr>
              <a:t>List&lt;int&gt; collection = new List&lt;int&gt; {1, 2, 3, 4, 5};</a:t>
            </a:r>
          </a:p>
          <a:p>
            <a:r>
              <a:rPr lang="fi-FI" sz="1600" dirty="0">
                <a:solidFill>
                  <a:schemeClr val="bg1"/>
                </a:solidFill>
              </a:rPr>
              <a:t>List&lt;int&gt; results = new List&lt;int&gt;();</a:t>
            </a:r>
          </a:p>
          <a:p>
            <a:r>
              <a:rPr lang="fi-FI" sz="1600" dirty="0">
                <a:solidFill>
                  <a:schemeClr val="bg1"/>
                </a:solidFill>
              </a:rPr>
              <a:t>Foreach(var num in collection)</a:t>
            </a:r>
          </a:p>
          <a:p>
            <a:r>
              <a:rPr lang="fi-FI" sz="1600" dirty="0">
                <a:solidFill>
                  <a:schemeClr val="bg1"/>
                </a:solidFill>
              </a:rPr>
              <a:t>{</a:t>
            </a:r>
          </a:p>
          <a:p>
            <a:r>
              <a:rPr lang="fi-FI" sz="1600" dirty="0">
                <a:solidFill>
                  <a:schemeClr val="bg1"/>
                </a:solidFill>
              </a:rPr>
              <a:t>	if(num % 2 != 0) results.Add(num);</a:t>
            </a:r>
          </a:p>
          <a:p>
            <a:r>
              <a:rPr lang="fi-FI" sz="1600" dirty="0">
                <a:solidFill>
                  <a:schemeClr val="bg1"/>
                </a:solidFill>
              </a:rPr>
              <a:t>}</a:t>
            </a:r>
          </a:p>
          <a:p>
            <a:endParaRPr lang="fi-FI" sz="1600" dirty="0">
              <a:solidFill>
                <a:schemeClr val="bg1"/>
              </a:solidFill>
            </a:endParaRPr>
          </a:p>
          <a:p>
            <a:r>
              <a:rPr lang="fi-FI" sz="1600" dirty="0">
                <a:solidFill>
                  <a:schemeClr val="bg1"/>
                </a:solidFill>
              </a:rPr>
              <a:t>Description:</a:t>
            </a:r>
          </a:p>
          <a:p>
            <a:r>
              <a:rPr lang="fi-FI" sz="1600" dirty="0">
                <a:solidFill>
                  <a:schemeClr val="bg1"/>
                </a:solidFill>
              </a:rPr>
              <a:t>Here is a list of numbers, create empty list, loop list of numbers,</a:t>
            </a:r>
          </a:p>
          <a:p>
            <a:r>
              <a:rPr lang="fi-FI" sz="1600" dirty="0">
                <a:solidFill>
                  <a:schemeClr val="bg1"/>
                </a:solidFill>
              </a:rPr>
              <a:t>check if its odd,</a:t>
            </a:r>
          </a:p>
          <a:p>
            <a:r>
              <a:rPr lang="fi-FI" sz="1600" dirty="0">
                <a:solidFill>
                  <a:schemeClr val="bg1"/>
                </a:solidFill>
              </a:rPr>
              <a:t>add to new list that number</a:t>
            </a:r>
          </a:p>
        </p:txBody>
      </p:sp>
    </p:spTree>
    <p:extLst>
      <p:ext uri="{BB962C8B-B14F-4D97-AF65-F5344CB8AC3E}">
        <p14:creationId xmlns:p14="http://schemas.microsoft.com/office/powerpoint/2010/main" val="333168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358335-7826-4441-857A-7B3005105C3B}"/>
              </a:ext>
            </a:extLst>
          </p:cNvPr>
          <p:cNvSpPr txBox="1"/>
          <p:nvPr/>
        </p:nvSpPr>
        <p:spPr>
          <a:xfrm>
            <a:off x="1522254" y="771787"/>
            <a:ext cx="8167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>
                <a:solidFill>
                  <a:schemeClr val="bg1"/>
                </a:solidFill>
              </a:rPr>
              <a:t>How it differents from other frameworks?</a:t>
            </a:r>
            <a:endParaRPr lang="en-FI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9B87ED-C8F9-4BA7-873B-F842581C0032}"/>
              </a:ext>
            </a:extLst>
          </p:cNvPr>
          <p:cNvSpPr txBox="1"/>
          <p:nvPr/>
        </p:nvSpPr>
        <p:spPr>
          <a:xfrm>
            <a:off x="1098957" y="1946246"/>
            <a:ext cx="103252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chemeClr val="bg1"/>
                </a:solidFill>
              </a:rPr>
              <a:t>It is NOT declarative state-driven code like React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chemeClr val="bg1"/>
                </a:solidFill>
              </a:rPr>
              <a:t>When writing with React browser do extra work to convert code into</a:t>
            </a:r>
          </a:p>
          <a:p>
            <a:pPr lvl="1"/>
            <a:r>
              <a:rPr lang="fi-FI" dirty="0">
                <a:solidFill>
                  <a:schemeClr val="bg1"/>
                </a:solidFill>
              </a:rPr>
              <a:t>     DOM operations. To make those operations efficient, React uses virtual DOM diffing.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chemeClr val="bg1"/>
                </a:solidFill>
              </a:rPr>
              <a:t>Very simple markup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chemeClr val="bg1"/>
                </a:solidFill>
              </a:rPr>
              <a:t>It is </a:t>
            </a:r>
            <a:r>
              <a:rPr lang="fi-FI" b="1" dirty="0">
                <a:solidFill>
                  <a:schemeClr val="bg1"/>
                </a:solidFill>
              </a:rPr>
              <a:t>25x times faster than React</a:t>
            </a:r>
            <a:r>
              <a:rPr lang="fi-FI" dirty="0">
                <a:solidFill>
                  <a:schemeClr val="bg1"/>
                </a:solidFill>
              </a:rPr>
              <a:t>, 50x times faster than Vue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chemeClr val="bg1"/>
                </a:solidFill>
              </a:rPr>
              <a:t>Not thinking accessibility throws an warning: &lt;img src=”images/hey.png” /&gt; </a:t>
            </a:r>
          </a:p>
          <a:p>
            <a:r>
              <a:rPr lang="fi-FI" dirty="0">
                <a:solidFill>
                  <a:schemeClr val="bg1"/>
                </a:solidFill>
              </a:rPr>
              <a:t>     if missing alt-attribute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chemeClr val="bg1"/>
                </a:solidFill>
              </a:rPr>
              <a:t>If writing styles inside *.svelte files and not using them, it warns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EFDF3A-4F6D-48B9-9D43-FF0E55AE8124}"/>
              </a:ext>
            </a:extLst>
          </p:cNvPr>
          <p:cNvSpPr txBox="1"/>
          <p:nvPr/>
        </p:nvSpPr>
        <p:spPr>
          <a:xfrm>
            <a:off x="1046057" y="5302356"/>
            <a:ext cx="10378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Svelte runs at build time, converting your components into highly efficient imperative code.</a:t>
            </a:r>
          </a:p>
          <a:p>
            <a:r>
              <a:rPr lang="fi-FI" dirty="0">
                <a:solidFill>
                  <a:schemeClr val="bg1"/>
                </a:solidFill>
              </a:rPr>
              <a:t>You can write very ambitious applications with excellent performance.</a:t>
            </a:r>
            <a:endParaRPr lang="en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31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358335-7826-4441-857A-7B3005105C3B}"/>
              </a:ext>
            </a:extLst>
          </p:cNvPr>
          <p:cNvSpPr txBox="1"/>
          <p:nvPr/>
        </p:nvSpPr>
        <p:spPr>
          <a:xfrm>
            <a:off x="2956771" y="823976"/>
            <a:ext cx="5748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>
                <a:solidFill>
                  <a:schemeClr val="bg1"/>
                </a:solidFill>
              </a:rPr>
              <a:t>Example markup of SvelteJS</a:t>
            </a:r>
            <a:endParaRPr lang="en-FI" sz="32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5A54E-92D1-418A-BECE-E9EE4346D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799" y="2055608"/>
            <a:ext cx="43815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2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358335-7826-4441-857A-7B3005105C3B}"/>
              </a:ext>
            </a:extLst>
          </p:cNvPr>
          <p:cNvSpPr txBox="1"/>
          <p:nvPr/>
        </p:nvSpPr>
        <p:spPr>
          <a:xfrm>
            <a:off x="3456495" y="752641"/>
            <a:ext cx="5279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>
                <a:solidFill>
                  <a:schemeClr val="bg1"/>
                </a:solidFill>
              </a:rPr>
              <a:t>Styles not affecting others</a:t>
            </a:r>
            <a:endParaRPr lang="en-FI" sz="32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4BBE30-0023-4593-80CE-FAB3EFE8C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131" y="1552769"/>
            <a:ext cx="8855968" cy="426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2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358335-7826-4441-857A-7B3005105C3B}"/>
              </a:ext>
            </a:extLst>
          </p:cNvPr>
          <p:cNvSpPr txBox="1"/>
          <p:nvPr/>
        </p:nvSpPr>
        <p:spPr>
          <a:xfrm>
            <a:off x="4198342" y="780176"/>
            <a:ext cx="2972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>
                <a:solidFill>
                  <a:schemeClr val="bg1"/>
                </a:solidFill>
              </a:rPr>
              <a:t>Style warnings</a:t>
            </a:r>
            <a:endParaRPr lang="en-FI" sz="32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741E7-6840-4D72-8018-CB2686FAE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2" y="1381040"/>
            <a:ext cx="8225858" cy="469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35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358335-7826-4441-857A-7B3005105C3B}"/>
              </a:ext>
            </a:extLst>
          </p:cNvPr>
          <p:cNvSpPr txBox="1"/>
          <p:nvPr/>
        </p:nvSpPr>
        <p:spPr>
          <a:xfrm>
            <a:off x="4198342" y="780176"/>
            <a:ext cx="2972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>
                <a:solidFill>
                  <a:schemeClr val="bg1"/>
                </a:solidFill>
              </a:rPr>
              <a:t>Style warnings</a:t>
            </a:r>
            <a:endParaRPr lang="en-FI" sz="3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ACC71F-A27A-4CD1-8C25-92467A39A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801" y="1601778"/>
            <a:ext cx="9518864" cy="447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1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23C82A-1A32-402F-8BBB-E7EE28AE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76" y="934070"/>
            <a:ext cx="10506647" cy="498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96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78</TotalTime>
  <Words>374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SvelteJS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SvelteJS</dc:title>
  <dc:creator>Jon Koivula</dc:creator>
  <cp:lastModifiedBy>Jon Koivula</cp:lastModifiedBy>
  <cp:revision>9</cp:revision>
  <dcterms:created xsi:type="dcterms:W3CDTF">2021-09-12T15:58:56Z</dcterms:created>
  <dcterms:modified xsi:type="dcterms:W3CDTF">2021-09-12T17:17:35Z</dcterms:modified>
</cp:coreProperties>
</file>