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sldIdLst>
    <p:sldId id="256" r:id="rId3"/>
    <p:sldId id="272" r:id="rId4"/>
    <p:sldId id="257" r:id="rId6"/>
    <p:sldId id="274" r:id="rId7"/>
    <p:sldId id="259" r:id="rId8"/>
    <p:sldId id="260" r:id="rId9"/>
    <p:sldId id="273" r:id="rId10"/>
    <p:sldId id="281" r:id="rId11"/>
    <p:sldId id="275" r:id="rId12"/>
    <p:sldId id="279" r:id="rId13"/>
    <p:sldId id="276" r:id="rId14"/>
    <p:sldId id="280" r:id="rId15"/>
    <p:sldId id="277" r:id="rId16"/>
    <p:sldId id="278" r:id="rId17"/>
    <p:sldId id="283" r:id="rId18"/>
    <p:sldId id="271"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87" autoAdjust="0"/>
    <p:restoredTop sz="95326" autoAdjust="0"/>
  </p:normalViewPr>
  <p:slideViewPr>
    <p:cSldViewPr snapToGrid="0">
      <p:cViewPr varScale="1">
        <p:scale>
          <a:sx n="87" d="100"/>
          <a:sy n="87" d="100"/>
        </p:scale>
        <p:origin x="40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E700D-AAD2-4EB9-9D3D-3CBDCA306383}" type="datetimeFigureOut">
              <a:rPr lang="ru-RU" smtClean="0"/>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C0DB73-2C6A-437B-8BF6-F45B1A45C31A}" type="slidenum">
              <a:rPr lang="ru-RU" smtClean="0"/>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97C0DB73-2C6A-437B-8BF6-F45B1A45C31A}" type="slidenum">
              <a:rPr lang="ru-RU" smtClean="0"/>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a:p>
        </p:txBody>
      </p:sp>
      <p:sp>
        <p:nvSpPr>
          <p:cNvPr id="4" name="Дата 3"/>
          <p:cNvSpPr>
            <a:spLocks noGrp="1"/>
          </p:cNvSpPr>
          <p:nvPr>
            <p:ph type="dt" sz="half" idx="10"/>
          </p:nvPr>
        </p:nvSpPr>
        <p:spPr/>
        <p:txBody>
          <a:bodyPr/>
          <a:lstStyle/>
          <a:p>
            <a:fld id="{4BB9FF18-C6F5-42BB-B66C-1A2263969B03}" type="datetime1">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BB09561-005B-4903-8042-85F4F015B3CE}" type="slidenum">
              <a:rPr lang="ru-RU" smtClean="0"/>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Дата 3"/>
          <p:cNvSpPr>
            <a:spLocks noGrp="1"/>
          </p:cNvSpPr>
          <p:nvPr>
            <p:ph type="dt" sz="half" idx="10"/>
          </p:nvPr>
        </p:nvSpPr>
        <p:spPr/>
        <p:txBody>
          <a:bodyPr/>
          <a:lstStyle/>
          <a:p>
            <a:fld id="{46A5CFF6-1933-4300-864F-028BEBF8524C}" type="datetime1">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BB09561-005B-4903-8042-85F4F015B3CE}" type="slidenum">
              <a:rPr lang="ru-RU" smtClean="0"/>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Дата 3"/>
          <p:cNvSpPr>
            <a:spLocks noGrp="1"/>
          </p:cNvSpPr>
          <p:nvPr>
            <p:ph type="dt" sz="half" idx="10"/>
          </p:nvPr>
        </p:nvSpPr>
        <p:spPr/>
        <p:txBody>
          <a:bodyPr/>
          <a:lstStyle/>
          <a:p>
            <a:fld id="{55D6BFA8-BCB0-4390-97C8-5DEDED13E84D}" type="datetime1">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BB09561-005B-4903-8042-85F4F015B3CE}" type="slidenum">
              <a:rPr lang="ru-RU" smtClean="0"/>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Объект 2"/>
          <p:cNvSpPr>
            <a:spLocks noGrp="1"/>
          </p:cNvSpPr>
          <p:nvPr>
            <p:ph idx="1"/>
          </p:nvPr>
        </p:nvSpPr>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Дата 3"/>
          <p:cNvSpPr>
            <a:spLocks noGrp="1"/>
          </p:cNvSpPr>
          <p:nvPr>
            <p:ph type="dt" sz="half" idx="10"/>
          </p:nvPr>
        </p:nvSpPr>
        <p:spPr/>
        <p:txBody>
          <a:bodyPr/>
          <a:lstStyle/>
          <a:p>
            <a:fld id="{DB4849A1-30E7-498F-B209-3B34A4AEF99B}" type="datetime1">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BB09561-005B-4903-8042-85F4F015B3CE}" type="slidenum">
              <a:rPr lang="ru-RU" smtClean="0"/>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endParaRPr lang="ru-RU"/>
          </a:p>
        </p:txBody>
      </p:sp>
      <p:sp>
        <p:nvSpPr>
          <p:cNvPr id="4" name="Дата 3"/>
          <p:cNvSpPr>
            <a:spLocks noGrp="1"/>
          </p:cNvSpPr>
          <p:nvPr>
            <p:ph type="dt" sz="half" idx="10"/>
          </p:nvPr>
        </p:nvSpPr>
        <p:spPr/>
        <p:txBody>
          <a:bodyPr/>
          <a:lstStyle/>
          <a:p>
            <a:fld id="{F52E0E7F-D021-4628-B1F8-C6FBA59AAC2B}" type="datetime1">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BB09561-005B-4903-8042-85F4F015B3CE}" type="slidenum">
              <a:rPr lang="ru-RU" smtClean="0"/>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5" name="Дата 4"/>
          <p:cNvSpPr>
            <a:spLocks noGrp="1"/>
          </p:cNvSpPr>
          <p:nvPr>
            <p:ph type="dt" sz="half" idx="10"/>
          </p:nvPr>
        </p:nvSpPr>
        <p:spPr/>
        <p:txBody>
          <a:bodyPr/>
          <a:lstStyle/>
          <a:p>
            <a:fld id="{91107179-6E99-492A-853E-9CA21D709983}" type="datetime1">
              <a:rPr lang="ru-RU" smtClean="0"/>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BB09561-005B-4903-8042-85F4F015B3CE}" type="slidenum">
              <a:rPr lang="ru-RU" smtClean="0"/>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7" name="Дата 6"/>
          <p:cNvSpPr>
            <a:spLocks noGrp="1"/>
          </p:cNvSpPr>
          <p:nvPr>
            <p:ph type="dt" sz="half" idx="10"/>
          </p:nvPr>
        </p:nvSpPr>
        <p:spPr/>
        <p:txBody>
          <a:bodyPr/>
          <a:lstStyle/>
          <a:p>
            <a:fld id="{F147340E-524F-4EC9-9270-42D76CEF4955}" type="datetime1">
              <a:rPr lang="ru-RU" smtClean="0"/>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BB09561-005B-4903-8042-85F4F015B3CE}" type="slidenum">
              <a:rPr lang="ru-RU" smtClean="0"/>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Дата 2"/>
          <p:cNvSpPr>
            <a:spLocks noGrp="1"/>
          </p:cNvSpPr>
          <p:nvPr>
            <p:ph type="dt" sz="half" idx="10"/>
          </p:nvPr>
        </p:nvSpPr>
        <p:spPr/>
        <p:txBody>
          <a:bodyPr/>
          <a:lstStyle/>
          <a:p>
            <a:fld id="{3E961E28-7E26-473F-94CB-24C003C61F6E}" type="datetime1">
              <a:rPr lang="ru-RU" smtClean="0"/>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BB09561-005B-4903-8042-85F4F015B3CE}" type="slidenum">
              <a:rPr lang="ru-RU" smtClean="0"/>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F821F0B-0818-4695-82E5-41DAE2B3E757}" type="datetime1">
              <a:rPr lang="ru-RU" smtClean="0"/>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BB09561-005B-4903-8042-85F4F015B3CE}" type="slidenum">
              <a:rPr lang="ru-RU" smtClean="0"/>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endParaRPr lang="ru-RU"/>
          </a:p>
        </p:txBody>
      </p:sp>
      <p:sp>
        <p:nvSpPr>
          <p:cNvPr id="5" name="Дата 4"/>
          <p:cNvSpPr>
            <a:spLocks noGrp="1"/>
          </p:cNvSpPr>
          <p:nvPr>
            <p:ph type="dt" sz="half" idx="10"/>
          </p:nvPr>
        </p:nvSpPr>
        <p:spPr/>
        <p:txBody>
          <a:bodyPr/>
          <a:lstStyle/>
          <a:p>
            <a:fld id="{6E4C5CC3-E308-4C69-A47D-21549EBBDF93}" type="datetime1">
              <a:rPr lang="ru-RU" smtClean="0"/>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BB09561-005B-4903-8042-85F4F015B3CE}" type="slidenum">
              <a:rPr lang="ru-RU" smtClean="0"/>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endParaRPr lang="ru-RU"/>
          </a:p>
        </p:txBody>
      </p:sp>
      <p:sp>
        <p:nvSpPr>
          <p:cNvPr id="5" name="Дата 4"/>
          <p:cNvSpPr>
            <a:spLocks noGrp="1"/>
          </p:cNvSpPr>
          <p:nvPr>
            <p:ph type="dt" sz="half" idx="10"/>
          </p:nvPr>
        </p:nvSpPr>
        <p:spPr/>
        <p:txBody>
          <a:bodyPr/>
          <a:lstStyle/>
          <a:p>
            <a:fld id="{13ED2E16-B131-4D8B-B255-2C6885D25083}" type="datetime1">
              <a:rPr lang="ru-RU" smtClean="0"/>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BB09561-005B-4903-8042-85F4F015B3CE}" type="slidenum">
              <a:rPr lang="ru-RU" smtClean="0"/>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0AE0C-DA8E-4D17-B093-245A6CCD344E}" type="datetime1">
              <a:rPr lang="ru-RU" smtClean="0"/>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09561-005B-4903-8042-85F4F015B3CE}" type="slidenum">
              <a:rPr lang="ru-RU" smtClean="0"/>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microsoft.com/office/2007/relationships/media" Target="file:///C:\Users\ura_2\Videos\2023-05-28%2015-15-29.mov" TargetMode="External"/><Relationship Id="rId1" Type="http://schemas.openxmlformats.org/officeDocument/2006/relationships/video" Target="file:///C:\Users\ura_2\Videos\2023-05-28%2015-15-29.mov"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093720" y="228600"/>
            <a:ext cx="6004560" cy="1460818"/>
          </a:xfrm>
        </p:spPr>
        <p:txBody>
          <a:bodyPr>
            <a:noAutofit/>
          </a:bodyPr>
          <a:lstStyle/>
          <a:p>
            <a:r>
              <a:rPr lang="ru-RU" sz="1400" b="1" dirty="0">
                <a:latin typeface="Times New Roman" panose="02020603050405020304" pitchFamily="18" charset="0"/>
                <a:cs typeface="Times New Roman" panose="02020603050405020304" pitchFamily="18" charset="0"/>
              </a:rPr>
              <a:t>Министерство науки и высшего образования Российской Федерации</a:t>
            </a:r>
            <a:br>
              <a:rPr lang="ru-RU" sz="1400" b="1" dirty="0">
                <a:latin typeface="Times New Roman" panose="02020603050405020304" pitchFamily="18" charset="0"/>
                <a:cs typeface="Times New Roman" panose="02020603050405020304" pitchFamily="18" charset="0"/>
              </a:rPr>
            </a:br>
            <a:r>
              <a:rPr lang="ru-RU" sz="1400" b="1" dirty="0">
                <a:latin typeface="Times New Roman" panose="02020603050405020304" pitchFamily="18" charset="0"/>
                <a:cs typeface="Times New Roman" panose="02020603050405020304" pitchFamily="18" charset="0"/>
              </a:rPr>
              <a:t>Федеральное государственное бюджетное образовательное учреждение</a:t>
            </a:r>
            <a:br>
              <a:rPr lang="ru-RU" sz="1400" b="1" dirty="0">
                <a:latin typeface="Times New Roman" panose="02020603050405020304" pitchFamily="18" charset="0"/>
                <a:cs typeface="Times New Roman" panose="02020603050405020304" pitchFamily="18" charset="0"/>
              </a:rPr>
            </a:br>
            <a:r>
              <a:rPr lang="ru-RU" sz="1400" b="1" dirty="0">
                <a:latin typeface="Times New Roman" panose="02020603050405020304" pitchFamily="18" charset="0"/>
                <a:cs typeface="Times New Roman" panose="02020603050405020304" pitchFamily="18" charset="0"/>
              </a:rPr>
              <a:t>высшего образования</a:t>
            </a:r>
            <a:br>
              <a:rPr lang="ru-RU" sz="1400" b="1" dirty="0">
                <a:latin typeface="Times New Roman" panose="02020603050405020304" pitchFamily="18" charset="0"/>
                <a:cs typeface="Times New Roman" panose="02020603050405020304" pitchFamily="18" charset="0"/>
              </a:rPr>
            </a:br>
            <a:r>
              <a:rPr lang="ru-RU" sz="1400" b="1" dirty="0">
                <a:latin typeface="Times New Roman" panose="02020603050405020304" pitchFamily="18" charset="0"/>
                <a:cs typeface="Times New Roman" panose="02020603050405020304" pitchFamily="18" charset="0"/>
              </a:rPr>
              <a:t>«Московский государственный технический университет</a:t>
            </a:r>
            <a:br>
              <a:rPr lang="ru-RU" sz="1400" b="1" dirty="0">
                <a:latin typeface="Times New Roman" panose="02020603050405020304" pitchFamily="18" charset="0"/>
                <a:cs typeface="Times New Roman" panose="02020603050405020304" pitchFamily="18" charset="0"/>
              </a:rPr>
            </a:br>
            <a:r>
              <a:rPr lang="ru-RU" sz="1400" b="1" dirty="0">
                <a:latin typeface="Times New Roman" panose="02020603050405020304" pitchFamily="18" charset="0"/>
                <a:cs typeface="Times New Roman" panose="02020603050405020304" pitchFamily="18" charset="0"/>
              </a:rPr>
              <a:t>имени Н.Э. Баумана</a:t>
            </a:r>
            <a:br>
              <a:rPr lang="ru-RU" sz="1400" b="1" dirty="0">
                <a:latin typeface="Times New Roman" panose="02020603050405020304" pitchFamily="18" charset="0"/>
                <a:cs typeface="Times New Roman" panose="02020603050405020304" pitchFamily="18" charset="0"/>
              </a:rPr>
            </a:br>
            <a:r>
              <a:rPr lang="ru-RU" sz="1400" b="1" dirty="0">
                <a:latin typeface="Times New Roman" panose="02020603050405020304" pitchFamily="18" charset="0"/>
                <a:cs typeface="Times New Roman" panose="02020603050405020304" pitchFamily="18" charset="0"/>
              </a:rPr>
              <a:t>(национальный исследовательский университет)»</a:t>
            </a:r>
            <a:br>
              <a:rPr lang="ru-RU" sz="1400" b="1" dirty="0">
                <a:latin typeface="Times New Roman" panose="02020603050405020304" pitchFamily="18" charset="0"/>
                <a:cs typeface="Times New Roman" panose="02020603050405020304" pitchFamily="18" charset="0"/>
              </a:rPr>
            </a:br>
            <a:r>
              <a:rPr lang="ru-RU" sz="1400" b="1" dirty="0">
                <a:latin typeface="Times New Roman" panose="02020603050405020304" pitchFamily="18" charset="0"/>
                <a:cs typeface="Times New Roman" panose="02020603050405020304" pitchFamily="18" charset="0"/>
              </a:rPr>
              <a:t>(МГТУ им. Н.Э. Баумана)</a:t>
            </a:r>
            <a:endParaRPr lang="ru-RU" sz="1400" b="1" dirty="0">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a:xfrm>
            <a:off x="1280160" y="1689418"/>
            <a:ext cx="9585960" cy="5168582"/>
          </a:xfrm>
        </p:spPr>
        <p:txBody>
          <a:bodyPr>
            <a:normAutofit/>
          </a:bodyPr>
          <a:lstStyle/>
          <a:p>
            <a:pPr algn="l">
              <a:lnSpc>
                <a:spcPct val="150000"/>
              </a:lnSpc>
            </a:pPr>
            <a:r>
              <a:rPr lang="ru-RU" sz="2000" dirty="0">
                <a:effectLst/>
                <a:latin typeface="Times New Roman" panose="02020603050405020304" pitchFamily="18" charset="0"/>
                <a:ea typeface="Calibri" panose="020F0502020204030204" pitchFamily="34" charset="0"/>
              </a:rPr>
              <a:t>ФАКУЛЬТЕТ «РОБОТОТЕХНИКА И КОМПЛЕКСНАЯ АВТОМАТИЗАЦИЯ»</a:t>
            </a:r>
            <a:endParaRPr lang="ru-RU" sz="2000" dirty="0">
              <a:effectLst/>
              <a:latin typeface="Times New Roman" panose="02020603050405020304" pitchFamily="18" charset="0"/>
              <a:ea typeface="Calibri" panose="020F0502020204030204" pitchFamily="34" charset="0"/>
            </a:endParaRPr>
          </a:p>
          <a:p>
            <a:pPr algn="l">
              <a:lnSpc>
                <a:spcPct val="150000"/>
              </a:lnSpc>
            </a:pPr>
            <a:r>
              <a:rPr lang="ru-RU" sz="2000" dirty="0">
                <a:effectLst/>
                <a:latin typeface="Times New Roman" panose="02020603050405020304" pitchFamily="18" charset="0"/>
                <a:ea typeface="Calibri" panose="020F0502020204030204" pitchFamily="34" charset="0"/>
              </a:rPr>
              <a:t>КАФЕДРА «КОМПЬЮТЕРНЫЕ СИСТЕМЫ АВТОМАТИЗАЦИИ ПРОИЗВОДСТВА»</a:t>
            </a:r>
            <a:endParaRPr lang="ru-RU" sz="2000" dirty="0">
              <a:effectLst/>
              <a:latin typeface="Times New Roman" panose="02020603050405020304" pitchFamily="18" charset="0"/>
              <a:ea typeface="Calibri" panose="020F0502020204030204" pitchFamily="34" charset="0"/>
            </a:endParaRPr>
          </a:p>
          <a:p>
            <a:pPr>
              <a:lnSpc>
                <a:spcPct val="150000"/>
              </a:lnSpc>
              <a:spcBef>
                <a:spcPts val="0"/>
              </a:spcBef>
            </a:pPr>
            <a:endParaRPr lang="ru-RU" sz="2000" dirty="0">
              <a:effectLst/>
              <a:latin typeface="Times New Roman" panose="02020603050405020304" pitchFamily="18" charset="0"/>
              <a:ea typeface="Calibri" panose="020F0502020204030204" pitchFamily="34" charset="0"/>
            </a:endParaRPr>
          </a:p>
          <a:p>
            <a:pPr>
              <a:lnSpc>
                <a:spcPct val="150000"/>
              </a:lnSpc>
              <a:spcBef>
                <a:spcPts val="0"/>
              </a:spcBef>
            </a:pPr>
            <a:r>
              <a:rPr lang="ru-RU" sz="2000" dirty="0">
                <a:latin typeface="Times New Roman" panose="02020603050405020304" pitchFamily="18" charset="0"/>
                <a:ea typeface="Calibri" panose="020F0502020204030204" pitchFamily="34" charset="0"/>
              </a:rPr>
              <a:t>Выпускная квалификационная работа на тему</a:t>
            </a:r>
            <a:r>
              <a:rPr lang="en-US" sz="2000" dirty="0">
                <a:latin typeface="Times New Roman" panose="02020603050405020304" pitchFamily="18" charset="0"/>
                <a:ea typeface="Calibri" panose="020F0502020204030204" pitchFamily="34" charset="0"/>
              </a:rPr>
              <a:t>:</a:t>
            </a:r>
            <a:endParaRPr lang="ru-RU" sz="2000" dirty="0">
              <a:effectLst/>
              <a:latin typeface="Times New Roman" panose="02020603050405020304" pitchFamily="18" charset="0"/>
              <a:ea typeface="Calibri" panose="020F0502020204030204" pitchFamily="34" charset="0"/>
            </a:endParaRPr>
          </a:p>
          <a:p>
            <a:pPr>
              <a:lnSpc>
                <a:spcPct val="100000"/>
              </a:lnSpc>
              <a:spcBef>
                <a:spcPts val="0"/>
              </a:spcBef>
            </a:pPr>
            <a:r>
              <a:rPr lang="ru-RU" sz="2000" dirty="0">
                <a:latin typeface="Times New Roman" panose="02020603050405020304" pitchFamily="18" charset="0"/>
                <a:ea typeface="Calibri" panose="020F0502020204030204" pitchFamily="34" charset="0"/>
              </a:rPr>
              <a:t>«</a:t>
            </a:r>
            <a:r>
              <a:rPr lang="ru-RU" sz="1800" dirty="0">
                <a:solidFill>
                  <a:srgbClr val="000000"/>
                </a:solidFill>
                <a:effectLst/>
                <a:latin typeface="Times New Roman" panose="02020603050405020304" pitchFamily="18" charset="0"/>
                <a:ea typeface="Times New Roman" panose="02020603050405020304" pitchFamily="18" charset="0"/>
              </a:rPr>
              <a:t>Автоматизированная система мониторинга воспринимаемых металлоконструкцией нагрузок</a:t>
            </a:r>
            <a:r>
              <a:rPr lang="ru-RU" sz="2000" dirty="0">
                <a:effectLst/>
                <a:latin typeface="Times New Roman" panose="02020603050405020304" pitchFamily="18" charset="0"/>
                <a:ea typeface="Calibri" panose="020F0502020204030204" pitchFamily="34" charset="0"/>
              </a:rPr>
              <a:t>»</a:t>
            </a:r>
            <a:endParaRPr lang="ru-RU" sz="2000" dirty="0">
              <a:effectLst/>
              <a:latin typeface="Times New Roman" panose="02020603050405020304" pitchFamily="18" charset="0"/>
              <a:ea typeface="Calibri" panose="020F0502020204030204" pitchFamily="34" charset="0"/>
            </a:endParaRPr>
          </a:p>
          <a:p>
            <a:pPr>
              <a:lnSpc>
                <a:spcPct val="100000"/>
              </a:lnSpc>
              <a:spcBef>
                <a:spcPts val="0"/>
              </a:spcBef>
            </a:pPr>
            <a:endParaRPr lang="ru-RU" sz="2000" dirty="0">
              <a:effectLst/>
              <a:latin typeface="Times New Roman" panose="02020603050405020304" pitchFamily="18" charset="0"/>
              <a:ea typeface="Calibri" panose="020F0502020204030204" pitchFamily="34" charset="0"/>
            </a:endParaRPr>
          </a:p>
          <a:p>
            <a:pPr>
              <a:lnSpc>
                <a:spcPct val="100000"/>
              </a:lnSpc>
              <a:spcBef>
                <a:spcPts val="0"/>
              </a:spcBef>
            </a:pPr>
            <a:endParaRPr lang="ru-RU" sz="2000" dirty="0">
              <a:latin typeface="Times New Roman" panose="02020603050405020304" pitchFamily="18" charset="0"/>
            </a:endParaRPr>
          </a:p>
          <a:p>
            <a:pPr>
              <a:lnSpc>
                <a:spcPct val="100000"/>
              </a:lnSpc>
              <a:spcBef>
                <a:spcPts val="0"/>
              </a:spcBef>
            </a:pPr>
            <a:endParaRPr lang="ru-RU" sz="2000" dirty="0">
              <a:latin typeface="Times New Roman" panose="02020603050405020304" pitchFamily="18" charset="0"/>
            </a:endParaRPr>
          </a:p>
          <a:p>
            <a:pPr>
              <a:lnSpc>
                <a:spcPct val="100000"/>
              </a:lnSpc>
              <a:spcBef>
                <a:spcPts val="0"/>
              </a:spcBef>
            </a:pPr>
            <a:endParaRPr lang="ru-RU" sz="2000" dirty="0">
              <a:latin typeface="Times New Roman" panose="02020603050405020304" pitchFamily="18" charset="0"/>
            </a:endParaRPr>
          </a:p>
          <a:p>
            <a:pPr>
              <a:lnSpc>
                <a:spcPct val="100000"/>
              </a:lnSpc>
              <a:spcBef>
                <a:spcPts val="0"/>
              </a:spcBef>
            </a:pPr>
            <a:endParaRPr lang="ru-RU" sz="2000" dirty="0">
              <a:latin typeface="Times New Roman" panose="02020603050405020304" pitchFamily="18" charset="0"/>
            </a:endParaRPr>
          </a:p>
          <a:p>
            <a:pPr>
              <a:lnSpc>
                <a:spcPct val="100000"/>
              </a:lnSpc>
              <a:spcBef>
                <a:spcPts val="0"/>
              </a:spcBef>
            </a:pPr>
            <a:endParaRPr lang="ru-RU" sz="2000" dirty="0">
              <a:latin typeface="Times New Roman" panose="02020603050405020304" pitchFamily="18" charset="0"/>
            </a:endParaRPr>
          </a:p>
          <a:p>
            <a:pPr>
              <a:lnSpc>
                <a:spcPct val="100000"/>
              </a:lnSpc>
              <a:spcBef>
                <a:spcPts val="0"/>
              </a:spcBef>
            </a:pPr>
            <a:r>
              <a:rPr lang="ru-RU" sz="2000" dirty="0">
                <a:latin typeface="Times New Roman" panose="02020603050405020304" pitchFamily="18" charset="0"/>
              </a:rPr>
              <a:t>202</a:t>
            </a:r>
            <a:r>
              <a:rPr lang="ru-RU" altLang="en-US" sz="2000" dirty="0">
                <a:latin typeface="Times New Roman" panose="02020603050405020304" pitchFamily="18" charset="0"/>
              </a:rPr>
              <a:t>3</a:t>
            </a:r>
            <a:r>
              <a:rPr lang="ru-RU" sz="2000" dirty="0">
                <a:latin typeface="Times New Roman" panose="02020603050405020304" pitchFamily="18" charset="0"/>
              </a:rPr>
              <a:t> г.</a:t>
            </a:r>
            <a:endParaRPr lang="ru-RU" sz="2000" dirty="0">
              <a:latin typeface="Times New Roman" panose="02020603050405020304" pitchFamily="18" charset="0"/>
            </a:endParaRPr>
          </a:p>
          <a:p>
            <a:endParaRPr lang="ru-RU" sz="2000" dirty="0">
              <a:latin typeface="Times New Roman" panose="02020603050405020304" pitchFamily="18" charset="0"/>
            </a:endParaRPr>
          </a:p>
          <a:p>
            <a:endParaRPr lang="ru-RU" sz="2000" dirty="0"/>
          </a:p>
        </p:txBody>
      </p:sp>
      <p:sp>
        <p:nvSpPr>
          <p:cNvPr id="11" name="Подзаголовок 2"/>
          <p:cNvSpPr txBox="1"/>
          <p:nvPr/>
        </p:nvSpPr>
        <p:spPr>
          <a:xfrm>
            <a:off x="6309360" y="5168582"/>
            <a:ext cx="4602480" cy="74676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10000"/>
              </a:lnSpc>
              <a:spcBef>
                <a:spcPts val="0"/>
              </a:spcBef>
            </a:pPr>
            <a:r>
              <a:rPr lang="ru-RU" sz="2000" dirty="0">
                <a:latin typeface="Times New Roman" panose="02020603050405020304" pitchFamily="18" charset="0"/>
              </a:rPr>
              <a:t>Студент группы РК9-82Б</a:t>
            </a:r>
            <a:r>
              <a:rPr lang="en-US" sz="2000" dirty="0">
                <a:latin typeface="Times New Roman" panose="02020603050405020304" pitchFamily="18" charset="0"/>
              </a:rPr>
              <a:t>: </a:t>
            </a:r>
            <a:r>
              <a:rPr lang="ru-RU" sz="1800" dirty="0">
                <a:solidFill>
                  <a:srgbClr val="000000"/>
                </a:solidFill>
                <a:effectLst/>
                <a:latin typeface="Times New Roman" panose="02020603050405020304" pitchFamily="18" charset="0"/>
                <a:ea typeface="Times New Roman" panose="02020603050405020304" pitchFamily="18" charset="0"/>
              </a:rPr>
              <a:t>Бетуганов</a:t>
            </a:r>
            <a:r>
              <a:rPr lang="ru-RU" sz="2000" dirty="0">
                <a:latin typeface="Times New Roman" panose="02020603050405020304" pitchFamily="18" charset="0"/>
              </a:rPr>
              <a:t> Ю.А.</a:t>
            </a:r>
            <a:endParaRPr lang="ru-RU" sz="2000" dirty="0">
              <a:latin typeface="Times New Roman" panose="02020603050405020304" pitchFamily="18" charset="0"/>
            </a:endParaRPr>
          </a:p>
          <a:p>
            <a:pPr algn="l">
              <a:lnSpc>
                <a:spcPct val="110000"/>
              </a:lnSpc>
              <a:spcBef>
                <a:spcPts val="0"/>
              </a:spcBef>
            </a:pPr>
            <a:r>
              <a:rPr lang="ru-RU" sz="2000" dirty="0">
                <a:latin typeface="Times New Roman" panose="02020603050405020304" pitchFamily="18" charset="0"/>
              </a:rPr>
              <a:t>Руководитель ВКР</a:t>
            </a:r>
            <a:r>
              <a:rPr lang="en-US" sz="2000" dirty="0">
                <a:latin typeface="Times New Roman" panose="02020603050405020304" pitchFamily="18" charset="0"/>
              </a:rPr>
              <a:t>: </a:t>
            </a:r>
            <a:r>
              <a:rPr lang="ru-RU" sz="1800" dirty="0" err="1">
                <a:solidFill>
                  <a:srgbClr val="000000"/>
                </a:solidFill>
                <a:effectLst/>
                <a:latin typeface="Times New Roman" panose="02020603050405020304" pitchFamily="18" charset="0"/>
                <a:ea typeface="Times New Roman" panose="02020603050405020304" pitchFamily="18" charset="0"/>
              </a:rPr>
              <a:t>Мещихин</a:t>
            </a:r>
            <a:r>
              <a:rPr lang="ru-RU" sz="2000" dirty="0">
                <a:latin typeface="Times New Roman" panose="02020603050405020304" pitchFamily="18" charset="0"/>
              </a:rPr>
              <a:t> И.А.</a:t>
            </a:r>
            <a:endParaRPr lang="ru-RU" sz="2000" dirty="0"/>
          </a:p>
        </p:txBody>
      </p:sp>
      <p:pic>
        <p:nvPicPr>
          <p:cNvPr id="5" name="Рисунок 4" descr="Изображение выглядит как текст, керамические изделия&#10;&#10;Автоматически созданное описание"/>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95500" y="228600"/>
            <a:ext cx="952500" cy="11239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0" y="2857"/>
            <a:ext cx="12192000" cy="720000"/>
          </a:xfrm>
          <a:solidFill>
            <a:schemeClr val="bg2"/>
          </a:solidFill>
        </p:spPr>
        <p:txBody>
          <a:bodyPr>
            <a:normAutofit/>
          </a:bodyPr>
          <a:lstStyle/>
          <a:p>
            <a:pPr algn="ctr"/>
            <a:r>
              <a:rPr lang="ru-RU" sz="3600" dirty="0">
                <a:latin typeface="Times New Roman" panose="02020603050405020304" pitchFamily="18" charset="0"/>
                <a:cs typeface="Times New Roman" panose="02020603050405020304" pitchFamily="18" charset="0"/>
              </a:rPr>
              <a:t>Расчетная схема платформы</a:t>
            </a:r>
            <a:endParaRPr lang="ru-RU" sz="3600" dirty="0">
              <a:latin typeface="Times New Roman" panose="02020603050405020304" pitchFamily="18" charset="0"/>
              <a:cs typeface="Times New Roman" panose="02020603050405020304" pitchFamily="18" charset="0"/>
            </a:endParaRPr>
          </a:p>
        </p:txBody>
      </p:sp>
      <p:sp>
        <p:nvSpPr>
          <p:cNvPr id="81" name="Заголовок 1"/>
          <p:cNvSpPr txBox="1"/>
          <p:nvPr/>
        </p:nvSpPr>
        <p:spPr>
          <a:xfrm>
            <a:off x="0" y="0"/>
            <a:ext cx="12192000" cy="720000"/>
          </a:xfrm>
          <a:prstGeom prst="rect">
            <a:avLst/>
          </a:prstGeom>
          <a:solidFill>
            <a:schemeClr val="accent2">
              <a:lumMod val="50000"/>
            </a:schemeClr>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4000" dirty="0">
                <a:solidFill>
                  <a:schemeClr val="bg1"/>
                </a:solidFill>
                <a:latin typeface="Times New Roman" panose="02020603050405020304" pitchFamily="18" charset="0"/>
                <a:cs typeface="Times New Roman" panose="02020603050405020304" pitchFamily="18" charset="0"/>
              </a:rPr>
              <a:t>Расчетная схема металлоконструкции</a:t>
            </a:r>
            <a:endParaRPr lang="ru-RU" sz="4000" dirty="0">
              <a:solidFill>
                <a:schemeClr val="bg1"/>
              </a:solidFill>
              <a:latin typeface="Times New Roman" panose="02020603050405020304" pitchFamily="18" charset="0"/>
              <a:cs typeface="Times New Roman" panose="02020603050405020304" pitchFamily="18" charset="0"/>
            </a:endParaRPr>
          </a:p>
        </p:txBody>
      </p:sp>
      <p:sp>
        <p:nvSpPr>
          <p:cNvPr id="2" name="Номер слайда 1"/>
          <p:cNvSpPr>
            <a:spLocks noGrp="1"/>
          </p:cNvSpPr>
          <p:nvPr>
            <p:ph type="sldNum" sz="quarter" idx="12"/>
          </p:nvPr>
        </p:nvSpPr>
        <p:spPr/>
        <p:txBody>
          <a:bodyPr/>
          <a:lstStyle/>
          <a:p>
            <a:fld id="{6BB09561-005B-4903-8042-85F4F015B3CE}" type="slidenum">
              <a:rPr lang="ru-RU" smtClean="0"/>
            </a:fld>
            <a:endParaRPr lang="ru-RU"/>
          </a:p>
        </p:txBody>
      </p:sp>
      <p:pic>
        <p:nvPicPr>
          <p:cNvPr id="5" name="Рисунок 4"/>
          <p:cNvPicPr>
            <a:picLocks noChangeAspect="1"/>
          </p:cNvPicPr>
          <p:nvPr/>
        </p:nvPicPr>
        <p:blipFill>
          <a:blip r:embed="rId1"/>
          <a:stretch>
            <a:fillRect/>
          </a:stretch>
        </p:blipFill>
        <p:spPr>
          <a:xfrm>
            <a:off x="1134489" y="1765606"/>
            <a:ext cx="3229426" cy="4610743"/>
          </a:xfrm>
          <a:prstGeom prst="rect">
            <a:avLst/>
          </a:prstGeom>
        </p:spPr>
      </p:pic>
      <p:sp>
        <p:nvSpPr>
          <p:cNvPr id="7" name="TextBox 6"/>
          <p:cNvSpPr txBox="1"/>
          <p:nvPr/>
        </p:nvSpPr>
        <p:spPr>
          <a:xfrm>
            <a:off x="480786" y="918209"/>
            <a:ext cx="5339721" cy="646331"/>
          </a:xfrm>
          <a:prstGeom prst="rect">
            <a:avLst/>
          </a:prstGeom>
          <a:noFill/>
        </p:spPr>
        <p:txBody>
          <a:bodyPr wrap="square" rtlCol="0">
            <a:spAutoFit/>
          </a:bodyPr>
          <a:lstStyle/>
          <a:p>
            <a:r>
              <a:rPr lang="ru-RU" dirty="0"/>
              <a:t>Определение собственных частот колебаний и смещений при равномерном воздействии на объект</a:t>
            </a:r>
            <a:endParaRPr lang="ru-RU" dirty="0"/>
          </a:p>
        </p:txBody>
      </p:sp>
      <p:pic>
        <p:nvPicPr>
          <p:cNvPr id="8" name="Рисунок 7"/>
          <p:cNvPicPr>
            <a:picLocks noChangeAspect="1"/>
          </p:cNvPicPr>
          <p:nvPr/>
        </p:nvPicPr>
        <p:blipFill>
          <a:blip r:embed="rId2"/>
          <a:stretch>
            <a:fillRect/>
          </a:stretch>
        </p:blipFill>
        <p:spPr>
          <a:xfrm>
            <a:off x="6701024" y="1271393"/>
            <a:ext cx="3600761" cy="5267519"/>
          </a:xfrm>
          <a:prstGeom prst="rect">
            <a:avLst/>
          </a:prstGeom>
        </p:spPr>
      </p:pic>
      <p:sp>
        <p:nvSpPr>
          <p:cNvPr id="10" name="TextBox 9"/>
          <p:cNvSpPr txBox="1"/>
          <p:nvPr/>
        </p:nvSpPr>
        <p:spPr>
          <a:xfrm>
            <a:off x="6296942" y="809602"/>
            <a:ext cx="6097464" cy="369332"/>
          </a:xfrm>
          <a:prstGeom prst="rect">
            <a:avLst/>
          </a:prstGeom>
          <a:noFill/>
        </p:spPr>
        <p:txBody>
          <a:bodyPr wrap="square">
            <a:spAutoFit/>
          </a:bodyPr>
          <a:lstStyle/>
          <a:p>
            <a:r>
              <a:rPr lang="ru-RU" dirty="0"/>
              <a:t>Эквивалентная модель конструкции</a:t>
            </a: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6135"/>
            <a:ext cx="12192000" cy="720000"/>
          </a:xfrm>
          <a:solidFill>
            <a:schemeClr val="accent2">
              <a:lumMod val="50000"/>
            </a:schemeClr>
          </a:solidFill>
          <a:ln>
            <a:noFill/>
          </a:ln>
        </p:spPr>
        <p:txBody>
          <a:bodyPr>
            <a:normAutofit/>
          </a:bodyPr>
          <a:lstStyle/>
          <a:p>
            <a:pPr algn="ctr"/>
            <a:r>
              <a:rPr lang="ru-RU" sz="4000" kern="1000" dirty="0">
                <a:solidFill>
                  <a:schemeClr val="bg1"/>
                </a:solidFill>
                <a:latin typeface="Times New Roman" panose="02020603050405020304" pitchFamily="18" charset="0"/>
                <a:cs typeface="Times New Roman" panose="02020603050405020304" pitchFamily="18" charset="0"/>
              </a:rPr>
              <a:t>Модуль определения действительных напряжений </a:t>
            </a:r>
            <a:endParaRPr lang="ru-RU" sz="4000" kern="1000" dirty="0">
              <a:solidFill>
                <a:schemeClr val="bg1"/>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371627" y="2169392"/>
            <a:ext cx="2896664" cy="830997"/>
          </a:xfrm>
          <a:prstGeom prst="rect">
            <a:avLst/>
          </a:prstGeom>
          <a:noFill/>
        </p:spPr>
        <p:txBody>
          <a:bodyPr wrap="square">
            <a:spAutoFit/>
          </a:bodyPr>
          <a:lstStyle/>
          <a:p>
            <a:pPr algn="ctr"/>
            <a:r>
              <a:rPr lang="ru-RU" sz="1600" dirty="0">
                <a:solidFill>
                  <a:srgbClr val="000000"/>
                </a:solidFill>
                <a:latin typeface="Times New Roman" panose="02020603050405020304" pitchFamily="18" charset="0"/>
                <a:cs typeface="Times New Roman" panose="02020603050405020304" pitchFamily="18" charset="0"/>
              </a:rPr>
              <a:t>Расчетного файла конструкции п</a:t>
            </a:r>
            <a:r>
              <a:rPr lang="ru-RU" sz="1600" b="0" dirty="0">
                <a:solidFill>
                  <a:srgbClr val="000000"/>
                </a:solidFill>
                <a:effectLst/>
                <a:latin typeface="Times New Roman" panose="02020603050405020304" pitchFamily="18" charset="0"/>
                <a:cs typeface="Times New Roman" panose="02020603050405020304" pitchFamily="18" charset="0"/>
              </a:rPr>
              <a:t>олученного при помощи </a:t>
            </a:r>
            <a:endParaRPr lang="ru-RU" sz="1600" b="0" dirty="0">
              <a:solidFill>
                <a:srgbClr val="000000"/>
              </a:solidFill>
              <a:effectLst/>
              <a:latin typeface="Times New Roman" panose="02020603050405020304" pitchFamily="18" charset="0"/>
              <a:cs typeface="Times New Roman" panose="02020603050405020304" pitchFamily="18" charset="0"/>
            </a:endParaRPr>
          </a:p>
          <a:p>
            <a:pPr algn="ctr"/>
            <a:r>
              <a:rPr lang="en-US" sz="1600" b="0" dirty="0">
                <a:solidFill>
                  <a:srgbClr val="000000"/>
                </a:solidFill>
                <a:effectLst/>
                <a:latin typeface="Times New Roman" panose="02020603050405020304" pitchFamily="18" charset="0"/>
                <a:cs typeface="Times New Roman" panose="02020603050405020304" pitchFamily="18" charset="0"/>
              </a:rPr>
              <a:t>NX 12</a:t>
            </a:r>
            <a:endParaRPr lang="da-DK" sz="1600" b="0" dirty="0">
              <a:solidFill>
                <a:srgbClr val="000000"/>
              </a:solidFill>
              <a:effectLst/>
              <a:latin typeface="Times New Roman" panose="02020603050405020304" pitchFamily="18" charset="0"/>
              <a:cs typeface="Times New Roman" panose="02020603050405020304" pitchFamily="18" charset="0"/>
            </a:endParaRPr>
          </a:p>
        </p:txBody>
      </p:sp>
      <p:sp>
        <p:nvSpPr>
          <p:cNvPr id="28" name="TextBox 27"/>
          <p:cNvSpPr txBox="1"/>
          <p:nvPr/>
        </p:nvSpPr>
        <p:spPr>
          <a:xfrm>
            <a:off x="3268292" y="2169392"/>
            <a:ext cx="2678638" cy="584775"/>
          </a:xfrm>
          <a:prstGeom prst="rect">
            <a:avLst/>
          </a:prstGeom>
          <a:noFill/>
        </p:spPr>
        <p:txBody>
          <a:bodyPr wrap="square">
            <a:spAutoFit/>
          </a:bodyPr>
          <a:lstStyle/>
          <a:p>
            <a:pPr algn="ctr"/>
            <a:r>
              <a:rPr lang="ru-RU" sz="1600" dirty="0">
                <a:solidFill>
                  <a:srgbClr val="000000"/>
                </a:solidFill>
                <a:latin typeface="Times New Roman" panose="02020603050405020304" pitchFamily="18" charset="0"/>
                <a:cs typeface="Times New Roman" panose="02020603050405020304" pitchFamily="18" charset="0"/>
              </a:rPr>
              <a:t>Работающего с этим файлом скрипта на языке </a:t>
            </a:r>
            <a:r>
              <a:rPr lang="en-US" sz="1600" dirty="0">
                <a:solidFill>
                  <a:srgbClr val="000000"/>
                </a:solidFill>
                <a:latin typeface="Times New Roman" panose="02020603050405020304" pitchFamily="18" charset="0"/>
                <a:cs typeface="Times New Roman" panose="02020603050405020304" pitchFamily="18" charset="0"/>
              </a:rPr>
              <a:t>MATLAB</a:t>
            </a:r>
            <a:endParaRPr lang="da-DK" sz="1600" b="0" dirty="0">
              <a:solidFill>
                <a:srgbClr val="000000"/>
              </a:solidFill>
              <a:effectLst/>
              <a:latin typeface="Times New Roman" panose="02020603050405020304" pitchFamily="18" charset="0"/>
              <a:cs typeface="Times New Roman" panose="02020603050405020304" pitchFamily="18" charset="0"/>
            </a:endParaRPr>
          </a:p>
        </p:txBody>
      </p:sp>
      <p:sp>
        <p:nvSpPr>
          <p:cNvPr id="9" name="Прямоугольник 8"/>
          <p:cNvSpPr/>
          <p:nvPr/>
        </p:nvSpPr>
        <p:spPr>
          <a:xfrm>
            <a:off x="371627" y="2175366"/>
            <a:ext cx="5575303" cy="3127530"/>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1" name="TextBox 30"/>
          <p:cNvSpPr txBox="1"/>
          <p:nvPr/>
        </p:nvSpPr>
        <p:spPr>
          <a:xfrm>
            <a:off x="971400" y="1767319"/>
            <a:ext cx="4507227" cy="400110"/>
          </a:xfrm>
          <a:prstGeom prst="rect">
            <a:avLst/>
          </a:prstGeom>
          <a:noFill/>
        </p:spPr>
        <p:txBody>
          <a:bodyPr wrap="square">
            <a:spAutoFit/>
          </a:bodyPr>
          <a:lstStyle/>
          <a:p>
            <a:pPr algn="ctr"/>
            <a:r>
              <a:rPr lang="ru-RU" sz="2000" dirty="0">
                <a:solidFill>
                  <a:srgbClr val="000000"/>
                </a:solidFill>
                <a:latin typeface="Times New Roman" panose="02020603050405020304" pitchFamily="18" charset="0"/>
                <a:cs typeface="Times New Roman" panose="02020603050405020304" pitchFamily="18" charset="0"/>
              </a:rPr>
              <a:t>Модуль состоит из двух составляющих</a:t>
            </a:r>
            <a:r>
              <a:rPr lang="en-US" sz="2000" dirty="0">
                <a:solidFill>
                  <a:srgbClr val="000000"/>
                </a:solidFill>
                <a:latin typeface="Times New Roman" panose="02020603050405020304" pitchFamily="18" charset="0"/>
                <a:cs typeface="Times New Roman" panose="02020603050405020304" pitchFamily="18" charset="0"/>
              </a:rPr>
              <a:t>:</a:t>
            </a:r>
            <a:endParaRPr lang="da-DK" sz="2000" b="0" dirty="0">
              <a:solidFill>
                <a:srgbClr val="000000"/>
              </a:solidFill>
              <a:effectLst/>
              <a:latin typeface="Times New Roman" panose="02020603050405020304" pitchFamily="18" charset="0"/>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6BB09561-005B-4903-8042-85F4F015B3CE}" type="slidenum">
              <a:rPr lang="ru-RU" smtClean="0"/>
            </a:fld>
            <a:endParaRPr lang="ru-RU"/>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54618" y="3161135"/>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4" name="Рисунок 13"/>
          <p:cNvPicPr>
            <a:picLocks noChangeAspect="1"/>
          </p:cNvPicPr>
          <p:nvPr/>
        </p:nvPicPr>
        <p:blipFill>
          <a:blip r:embed="rId2"/>
          <a:stretch>
            <a:fillRect/>
          </a:stretch>
        </p:blipFill>
        <p:spPr>
          <a:xfrm>
            <a:off x="3302141" y="2895181"/>
            <a:ext cx="2465506" cy="1989457"/>
          </a:xfrm>
          <a:prstGeom prst="rect">
            <a:avLst/>
          </a:prstGeom>
        </p:spPr>
      </p:pic>
      <p:sp>
        <p:nvSpPr>
          <p:cNvPr id="15" name="Стрелка: вправо 14"/>
          <p:cNvSpPr/>
          <p:nvPr/>
        </p:nvSpPr>
        <p:spPr>
          <a:xfrm>
            <a:off x="6131157" y="3375880"/>
            <a:ext cx="997528" cy="3994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7370618" y="2290618"/>
            <a:ext cx="3417455" cy="25940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ru-RU" dirty="0"/>
              <a:t>Хранилище данных</a:t>
            </a: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6135"/>
            <a:ext cx="12192000" cy="720000"/>
          </a:xfrm>
          <a:solidFill>
            <a:schemeClr val="accent2">
              <a:lumMod val="50000"/>
            </a:schemeClr>
          </a:solidFill>
          <a:ln>
            <a:noFill/>
          </a:ln>
        </p:spPr>
        <p:txBody>
          <a:bodyPr>
            <a:normAutofit/>
          </a:bodyPr>
          <a:lstStyle/>
          <a:p>
            <a:pPr algn="ctr"/>
            <a:r>
              <a:rPr lang="ru-RU" sz="4000" kern="1000" dirty="0">
                <a:solidFill>
                  <a:schemeClr val="bg1"/>
                </a:solidFill>
                <a:latin typeface="Times New Roman" panose="02020603050405020304" pitchFamily="18" charset="0"/>
                <a:cs typeface="Times New Roman" panose="02020603050405020304" pitchFamily="18" charset="0"/>
              </a:rPr>
              <a:t>Модуль расчета остаточного ресурса</a:t>
            </a:r>
            <a:endParaRPr lang="ru-RU" sz="4000" kern="1000" dirty="0">
              <a:solidFill>
                <a:schemeClr val="bg1"/>
              </a:solidFill>
              <a:latin typeface="Times New Roman" panose="02020603050405020304" pitchFamily="18" charset="0"/>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6BB09561-005B-4903-8042-85F4F015B3CE}" type="slidenum">
              <a:rPr lang="ru-RU" smtClean="0"/>
            </a:fld>
            <a:endParaRPr lang="ru-RU"/>
          </a:p>
        </p:txBody>
      </p:sp>
      <p:sp>
        <p:nvSpPr>
          <p:cNvPr id="5" name="Прямоугольник 4"/>
          <p:cNvSpPr/>
          <p:nvPr/>
        </p:nvSpPr>
        <p:spPr>
          <a:xfrm>
            <a:off x="581891" y="2401454"/>
            <a:ext cx="2161309" cy="25940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ru-RU" dirty="0"/>
              <a:t>Хранилище данных</a:t>
            </a:r>
            <a:endParaRPr lang="ru-RU" dirty="0"/>
          </a:p>
        </p:txBody>
      </p:sp>
      <p:sp>
        <p:nvSpPr>
          <p:cNvPr id="6" name="Прямоугольник 5"/>
          <p:cNvSpPr/>
          <p:nvPr/>
        </p:nvSpPr>
        <p:spPr>
          <a:xfrm>
            <a:off x="3667989" y="2401451"/>
            <a:ext cx="3833091" cy="259401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ru-RU" dirty="0"/>
              <a:t>Блок расчета, выполненный на языке </a:t>
            </a:r>
            <a:r>
              <a:rPr lang="en-US" dirty="0"/>
              <a:t>Processing </a:t>
            </a:r>
            <a:endParaRPr lang="en-US" dirty="0"/>
          </a:p>
          <a:p>
            <a:pPr algn="ctr"/>
            <a:endParaRPr lang="en-US" dirty="0"/>
          </a:p>
          <a:p>
            <a:pPr algn="ctr"/>
            <a:endParaRPr lang="en-US" dirty="0"/>
          </a:p>
          <a:p>
            <a:pPr algn="ctr"/>
            <a:endParaRPr lang="en-US" dirty="0"/>
          </a:p>
          <a:p>
            <a:pPr algn="ctr"/>
            <a:endParaRPr lang="ru-RU" dirty="0"/>
          </a:p>
        </p:txBody>
      </p:sp>
      <p:sp>
        <p:nvSpPr>
          <p:cNvPr id="9" name="Стрелка: вправо 8"/>
          <p:cNvSpPr/>
          <p:nvPr/>
        </p:nvSpPr>
        <p:spPr>
          <a:xfrm>
            <a:off x="2900218" y="3428999"/>
            <a:ext cx="581891" cy="404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право 10"/>
          <p:cNvSpPr/>
          <p:nvPr/>
        </p:nvSpPr>
        <p:spPr>
          <a:xfrm>
            <a:off x="55419" y="3434772"/>
            <a:ext cx="480290" cy="404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Стрелка: вправо 11"/>
          <p:cNvSpPr/>
          <p:nvPr/>
        </p:nvSpPr>
        <p:spPr>
          <a:xfrm>
            <a:off x="7686960" y="3496414"/>
            <a:ext cx="504536" cy="404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8273472" y="2401451"/>
            <a:ext cx="3417455" cy="25940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ru-RU" dirty="0"/>
              <a:t>Хранилище данных</a:t>
            </a:r>
            <a:endParaRPr lang="ru-RU" dirty="0"/>
          </a:p>
        </p:txBody>
      </p:sp>
      <p:sp>
        <p:nvSpPr>
          <p:cNvPr id="16" name="Стрелка: вправо 15"/>
          <p:cNvSpPr/>
          <p:nvPr/>
        </p:nvSpPr>
        <p:spPr>
          <a:xfrm>
            <a:off x="11718640" y="3496414"/>
            <a:ext cx="417941" cy="404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8" name="Рисунок 17"/>
          <p:cNvPicPr>
            <a:picLocks noChangeAspect="1"/>
          </p:cNvPicPr>
          <p:nvPr/>
        </p:nvPicPr>
        <p:blipFill>
          <a:blip r:embed="rId1"/>
          <a:stretch>
            <a:fillRect/>
          </a:stretch>
        </p:blipFill>
        <p:spPr>
          <a:xfrm>
            <a:off x="4123455" y="3496414"/>
            <a:ext cx="2581275" cy="990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6135"/>
            <a:ext cx="12192000" cy="720000"/>
          </a:xfrm>
          <a:solidFill>
            <a:schemeClr val="accent2">
              <a:lumMod val="50000"/>
            </a:schemeClr>
          </a:solidFill>
          <a:ln>
            <a:noFill/>
          </a:ln>
        </p:spPr>
        <p:txBody>
          <a:bodyPr>
            <a:noAutofit/>
          </a:bodyPr>
          <a:lstStyle/>
          <a:p>
            <a:pPr algn="ctr"/>
            <a:r>
              <a:rPr lang="ru-RU" sz="2800" kern="1000" dirty="0">
                <a:solidFill>
                  <a:schemeClr val="bg1"/>
                </a:solidFill>
                <a:latin typeface="Times New Roman" panose="02020603050405020304" pitchFamily="18" charset="0"/>
                <a:cs typeface="Times New Roman" panose="02020603050405020304" pitchFamily="18" charset="0"/>
              </a:rPr>
              <a:t>Модуль определения действительных напряжений и остаточного ресурса</a:t>
            </a:r>
            <a:endParaRPr lang="ru-RU" sz="2800" kern="1000" dirty="0">
              <a:solidFill>
                <a:schemeClr val="bg1"/>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3877983" y="1083755"/>
            <a:ext cx="4866357" cy="400110"/>
          </a:xfrm>
          <a:prstGeom prst="rect">
            <a:avLst/>
          </a:prstGeom>
          <a:noFill/>
        </p:spPr>
        <p:txBody>
          <a:bodyPr wrap="square">
            <a:spAutoFit/>
          </a:bodyPr>
          <a:lstStyle/>
          <a:p>
            <a:pPr algn="ctr"/>
            <a:r>
              <a:rPr lang="ru-RU" sz="2000" dirty="0">
                <a:solidFill>
                  <a:srgbClr val="000000"/>
                </a:solidFill>
                <a:latin typeface="Times New Roman" panose="02020603050405020304" pitchFamily="18" charset="0"/>
                <a:cs typeface="Times New Roman" panose="02020603050405020304" pitchFamily="18" charset="0"/>
              </a:rPr>
              <a:t>Формирование базы данных результатов</a:t>
            </a:r>
            <a:r>
              <a:rPr lang="en-US" sz="2000" dirty="0">
                <a:solidFill>
                  <a:srgbClr val="000000"/>
                </a:solidFill>
                <a:latin typeface="Times New Roman" panose="02020603050405020304" pitchFamily="18" charset="0"/>
                <a:cs typeface="Times New Roman" panose="02020603050405020304" pitchFamily="18" charset="0"/>
              </a:rPr>
              <a:t>:</a:t>
            </a:r>
            <a:endParaRPr lang="da-DK" sz="2000" b="0" dirty="0">
              <a:solidFill>
                <a:srgbClr val="000000"/>
              </a:solidFill>
              <a:effectLst/>
              <a:latin typeface="Times New Roman" panose="02020603050405020304" pitchFamily="18" charset="0"/>
              <a:cs typeface="Times New Roman" panose="02020603050405020304" pitchFamily="18" charset="0"/>
            </a:endParaRPr>
          </a:p>
        </p:txBody>
      </p:sp>
      <p:sp>
        <p:nvSpPr>
          <p:cNvPr id="27" name="Стрелка: вправо 26"/>
          <p:cNvSpPr/>
          <p:nvPr/>
        </p:nvSpPr>
        <p:spPr>
          <a:xfrm>
            <a:off x="141261" y="2710391"/>
            <a:ext cx="1394252" cy="1077218"/>
          </a:xfrm>
          <a:prstGeom prst="rightArrow">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dirty="0"/>
          </a:p>
        </p:txBody>
      </p:sp>
      <p:sp>
        <p:nvSpPr>
          <p:cNvPr id="9" name="Равно 8"/>
          <p:cNvSpPr/>
          <p:nvPr/>
        </p:nvSpPr>
        <p:spPr>
          <a:xfrm>
            <a:off x="7539039" y="3833169"/>
            <a:ext cx="360000" cy="360000"/>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solidFill>
                <a:schemeClr val="tx1"/>
              </a:solidFill>
            </a:endParaRPr>
          </a:p>
        </p:txBody>
      </p:sp>
      <p:pic>
        <p:nvPicPr>
          <p:cNvPr id="2050" name="Picture 2" descr="Microsoft, office, 365, excel, logo Free Icon of Logos Microsoft Office 36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0600" y="2949981"/>
            <a:ext cx="1950720" cy="1950720"/>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p:cNvSpPr>
            <a:spLocks noGrp="1"/>
          </p:cNvSpPr>
          <p:nvPr>
            <p:ph type="sldNum" sz="quarter" idx="12"/>
          </p:nvPr>
        </p:nvSpPr>
        <p:spPr/>
        <p:txBody>
          <a:bodyPr/>
          <a:lstStyle/>
          <a:p>
            <a:fld id="{6BB09561-005B-4903-8042-85F4F015B3CE}" type="slidenum">
              <a:rPr lang="ru-RU" smtClean="0"/>
            </a:fld>
            <a:endParaRPr lang="ru-RU"/>
          </a:p>
        </p:txBody>
      </p:sp>
      <p:pic>
        <p:nvPicPr>
          <p:cNvPr id="7" name="Рисунок 6"/>
          <p:cNvPicPr>
            <a:picLocks noChangeAspect="1"/>
          </p:cNvPicPr>
          <p:nvPr/>
        </p:nvPicPr>
        <p:blipFill rotWithShape="1">
          <a:blip r:embed="rId2"/>
          <a:srcRect r="30317"/>
          <a:stretch>
            <a:fillRect/>
          </a:stretch>
        </p:blipFill>
        <p:spPr>
          <a:xfrm>
            <a:off x="2339674" y="2223304"/>
            <a:ext cx="3710742" cy="1133633"/>
          </a:xfrm>
          <a:prstGeom prst="rect">
            <a:avLst/>
          </a:prstGeom>
        </p:spPr>
      </p:pic>
      <p:sp>
        <p:nvSpPr>
          <p:cNvPr id="8" name="TextBox 7"/>
          <p:cNvSpPr txBox="1"/>
          <p:nvPr/>
        </p:nvSpPr>
        <p:spPr>
          <a:xfrm>
            <a:off x="1844464" y="1679392"/>
            <a:ext cx="4866357" cy="400110"/>
          </a:xfrm>
          <a:prstGeom prst="rect">
            <a:avLst/>
          </a:prstGeom>
          <a:noFill/>
        </p:spPr>
        <p:txBody>
          <a:bodyPr wrap="square">
            <a:spAutoFit/>
          </a:bodyPr>
          <a:lstStyle/>
          <a:p>
            <a:pPr algn="ctr"/>
            <a:r>
              <a:rPr lang="ru-RU" sz="2000" dirty="0">
                <a:solidFill>
                  <a:srgbClr val="000000"/>
                </a:solidFill>
                <a:latin typeface="Times New Roman" panose="02020603050405020304" pitchFamily="18" charset="0"/>
                <a:cs typeface="Times New Roman" panose="02020603050405020304" pitchFamily="18" charset="0"/>
              </a:rPr>
              <a:t>Данные о действительных напряжениях</a:t>
            </a:r>
            <a:endParaRPr lang="da-DK" sz="2000" b="0" dirty="0">
              <a:solidFill>
                <a:srgbClr val="000000"/>
              </a:solidFill>
              <a:effectLst/>
              <a:latin typeface="Times New Roman" panose="02020603050405020304" pitchFamily="18" charset="0"/>
              <a:cs typeface="Times New Roman" panose="02020603050405020304" pitchFamily="18" charset="0"/>
            </a:endParaRPr>
          </a:p>
        </p:txBody>
      </p:sp>
      <p:pic>
        <p:nvPicPr>
          <p:cNvPr id="19" name="Рисунок 18"/>
          <p:cNvPicPr>
            <a:picLocks noChangeAspect="1"/>
          </p:cNvPicPr>
          <p:nvPr/>
        </p:nvPicPr>
        <p:blipFill>
          <a:blip r:embed="rId3"/>
          <a:stretch>
            <a:fillRect/>
          </a:stretch>
        </p:blipFill>
        <p:spPr>
          <a:xfrm>
            <a:off x="3737127" y="3612229"/>
            <a:ext cx="915836" cy="963062"/>
          </a:xfrm>
          <a:prstGeom prst="rect">
            <a:avLst/>
          </a:prstGeom>
        </p:spPr>
      </p:pic>
      <p:sp>
        <p:nvSpPr>
          <p:cNvPr id="22" name="TextBox 21"/>
          <p:cNvSpPr txBox="1"/>
          <p:nvPr/>
        </p:nvSpPr>
        <p:spPr>
          <a:xfrm>
            <a:off x="1229643" y="6169580"/>
            <a:ext cx="6096000" cy="369332"/>
          </a:xfrm>
          <a:prstGeom prst="rect">
            <a:avLst/>
          </a:prstGeom>
          <a:noFill/>
        </p:spPr>
        <p:txBody>
          <a:bodyPr wrap="square">
            <a:spAutoFit/>
          </a:bodyPr>
          <a:lstStyle/>
          <a:p>
            <a:pPr algn="ctr"/>
            <a:r>
              <a:rPr lang="ru-RU" sz="1800" dirty="0">
                <a:solidFill>
                  <a:srgbClr val="000000"/>
                </a:solidFill>
                <a:latin typeface="Times New Roman" panose="02020603050405020304" pitchFamily="18" charset="0"/>
                <a:cs typeface="Times New Roman" panose="02020603050405020304" pitchFamily="18" charset="0"/>
              </a:rPr>
              <a:t>Данные об износе конструкции</a:t>
            </a:r>
            <a:endParaRPr lang="da-DK" sz="1800" b="0" dirty="0">
              <a:solidFill>
                <a:srgbClr val="000000"/>
              </a:solidFill>
              <a:effectLst/>
              <a:latin typeface="Times New Roman" panose="02020603050405020304" pitchFamily="18" charset="0"/>
              <a:cs typeface="Times New Roman" panose="02020603050405020304" pitchFamily="18" charset="0"/>
            </a:endParaRPr>
          </a:p>
        </p:txBody>
      </p:sp>
      <p:pic>
        <p:nvPicPr>
          <p:cNvPr id="24" name="Рисунок 23"/>
          <p:cNvPicPr>
            <a:picLocks noChangeAspect="1"/>
          </p:cNvPicPr>
          <p:nvPr/>
        </p:nvPicPr>
        <p:blipFill>
          <a:blip r:embed="rId4"/>
          <a:stretch>
            <a:fillRect/>
          </a:stretch>
        </p:blipFill>
        <p:spPr>
          <a:xfrm>
            <a:off x="2510156" y="4778499"/>
            <a:ext cx="3801005" cy="115268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0" y="-6135"/>
            <a:ext cx="12192000" cy="720000"/>
          </a:xfrm>
          <a:solidFill>
            <a:schemeClr val="accent2">
              <a:lumMod val="50000"/>
            </a:schemeClr>
          </a:solidFill>
          <a:ln>
            <a:noFill/>
          </a:ln>
        </p:spPr>
        <p:txBody>
          <a:bodyPr>
            <a:noAutofit/>
          </a:bodyPr>
          <a:lstStyle/>
          <a:p>
            <a:pPr algn="ctr"/>
            <a:r>
              <a:rPr lang="ru-RU" sz="2800" kern="1000" dirty="0">
                <a:solidFill>
                  <a:schemeClr val="bg1"/>
                </a:solidFill>
                <a:latin typeface="Times New Roman" panose="02020603050405020304" pitchFamily="18" charset="0"/>
                <a:cs typeface="Times New Roman" panose="02020603050405020304" pitchFamily="18" charset="0"/>
              </a:rPr>
              <a:t>Блок-схема работы модуля расчета действительных напряжений и износа</a:t>
            </a:r>
            <a:endParaRPr lang="ru-RU" sz="2800" kern="1000" dirty="0">
              <a:solidFill>
                <a:schemeClr val="bg1"/>
              </a:solidFill>
              <a:latin typeface="Times New Roman" panose="02020603050405020304" pitchFamily="18" charset="0"/>
              <a:cs typeface="Times New Roman" panose="02020603050405020304" pitchFamily="18" charset="0"/>
            </a:endParaRPr>
          </a:p>
        </p:txBody>
      </p:sp>
      <p:sp>
        <p:nvSpPr>
          <p:cNvPr id="2" name="Номер слайда 1"/>
          <p:cNvSpPr>
            <a:spLocks noGrp="1"/>
          </p:cNvSpPr>
          <p:nvPr>
            <p:ph type="sldNum" sz="quarter" idx="12"/>
          </p:nvPr>
        </p:nvSpPr>
        <p:spPr/>
        <p:txBody>
          <a:bodyPr/>
          <a:lstStyle/>
          <a:p>
            <a:fld id="{6BB09561-005B-4903-8042-85F4F015B3CE}" type="slidenum">
              <a:rPr lang="ru-RU" smtClean="0"/>
            </a:fld>
            <a:endParaRPr lang="ru-RU"/>
          </a:p>
        </p:txBody>
      </p:sp>
      <p:pic>
        <p:nvPicPr>
          <p:cNvPr id="3" name="image1.png"/>
          <p:cNvPicPr/>
          <p:nvPr/>
        </p:nvPicPr>
        <p:blipFill>
          <a:blip r:embed="rId1"/>
          <a:srcRect/>
          <a:stretch>
            <a:fillRect/>
          </a:stretch>
        </p:blipFill>
        <p:spPr>
          <a:xfrm>
            <a:off x="3036252" y="800099"/>
            <a:ext cx="6806017" cy="59213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59460" y="803910"/>
            <a:ext cx="10673080" cy="842645"/>
          </a:xfrm>
        </p:spPr>
        <p:txBody>
          <a:bodyPr>
            <a:normAutofit fontScale="90000"/>
          </a:bodyPr>
          <a:lstStyle/>
          <a:p>
            <a:r>
              <a:rPr lang="ru-RU" dirty="0"/>
              <a:t>Пример отображения полученных результатов</a:t>
            </a:r>
            <a:endParaRPr lang="ru-RU" dirty="0"/>
          </a:p>
        </p:txBody>
      </p:sp>
      <p:sp>
        <p:nvSpPr>
          <p:cNvPr id="4" name="Номер слайда 3"/>
          <p:cNvSpPr>
            <a:spLocks noGrp="1"/>
          </p:cNvSpPr>
          <p:nvPr>
            <p:ph type="sldNum" sz="quarter" idx="12"/>
          </p:nvPr>
        </p:nvSpPr>
        <p:spPr/>
        <p:txBody>
          <a:bodyPr/>
          <a:lstStyle/>
          <a:p>
            <a:fld id="{6BB09561-005B-4903-8042-85F4F015B3CE}" type="slidenum">
              <a:rPr lang="ru-RU" smtClean="0"/>
            </a:fld>
            <a:endParaRPr lang="ru-RU"/>
          </a:p>
        </p:txBody>
      </p:sp>
      <p:pic>
        <p:nvPicPr>
          <p:cNvPr id="7" name="2023-05-28 15-15-29">
            <a:hlinkClick r:id="" action="ppaction://media"/>
          </p:cNvPr>
          <p:cNvPicPr/>
          <p:nvPr>
            <p:ph idx="1"/>
            <a:videoFile r:link="rId1"/>
            <p:extLst>
              <p:ext uri="{DAA4B4D4-6D71-4841-9C94-3DE7FCFB9230}">
                <p14:media xmlns:p14="http://schemas.microsoft.com/office/powerpoint/2010/main" r:link="rId2"/>
              </p:ext>
            </p:extLst>
          </p:nvPr>
        </p:nvPicPr>
        <p:blipFill>
          <a:blip r:embed="rId3"/>
          <a:stretch>
            <a:fillRect/>
          </a:stretch>
        </p:blipFill>
        <p:spPr>
          <a:xfrm>
            <a:off x="2228144" y="1825625"/>
            <a:ext cx="7735712" cy="4351338"/>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7"/>
                </p:tgtEl>
              </p:cMediaNode>
            </p:video>
            <p:seq concurrent="1" nextAc="seek">
              <p:cTn id="3" restart="whenNotActive" fill="hold" evtFilter="cancelBubble" nodeType="interactiveSeq">
                <p:stCondLst>
                  <p:cond evt="onClick" delay="0">
                    <p:tgtEl>
                      <p:spTgt spid="7"/>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7" name="Rectangle 29"/>
          <p:cNvSpPr>
            <a:spLocks noGrp="1" noRot="1" noChangeAspect="1" noMove="1" noResize="1" noEditPoints="1" noAdjustHandles="1" noChangeArrowheads="1" noChangeShapeType="1" noTextEdit="1"/>
          </p:cNvSpPr>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1"/>
          <p:cNvSpPr>
            <a:spLocks noGrp="1" noRot="1" noChangeAspect="1" noMove="1" noResize="1" noEditPoints="1" noAdjustHandles="1" noChangeArrowheads="1" noChangeShapeType="1" noTextEdit="1"/>
          </p:cNvSpPr>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2">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9" name="Freeform: Shape 33"/>
          <p:cNvSpPr>
            <a:spLocks noGrp="1" noRot="1" noChangeAspect="1" noMove="1" noResize="1" noEditPoints="1" noAdjustHandles="1" noChangeArrowheads="1" noChangeShapeType="1" noTextEdit="1"/>
          </p:cNvSpPr>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Объект 2"/>
          <p:cNvSpPr>
            <a:spLocks noGrp="1"/>
          </p:cNvSpPr>
          <p:nvPr>
            <p:ph idx="1"/>
          </p:nvPr>
        </p:nvSpPr>
        <p:spPr>
          <a:xfrm>
            <a:off x="838201" y="2055811"/>
            <a:ext cx="7315200" cy="4121152"/>
          </a:xfrm>
        </p:spPr>
        <p:txBody>
          <a:bodyPr>
            <a:normAutofit fontScale="85000" lnSpcReduction="10000"/>
          </a:bodyPr>
          <a:lstStyle/>
          <a:p>
            <a:pPr marL="0" indent="0">
              <a:buNone/>
            </a:pPr>
            <a:r>
              <a:rPr lang="ru-RU" sz="2200" dirty="0">
                <a:latin typeface="Times New Roman" panose="02020603050405020304" pitchFamily="18" charset="0"/>
                <a:cs typeface="Times New Roman" panose="02020603050405020304" pitchFamily="18" charset="0"/>
              </a:rPr>
              <a:t>Заключение</a:t>
            </a:r>
            <a:r>
              <a:rPr lang="en-US" sz="2200" dirty="0">
                <a:latin typeface="Times New Roman" panose="02020603050405020304" pitchFamily="18" charset="0"/>
                <a:cs typeface="Times New Roman" panose="02020603050405020304" pitchFamily="18" charset="0"/>
              </a:rPr>
              <a:t>:</a:t>
            </a:r>
            <a:endParaRPr lang="ru-RU" sz="2200" dirty="0">
              <a:latin typeface="Times New Roman" panose="02020603050405020304" pitchFamily="18" charset="0"/>
              <a:cs typeface="Times New Roman" panose="02020603050405020304" pitchFamily="18" charset="0"/>
            </a:endParaRPr>
          </a:p>
          <a:p>
            <a:pPr indent="449580" algn="just">
              <a:lnSpc>
                <a:spcPct val="150000"/>
              </a:lnSpc>
              <a:spcAft>
                <a:spcPts val="10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В ходе выполненной работы были разработаны элементы автоматизированной системы мониторинга воспринимаемых металлоконструкцией нагрузок.</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10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Разработан модуль сбора данных, модуль определения действительных напряжений.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10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Разработка системы началась с построения КЭ-модели конструкции в NX2012, который в автоматическом режиме рассчитывал перемещения КЭ конструкции и сохранял результаты вычисления в виде таблицы Microsoft Excel.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10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Разработана программа в среде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Processing IDE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помощью для языка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Java </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и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Processing</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Freeform: Shape 35"/>
          <p:cNvSpPr>
            <a:spLocks noGrp="1" noRot="1" noChangeAspect="1" noMove="1" noResize="1" noEditPoints="1" noAdjustHandles="1" noChangeArrowheads="1" noChangeShapeType="1" noTextEdit="1"/>
          </p:cNvSpPr>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Номер слайда 1"/>
          <p:cNvSpPr>
            <a:spLocks noGrp="1"/>
          </p:cNvSpPr>
          <p:nvPr>
            <p:ph type="sldNum" sz="quarter" idx="12"/>
          </p:nvPr>
        </p:nvSpPr>
        <p:spPr/>
        <p:txBody>
          <a:bodyPr/>
          <a:lstStyle/>
          <a:p>
            <a:fld id="{6BB09561-005B-4903-8042-85F4F015B3CE}" type="slidenum">
              <a:rPr lang="ru-RU" smtClean="0"/>
            </a:fld>
            <a:endParaRPr lang="ru-RU"/>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4000" dirty="0">
                <a:latin typeface="Times New Roman" panose="02020603050405020304" pitchFamily="18" charset="0"/>
                <a:cs typeface="Times New Roman" panose="02020603050405020304" pitchFamily="18" charset="0"/>
              </a:rPr>
              <a:t>Актуальность темы</a:t>
            </a:r>
            <a:endParaRPr lang="ru-RU" sz="4000" dirty="0">
              <a:latin typeface="Times New Roman" panose="02020603050405020304" pitchFamily="18" charset="0"/>
              <a:cs typeface="Times New Roman" panose="02020603050405020304" pitchFamily="18" charset="0"/>
            </a:endParaRPr>
          </a:p>
        </p:txBody>
      </p:sp>
      <p:sp>
        <p:nvSpPr>
          <p:cNvPr id="6" name="Номер слайда 5"/>
          <p:cNvSpPr>
            <a:spLocks noGrp="1"/>
          </p:cNvSpPr>
          <p:nvPr>
            <p:ph type="sldNum" sz="quarter" idx="12"/>
          </p:nvPr>
        </p:nvSpPr>
        <p:spPr/>
        <p:txBody>
          <a:bodyPr/>
          <a:lstStyle/>
          <a:p>
            <a:fld id="{6BB09561-005B-4903-8042-85F4F015B3CE}" type="slidenum">
              <a:rPr lang="ru-RU" smtClean="0"/>
            </a:fld>
            <a:endParaRPr lang="ru-RU"/>
          </a:p>
        </p:txBody>
      </p:sp>
      <p:sp>
        <p:nvSpPr>
          <p:cNvPr id="9" name="Объект 8"/>
          <p:cNvSpPr>
            <a:spLocks noGrp="1"/>
          </p:cNvSpPr>
          <p:nvPr>
            <p:ph idx="1"/>
          </p:nvPr>
        </p:nvSpPr>
        <p:spPr/>
        <p:txBody>
          <a:bodyPr/>
          <a:lstStyle/>
          <a:p>
            <a:pPr indent="449580" algn="just">
              <a:lnSpc>
                <a:spcPct val="150000"/>
              </a:lnSpc>
              <a:spcAft>
                <a:spcPts val="10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В сфере эксплуатации металлоконструкций немаловажным аспектом является мониторинг износа, конечной целью которого является более точное определение времени обследования на коррозионный и усталостный износ.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50000"/>
              </a:lnSpc>
              <a:spcAft>
                <a:spcPts val="10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На данный момент времени нет оборудования, которое может определить действительный износ конструкций, но подобное оборудование поможет определять фактический уровень усталости материала. Использование такого рода оборудования поможет как регулировать необходимое число обследований металлоконструкций, так и упреждать их поломки.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7"/>
          <p:cNvSpPr>
            <a:spLocks noGrp="1" noRot="1" noChangeAspect="1" noMove="1" noResize="1" noEditPoints="1" noAdjustHandles="1" noChangeArrowheads="1" noChangeShapeType="1" noTextEdit="1"/>
          </p:cNvSpPr>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Заголовок 1"/>
          <p:cNvSpPr>
            <a:spLocks noGrp="1"/>
          </p:cNvSpPr>
          <p:nvPr>
            <p:ph type="title"/>
          </p:nvPr>
        </p:nvSpPr>
        <p:spPr>
          <a:xfrm>
            <a:off x="777240" y="731519"/>
            <a:ext cx="2845191" cy="3237579"/>
          </a:xfrm>
        </p:spPr>
        <p:txBody>
          <a:bodyPr>
            <a:normAutofit/>
          </a:bodyPr>
          <a:lstStyle/>
          <a:p>
            <a:r>
              <a:rPr lang="ru-RU" sz="4000" b="1" dirty="0">
                <a:solidFill>
                  <a:srgbClr val="FFFFFF"/>
                </a:solidFill>
                <a:effectLst/>
                <a:latin typeface="Times New Roman" panose="02020603050405020304" pitchFamily="18" charset="0"/>
                <a:ea typeface="Times New Roman" panose="02020603050405020304" pitchFamily="18" charset="0"/>
              </a:rPr>
              <a:t>Цель работы: </a:t>
            </a:r>
            <a:endParaRPr lang="ru-RU" sz="4000" b="1" dirty="0">
              <a:solidFill>
                <a:srgbClr val="FFFFFF"/>
              </a:solidFill>
            </a:endParaRPr>
          </a:p>
        </p:txBody>
      </p:sp>
      <p:sp>
        <p:nvSpPr>
          <p:cNvPr id="26" name="Rectangle 9"/>
          <p:cNvSpPr>
            <a:spLocks noGrp="1" noRot="1" noChangeAspect="1" noMove="1" noResize="1" noEditPoints="1" noAdjustHandles="1" noChangeArrowheads="1" noChangeShapeType="1" noTextEdit="1"/>
          </p:cNvSpPr>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7" name="Rectangle 11"/>
          <p:cNvSpPr>
            <a:spLocks noGrp="1" noRot="1" noChangeAspect="1" noMove="1" noResize="1" noEditPoints="1" noAdjustHandles="1" noChangeArrowheads="1" noChangeShapeType="1" noTextEdit="1"/>
          </p:cNvSpPr>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idx="1"/>
          </p:nvPr>
        </p:nvSpPr>
        <p:spPr>
          <a:xfrm>
            <a:off x="4379709" y="686862"/>
            <a:ext cx="7037591" cy="5475129"/>
          </a:xfrm>
        </p:spPr>
        <p:txBody>
          <a:bodyPr anchor="ctr">
            <a:normAutofit/>
          </a:bodyPr>
          <a:lstStyle/>
          <a:p>
            <a:pPr indent="0" algn="just">
              <a:lnSpc>
                <a:spcPct val="150000"/>
              </a:lnSpc>
              <a:spcAft>
                <a:spcPts val="1000"/>
              </a:spcAft>
              <a:buNone/>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В ходе настоящей работы потребуется создать такую систему, которая будет определять силы, действующие на индивидуализированную металлоконструкции и полученные данные предоставлять пользователю для анализа.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0">
              <a:buNone/>
            </a:pPr>
            <a:r>
              <a:rPr lang="ru-RU" sz="1800" dirty="0">
                <a:effectLst/>
                <a:latin typeface="Times New Roman" panose="02020603050405020304" pitchFamily="18" charset="0"/>
                <a:ea typeface="Times New Roman" panose="02020603050405020304" pitchFamily="18" charset="0"/>
              </a:rPr>
              <a:t>Задачи:</a:t>
            </a:r>
            <a:endParaRPr lang="ru-RU" sz="1800" dirty="0">
              <a:effectLst/>
              <a:latin typeface="Times New Roman" panose="02020603050405020304" pitchFamily="18" charset="0"/>
              <a:ea typeface="Times New Roman" panose="02020603050405020304" pitchFamily="18" charset="0"/>
            </a:endParaRPr>
          </a:p>
          <a:p>
            <a:pPr marL="800100" lvl="1" indent="-342900" algn="just">
              <a:lnSpc>
                <a:spcPct val="150000"/>
              </a:lnSpc>
              <a:spcAft>
                <a:spcPts val="1000"/>
              </a:spcAft>
              <a:buFont typeface="+mj-lt"/>
              <a:buAutoNum type="arabicParenR"/>
            </a:pP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Разработка модели конструкции для расчёта напряжённого деформированного состояния; </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spcAft>
                <a:spcPts val="1000"/>
              </a:spcAft>
              <a:buFont typeface="+mj-lt"/>
              <a:buAutoNum type="arabicParenR"/>
            </a:pP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Разработка суррогатной модели конструкции для оценки напряженно деформированного состояния в процессе эксплуатации;</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spcAft>
                <a:spcPts val="1000"/>
              </a:spcAft>
              <a:buFont typeface="+mj-lt"/>
              <a:buAutoNum type="arabicParenR"/>
            </a:pP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Разработать программу для определения лучших точек для крепления датчиков;</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spcAft>
                <a:spcPts val="1000"/>
              </a:spcAft>
              <a:buFont typeface="+mj-lt"/>
              <a:buAutoNum type="arabicParenR"/>
            </a:pP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Разработать программу для визуального отображения результатов физического воздействия на металлоконструкцию.</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6BB09561-005B-4903-8042-85F4F015B3CE}" type="slidenum">
              <a:rPr lang="ru-RU" smtClean="0"/>
            </a:fld>
            <a:endParaRPr 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
            <a:ext cx="12192000" cy="720000"/>
          </a:xfrm>
          <a:solidFill>
            <a:schemeClr val="accent5"/>
          </a:solidFill>
          <a:ln>
            <a:noFill/>
          </a:ln>
        </p:spPr>
        <p:txBody>
          <a:bodyPr>
            <a:normAutofit/>
          </a:bodyPr>
          <a:lstStyle/>
          <a:p>
            <a:pPr algn="ctr"/>
            <a:r>
              <a:rPr lang="ru-RU" sz="4000" dirty="0">
                <a:solidFill>
                  <a:schemeClr val="bg1"/>
                </a:solidFill>
                <a:latin typeface="Times New Roman" panose="02020603050405020304" pitchFamily="18" charset="0"/>
                <a:cs typeface="Times New Roman" panose="02020603050405020304" pitchFamily="18" charset="0"/>
              </a:rPr>
              <a:t>Диаграмма целей проекта</a:t>
            </a:r>
            <a:endParaRPr lang="ru-RU" sz="4000" dirty="0">
              <a:solidFill>
                <a:schemeClr val="bg1"/>
              </a:solidFill>
              <a:latin typeface="Times New Roman" panose="02020603050405020304" pitchFamily="18" charset="0"/>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6BB09561-005B-4903-8042-85F4F015B3CE}" type="slidenum">
              <a:rPr lang="ru-RU" smtClean="0"/>
            </a:fld>
            <a:endParaRPr lang="ru-RU"/>
          </a:p>
        </p:txBody>
      </p:sp>
      <p:pic>
        <p:nvPicPr>
          <p:cNvPr id="4" name="image8.png"/>
          <p:cNvPicPr/>
          <p:nvPr/>
        </p:nvPicPr>
        <p:blipFill>
          <a:blip r:embed="rId1"/>
          <a:srcRect/>
          <a:stretch>
            <a:fillRect/>
          </a:stretch>
        </p:blipFill>
        <p:spPr>
          <a:xfrm>
            <a:off x="923637" y="720000"/>
            <a:ext cx="9966036" cy="61379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p:cNvSpPr>
            <a:spLocks noGrp="1" noRot="1" noChangeAspect="1" noMove="1" noResize="1" noEditPoints="1" noAdjustHandles="1" noChangeArrowheads="1" noChangeShapeType="1" noTextEdit="1"/>
          </p:cNvSpPr>
          <p:nvPr/>
        </p:nvSpPr>
        <p:spPr>
          <a:xfrm>
            <a:off x="462058" y="450220"/>
            <a:ext cx="3904488" cy="4233672"/>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4" name="Rectangle 23"/>
          <p:cNvSpPr>
            <a:spLocks noGrp="1" noRot="1" noChangeAspect="1" noMove="1" noResize="1" noEditPoints="1" noAdjustHandles="1" noChangeArrowheads="1" noChangeShapeType="1" noTextEdit="1"/>
          </p:cNvSpPr>
          <p:nvPr/>
        </p:nvSpPr>
        <p:spPr>
          <a:xfrm>
            <a:off x="466344" y="4846320"/>
            <a:ext cx="2395728" cy="1563624"/>
          </a:xfrm>
          <a:prstGeom prst="rect">
            <a:avLst/>
          </a:prstGeom>
          <a:solidFill>
            <a:schemeClr val="accent1">
              <a:alpha val="94902"/>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Rectangle 25"/>
          <p:cNvSpPr>
            <a:spLocks noGrp="1" noRot="1" noChangeAspect="1" noMove="1" noResize="1" noEditPoints="1" noAdjustHandles="1" noChangeArrowheads="1" noChangeShapeType="1" noTextEdit="1"/>
          </p:cNvSpPr>
          <p:nvPr/>
        </p:nvSpPr>
        <p:spPr>
          <a:xfrm>
            <a:off x="4521995" y="450221"/>
            <a:ext cx="7207948" cy="5948859"/>
          </a:xfrm>
          <a:prstGeom prst="rect">
            <a:avLst/>
          </a:prstGeom>
          <a:solidFill>
            <a:srgbClr val="7F7F7F">
              <a:alpha val="24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Объект 4"/>
          <p:cNvPicPr>
            <a:picLocks noGrp="1" noChangeAspect="1"/>
          </p:cNvPicPr>
          <p:nvPr>
            <p:ph idx="1"/>
          </p:nvPr>
        </p:nvPicPr>
        <p:blipFill>
          <a:blip r:embed="rId1"/>
          <a:stretch>
            <a:fillRect/>
          </a:stretch>
        </p:blipFill>
        <p:spPr>
          <a:xfrm>
            <a:off x="4723687" y="760688"/>
            <a:ext cx="6795868" cy="5334757"/>
          </a:xfrm>
          <a:prstGeom prst="rect">
            <a:avLst/>
          </a:prstGeom>
        </p:spPr>
      </p:pic>
      <p:sp>
        <p:nvSpPr>
          <p:cNvPr id="28" name="Rectangle 27"/>
          <p:cNvSpPr>
            <a:spLocks noGrp="1" noRot="1" noChangeAspect="1" noMove="1" noResize="1" noEditPoints="1" noAdjustHandles="1" noChangeArrowheads="1" noChangeShapeType="1" noTextEdit="1"/>
          </p:cNvSpPr>
          <p:nvPr/>
        </p:nvSpPr>
        <p:spPr>
          <a:xfrm>
            <a:off x="3017520" y="4835010"/>
            <a:ext cx="1349026" cy="157276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TextBox 2"/>
          <p:cNvSpPr txBox="1"/>
          <p:nvPr/>
        </p:nvSpPr>
        <p:spPr>
          <a:xfrm>
            <a:off x="731806" y="1905336"/>
            <a:ext cx="3364992" cy="1323439"/>
          </a:xfrm>
          <a:prstGeom prst="rect">
            <a:avLst/>
          </a:prstGeom>
          <a:noFill/>
          <a:ln>
            <a:noFill/>
          </a:ln>
        </p:spPr>
        <p:txBody>
          <a:bodyPr wrap="square" rtlCol="0">
            <a:spAutoFit/>
          </a:bodyPr>
          <a:lstStyle/>
          <a:p>
            <a:pPr algn="ctr"/>
            <a:r>
              <a:rPr lang="ru-RU" sz="4000" b="1" dirty="0">
                <a:solidFill>
                  <a:schemeClr val="bg1"/>
                </a:solidFill>
                <a:latin typeface="Times New Roman" panose="02020603050405020304" pitchFamily="18" charset="0"/>
                <a:cs typeface="Times New Roman" panose="02020603050405020304" pitchFamily="18" charset="0"/>
              </a:rPr>
              <a:t>Структурная</a:t>
            </a:r>
            <a:endParaRPr lang="ru-RU" sz="4000" b="1" dirty="0">
              <a:solidFill>
                <a:schemeClr val="bg1"/>
              </a:solidFill>
              <a:latin typeface="Times New Roman" panose="02020603050405020304" pitchFamily="18" charset="0"/>
              <a:cs typeface="Times New Roman" panose="02020603050405020304" pitchFamily="18" charset="0"/>
            </a:endParaRPr>
          </a:p>
          <a:p>
            <a:pPr algn="ctr"/>
            <a:r>
              <a:rPr lang="en-US" sz="4000" b="1" dirty="0">
                <a:solidFill>
                  <a:schemeClr val="bg1"/>
                </a:solidFill>
                <a:latin typeface="Times New Roman" panose="02020603050405020304" pitchFamily="18" charset="0"/>
                <a:cs typeface="Times New Roman" panose="02020603050405020304" pitchFamily="18" charset="0"/>
              </a:rPr>
              <a:t>c</a:t>
            </a:r>
            <a:r>
              <a:rPr lang="ru-RU" sz="4000" b="1" dirty="0" err="1">
                <a:solidFill>
                  <a:schemeClr val="bg1"/>
                </a:solidFill>
                <a:latin typeface="Times New Roman" panose="02020603050405020304" pitchFamily="18" charset="0"/>
                <a:cs typeface="Times New Roman" panose="02020603050405020304" pitchFamily="18" charset="0"/>
              </a:rPr>
              <a:t>хема</a:t>
            </a:r>
            <a:endParaRPr lang="ru-RU" sz="4000" b="1" dirty="0">
              <a:solidFill>
                <a:schemeClr val="bg1"/>
              </a:solidFill>
              <a:latin typeface="Times New Roman" panose="02020603050405020304" pitchFamily="18" charset="0"/>
              <a:cs typeface="Times New Roman" panose="02020603050405020304" pitchFamily="18" charset="0"/>
            </a:endParaRPr>
          </a:p>
        </p:txBody>
      </p:sp>
      <p:sp>
        <p:nvSpPr>
          <p:cNvPr id="2" name="Номер слайда 1"/>
          <p:cNvSpPr>
            <a:spLocks noGrp="1"/>
          </p:cNvSpPr>
          <p:nvPr>
            <p:ph type="sldNum" sz="quarter" idx="12"/>
          </p:nvPr>
        </p:nvSpPr>
        <p:spPr/>
        <p:txBody>
          <a:bodyPr/>
          <a:lstStyle/>
          <a:p>
            <a:fld id="{6BB09561-005B-4903-8042-85F4F015B3CE}" type="slidenum">
              <a:rPr lang="ru-RU" smtClean="0"/>
            </a:fld>
            <a:endParaRPr lang="ru-RU"/>
          </a:p>
        </p:txBody>
      </p:sp>
      <p:pic>
        <p:nvPicPr>
          <p:cNvPr id="8" name="image7.png" descr="diagram (2)"/>
          <p:cNvPicPr/>
          <p:nvPr/>
        </p:nvPicPr>
        <p:blipFill>
          <a:blip r:embed="rId2"/>
          <a:srcRect/>
          <a:stretch>
            <a:fillRect/>
          </a:stretch>
        </p:blipFill>
        <p:spPr>
          <a:xfrm>
            <a:off x="4521994" y="438292"/>
            <a:ext cx="7203662" cy="594885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txBox="1"/>
          <p:nvPr/>
        </p:nvSpPr>
        <p:spPr>
          <a:xfrm>
            <a:off x="0" y="2857"/>
            <a:ext cx="12192000" cy="720000"/>
          </a:xfrm>
          <a:prstGeom prst="rect">
            <a:avLst/>
          </a:prstGeom>
          <a:solidFill>
            <a:schemeClr val="accent2">
              <a:lumMod val="50000"/>
            </a:schemeClr>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4000" dirty="0">
                <a:solidFill>
                  <a:schemeClr val="bg1"/>
                </a:solidFill>
                <a:latin typeface="Times New Roman" panose="02020603050405020304" pitchFamily="18" charset="0"/>
                <a:cs typeface="Times New Roman" panose="02020603050405020304" pitchFamily="18" charset="0"/>
              </a:rPr>
              <a:t>Функциональная модель</a:t>
            </a:r>
            <a:endParaRPr lang="ru-RU" sz="4000"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225771" y="5706080"/>
            <a:ext cx="7966229" cy="369332"/>
          </a:xfrm>
          <a:prstGeom prst="rect">
            <a:avLst/>
          </a:prstGeom>
          <a:noFill/>
        </p:spPr>
        <p:txBody>
          <a:bodyPr wrap="square" rtlCol="0">
            <a:spAutoFit/>
          </a:bodyPr>
          <a:lstStyle/>
          <a:p>
            <a:r>
              <a:rPr lang="ru-RU" sz="1800" dirty="0">
                <a:effectLst/>
                <a:latin typeface="Times New Roman" panose="02020603050405020304" pitchFamily="18" charset="0"/>
                <a:ea typeface="Times New Roman" panose="02020603050405020304" pitchFamily="18" charset="0"/>
              </a:rPr>
              <a:t>АСМ – Автоматизированная система мониторинга</a:t>
            </a:r>
            <a:endParaRPr lang="ru-RU" sz="2000" dirty="0">
              <a:latin typeface="Times New Roman" panose="02020603050405020304" pitchFamily="18" charset="0"/>
              <a:cs typeface="Times New Roman" panose="02020603050405020304" pitchFamily="18" charset="0"/>
            </a:endParaRPr>
          </a:p>
        </p:txBody>
      </p:sp>
      <p:sp>
        <p:nvSpPr>
          <p:cNvPr id="2" name="Номер слайда 1"/>
          <p:cNvSpPr>
            <a:spLocks noGrp="1"/>
          </p:cNvSpPr>
          <p:nvPr>
            <p:ph type="sldNum" sz="quarter" idx="12"/>
          </p:nvPr>
        </p:nvSpPr>
        <p:spPr/>
        <p:txBody>
          <a:bodyPr/>
          <a:lstStyle/>
          <a:p>
            <a:fld id="{6BB09561-005B-4903-8042-85F4F015B3CE}" type="slidenum">
              <a:rPr lang="ru-RU" smtClean="0"/>
            </a:fld>
            <a:endParaRPr lang="ru-RU"/>
          </a:p>
        </p:txBody>
      </p:sp>
      <p:pic>
        <p:nvPicPr>
          <p:cNvPr id="3" name="image10.png"/>
          <p:cNvPicPr/>
          <p:nvPr/>
        </p:nvPicPr>
        <p:blipFill>
          <a:blip r:embed="rId1"/>
          <a:srcRect/>
          <a:stretch>
            <a:fillRect/>
          </a:stretch>
        </p:blipFill>
        <p:spPr>
          <a:xfrm>
            <a:off x="0" y="1306512"/>
            <a:ext cx="6120130" cy="4244975"/>
          </a:xfrm>
          <a:prstGeom prst="rect">
            <a:avLst/>
          </a:prstGeom>
        </p:spPr>
      </p:pic>
      <p:pic>
        <p:nvPicPr>
          <p:cNvPr id="4" name="image15.png"/>
          <p:cNvPicPr/>
          <p:nvPr/>
        </p:nvPicPr>
        <p:blipFill>
          <a:blip r:embed="rId2"/>
          <a:srcRect/>
          <a:stretch>
            <a:fillRect/>
          </a:stretch>
        </p:blipFill>
        <p:spPr>
          <a:xfrm>
            <a:off x="6038273" y="1326832"/>
            <a:ext cx="6120130" cy="4224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88763" cy="720000"/>
          </a:xfrm>
          <a:solidFill>
            <a:schemeClr val="accent2">
              <a:lumMod val="50000"/>
            </a:schemeClr>
          </a:solidFill>
          <a:ln>
            <a:noFill/>
          </a:ln>
        </p:spPr>
        <p:txBody>
          <a:bodyPr>
            <a:normAutofit/>
          </a:bodyPr>
          <a:lstStyle/>
          <a:p>
            <a:pPr algn="ctr"/>
            <a:r>
              <a:rPr lang="ru-RU" sz="4000" dirty="0">
                <a:solidFill>
                  <a:schemeClr val="bg1"/>
                </a:solidFill>
                <a:latin typeface="Times New Roman" panose="02020603050405020304" pitchFamily="18" charset="0"/>
                <a:cs typeface="Times New Roman" panose="02020603050405020304" pitchFamily="18" charset="0"/>
              </a:rPr>
              <a:t>Хронология мониторинга</a:t>
            </a:r>
            <a:endParaRPr lang="ru-RU" sz="4000" dirty="0">
              <a:solidFill>
                <a:schemeClr val="bg1"/>
              </a:solidFill>
              <a:latin typeface="Times New Roman" panose="02020603050405020304" pitchFamily="18" charset="0"/>
              <a:cs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6BB09561-005B-4903-8042-85F4F015B3CE}" type="slidenum">
              <a:rPr lang="ru-RU" smtClean="0"/>
            </a:fld>
            <a:endParaRPr lang="ru-RU"/>
          </a:p>
        </p:txBody>
      </p:sp>
      <p:pic>
        <p:nvPicPr>
          <p:cNvPr id="102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6817"/>
          <a:stretch>
            <a:fillRect/>
          </a:stretch>
        </p:blipFill>
        <p:spPr bwMode="auto">
          <a:xfrm>
            <a:off x="0" y="1320942"/>
            <a:ext cx="6667500" cy="47485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995337" y="1390910"/>
            <a:ext cx="4904997" cy="369332"/>
          </a:xfrm>
          <a:prstGeom prst="rect">
            <a:avLst/>
          </a:prstGeom>
          <a:noFill/>
        </p:spPr>
        <p:txBody>
          <a:bodyPr wrap="none" rtlCol="0">
            <a:spAutoFit/>
          </a:bodyPr>
          <a:lstStyle/>
          <a:p>
            <a:r>
              <a:rPr lang="ru-RU" dirty="0"/>
              <a:t>Результат воздействия одной из составляющих</a:t>
            </a:r>
            <a:endParaRPr lang="ru-RU" dirty="0"/>
          </a:p>
        </p:txBody>
      </p:sp>
      <p:pic>
        <p:nvPicPr>
          <p:cNvPr id="6" name="Рисунок 5"/>
          <p:cNvPicPr>
            <a:picLocks noChangeAspect="1"/>
          </p:cNvPicPr>
          <p:nvPr/>
        </p:nvPicPr>
        <p:blipFill>
          <a:blip r:embed="rId2"/>
          <a:stretch>
            <a:fillRect/>
          </a:stretch>
        </p:blipFill>
        <p:spPr>
          <a:xfrm>
            <a:off x="6995337" y="2028534"/>
            <a:ext cx="4735077" cy="404090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BB09561-005B-4903-8042-85F4F015B3CE}" type="slidenum">
              <a:rPr lang="ru-RU" smtClean="0"/>
            </a:fld>
            <a:endParaRPr lang="ru-RU"/>
          </a:p>
        </p:txBody>
      </p:sp>
      <p:sp>
        <p:nvSpPr>
          <p:cNvPr id="5" name="Заголовок 1"/>
          <p:cNvSpPr txBox="1"/>
          <p:nvPr/>
        </p:nvSpPr>
        <p:spPr>
          <a:xfrm>
            <a:off x="0" y="0"/>
            <a:ext cx="12188763" cy="720000"/>
          </a:xfrm>
          <a:prstGeom prst="rect">
            <a:avLst/>
          </a:prstGeom>
          <a:solidFill>
            <a:schemeClr val="accent2">
              <a:lumMod val="50000"/>
            </a:schemeClr>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4000">
                <a:solidFill>
                  <a:schemeClr val="bg1"/>
                </a:solidFill>
                <a:latin typeface="Times New Roman" panose="02020603050405020304" pitchFamily="18" charset="0"/>
                <a:cs typeface="Times New Roman" panose="02020603050405020304" pitchFamily="18" charset="0"/>
              </a:rPr>
              <a:t>Хронология мониторинга</a:t>
            </a:r>
            <a:endParaRPr lang="ru-RU" sz="4000"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0" y="1046207"/>
            <a:ext cx="4136004" cy="369332"/>
          </a:xfrm>
          <a:prstGeom prst="rect">
            <a:avLst/>
          </a:prstGeom>
          <a:noFill/>
        </p:spPr>
        <p:txBody>
          <a:bodyPr wrap="none" rtlCol="0">
            <a:spAutoFit/>
          </a:bodyPr>
          <a:lstStyle/>
          <a:p>
            <a:r>
              <a:rPr lang="ru-RU" dirty="0"/>
              <a:t>Результат воздействия сил по осям </a:t>
            </a:r>
            <a:r>
              <a:rPr lang="en-US" dirty="0"/>
              <a:t>X</a:t>
            </a:r>
            <a:r>
              <a:rPr lang="ru-RU" dirty="0"/>
              <a:t> и</a:t>
            </a:r>
            <a:r>
              <a:rPr lang="en-US" dirty="0"/>
              <a:t> Y</a:t>
            </a:r>
            <a:endParaRPr lang="ru-RU" dirty="0"/>
          </a:p>
        </p:txBody>
      </p:sp>
      <p:pic>
        <p:nvPicPr>
          <p:cNvPr id="10" name="Рисунок 9"/>
          <p:cNvPicPr>
            <a:picLocks noChangeAspect="1"/>
          </p:cNvPicPr>
          <p:nvPr/>
        </p:nvPicPr>
        <p:blipFill>
          <a:blip r:embed="rId1"/>
          <a:stretch>
            <a:fillRect/>
          </a:stretch>
        </p:blipFill>
        <p:spPr>
          <a:xfrm>
            <a:off x="4355015" y="1634724"/>
            <a:ext cx="3857736" cy="3806902"/>
          </a:xfrm>
          <a:prstGeom prst="rect">
            <a:avLst/>
          </a:prstGeom>
        </p:spPr>
      </p:pic>
      <p:pic>
        <p:nvPicPr>
          <p:cNvPr id="12" name="Рисунок 11"/>
          <p:cNvPicPr>
            <a:picLocks noChangeAspect="1"/>
          </p:cNvPicPr>
          <p:nvPr/>
        </p:nvPicPr>
        <p:blipFill>
          <a:blip r:embed="rId2"/>
          <a:stretch>
            <a:fillRect/>
          </a:stretch>
        </p:blipFill>
        <p:spPr>
          <a:xfrm>
            <a:off x="177956" y="1634724"/>
            <a:ext cx="3801295" cy="3806902"/>
          </a:xfrm>
          <a:prstGeom prst="rect">
            <a:avLst/>
          </a:prstGeom>
        </p:spPr>
      </p:pic>
      <p:pic>
        <p:nvPicPr>
          <p:cNvPr id="14" name="Рисунок 13"/>
          <p:cNvPicPr>
            <a:picLocks noChangeAspect="1"/>
          </p:cNvPicPr>
          <p:nvPr/>
        </p:nvPicPr>
        <p:blipFill>
          <a:blip r:embed="rId3"/>
          <a:stretch>
            <a:fillRect/>
          </a:stretch>
        </p:blipFill>
        <p:spPr>
          <a:xfrm>
            <a:off x="8502894" y="1634724"/>
            <a:ext cx="3537387" cy="3806902"/>
          </a:xfrm>
          <a:prstGeom prst="rect">
            <a:avLst/>
          </a:prstGeom>
        </p:spPr>
      </p:pic>
      <p:sp>
        <p:nvSpPr>
          <p:cNvPr id="16" name="TextBox 15"/>
          <p:cNvSpPr txBox="1"/>
          <p:nvPr/>
        </p:nvSpPr>
        <p:spPr>
          <a:xfrm>
            <a:off x="4193733" y="1046207"/>
            <a:ext cx="3801295" cy="369332"/>
          </a:xfrm>
          <a:prstGeom prst="rect">
            <a:avLst/>
          </a:prstGeom>
          <a:noFill/>
        </p:spPr>
        <p:txBody>
          <a:bodyPr wrap="square">
            <a:spAutoFit/>
          </a:bodyPr>
          <a:lstStyle/>
          <a:p>
            <a:r>
              <a:rPr lang="ru-RU" dirty="0"/>
              <a:t>Результат воздействия сил по оси </a:t>
            </a:r>
            <a:r>
              <a:rPr lang="en-US" dirty="0"/>
              <a:t>Y</a:t>
            </a:r>
            <a:endParaRPr lang="ru-RU" dirty="0"/>
          </a:p>
        </p:txBody>
      </p:sp>
      <p:sp>
        <p:nvSpPr>
          <p:cNvPr id="17" name="TextBox 16"/>
          <p:cNvSpPr txBox="1"/>
          <p:nvPr/>
        </p:nvSpPr>
        <p:spPr>
          <a:xfrm>
            <a:off x="8370939" y="1036607"/>
            <a:ext cx="3801295" cy="369332"/>
          </a:xfrm>
          <a:prstGeom prst="rect">
            <a:avLst/>
          </a:prstGeom>
          <a:noFill/>
        </p:spPr>
        <p:txBody>
          <a:bodyPr wrap="square">
            <a:spAutoFit/>
          </a:bodyPr>
          <a:lstStyle/>
          <a:p>
            <a:r>
              <a:rPr lang="ru-RU" dirty="0"/>
              <a:t>Результат воздействия сил по оси </a:t>
            </a:r>
            <a:r>
              <a:rPr lang="en-US" dirty="0"/>
              <a:t>X</a:t>
            </a: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0" y="0"/>
            <a:ext cx="12192000" cy="720000"/>
          </a:xfrm>
          <a:solidFill>
            <a:schemeClr val="accent2">
              <a:lumMod val="50000"/>
            </a:schemeClr>
          </a:solidFill>
          <a:ln>
            <a:noFill/>
          </a:ln>
        </p:spPr>
        <p:txBody>
          <a:bodyPr>
            <a:normAutofit/>
          </a:bodyPr>
          <a:lstStyle/>
          <a:p>
            <a:pPr algn="ctr"/>
            <a:r>
              <a:rPr lang="ru-RU" sz="4000" dirty="0">
                <a:solidFill>
                  <a:schemeClr val="bg1"/>
                </a:solidFill>
                <a:latin typeface="Times New Roman" panose="02020603050405020304" pitchFamily="18" charset="0"/>
                <a:cs typeface="Times New Roman" panose="02020603050405020304" pitchFamily="18" charset="0"/>
              </a:rPr>
              <a:t>Определение набора параметров</a:t>
            </a:r>
            <a:endParaRPr lang="ru-RU" sz="4000" dirty="0">
              <a:solidFill>
                <a:schemeClr val="bg1"/>
              </a:solidFill>
              <a:latin typeface="Times New Roman" panose="02020603050405020304" pitchFamily="18" charset="0"/>
              <a:cs typeface="Times New Roman" panose="02020603050405020304" pitchFamily="18" charset="0"/>
            </a:endParaRPr>
          </a:p>
        </p:txBody>
      </p:sp>
      <p:sp>
        <p:nvSpPr>
          <p:cNvPr id="2" name="Номер слайда 1"/>
          <p:cNvSpPr>
            <a:spLocks noGrp="1"/>
          </p:cNvSpPr>
          <p:nvPr>
            <p:ph type="sldNum" sz="quarter" idx="12"/>
          </p:nvPr>
        </p:nvSpPr>
        <p:spPr/>
        <p:txBody>
          <a:bodyPr/>
          <a:lstStyle/>
          <a:p>
            <a:fld id="{6BB09561-005B-4903-8042-85F4F015B3CE}" type="slidenum">
              <a:rPr lang="ru-RU" smtClean="0"/>
            </a:fld>
            <a:endParaRPr lang="ru-RU"/>
          </a:p>
        </p:txBody>
      </p:sp>
      <p:pic>
        <p:nvPicPr>
          <p:cNvPr id="4" name="image11.png"/>
          <p:cNvPicPr/>
          <p:nvPr/>
        </p:nvPicPr>
        <p:blipFill rotWithShape="1">
          <a:blip r:embed="rId1"/>
          <a:srcRect t="2881" r="17467" b="2224"/>
          <a:stretch>
            <a:fillRect/>
          </a:stretch>
        </p:blipFill>
        <p:spPr>
          <a:xfrm>
            <a:off x="875018" y="992821"/>
            <a:ext cx="1973609" cy="5824661"/>
          </a:xfrm>
          <a:prstGeom prst="rect">
            <a:avLst/>
          </a:prstGeom>
        </p:spPr>
      </p:pic>
      <p:pic>
        <p:nvPicPr>
          <p:cNvPr id="6" name="Рисунок 5"/>
          <p:cNvPicPr>
            <a:picLocks noChangeAspect="1"/>
          </p:cNvPicPr>
          <p:nvPr/>
        </p:nvPicPr>
        <p:blipFill>
          <a:blip r:embed="rId2"/>
          <a:stretch>
            <a:fillRect/>
          </a:stretch>
        </p:blipFill>
        <p:spPr>
          <a:xfrm>
            <a:off x="7538140" y="4226121"/>
            <a:ext cx="4019693" cy="2482752"/>
          </a:xfrm>
          <a:prstGeom prst="rect">
            <a:avLst/>
          </a:prstGeom>
        </p:spPr>
      </p:pic>
      <p:pic>
        <p:nvPicPr>
          <p:cNvPr id="13" name="Рисунок 12"/>
          <p:cNvPicPr>
            <a:picLocks noChangeAspect="1"/>
          </p:cNvPicPr>
          <p:nvPr/>
        </p:nvPicPr>
        <p:blipFill>
          <a:blip r:embed="rId3"/>
          <a:stretch>
            <a:fillRect/>
          </a:stretch>
        </p:blipFill>
        <p:spPr>
          <a:xfrm>
            <a:off x="7607937" y="1171020"/>
            <a:ext cx="3949896" cy="2674733"/>
          </a:xfrm>
          <a:prstGeom prst="rect">
            <a:avLst/>
          </a:prstGeom>
        </p:spPr>
      </p:pic>
      <p:sp>
        <p:nvSpPr>
          <p:cNvPr id="15" name="TextBox 14"/>
          <p:cNvSpPr txBox="1"/>
          <p:nvPr/>
        </p:nvSpPr>
        <p:spPr>
          <a:xfrm>
            <a:off x="4616537" y="731036"/>
            <a:ext cx="6392327" cy="369332"/>
          </a:xfrm>
          <a:prstGeom prst="rect">
            <a:avLst/>
          </a:prstGeom>
          <a:noFill/>
        </p:spPr>
        <p:txBody>
          <a:bodyPr wrap="none" rtlCol="0">
            <a:spAutoFit/>
          </a:bodyPr>
          <a:lstStyle/>
          <a:p>
            <a:r>
              <a:rPr lang="ru-RU" dirty="0"/>
              <a:t>Эквивалентное преобразование верхних уровней конструкции</a:t>
            </a:r>
            <a:endParaRPr lang="ru-RU" dirty="0"/>
          </a:p>
        </p:txBody>
      </p:sp>
      <p:sp>
        <p:nvSpPr>
          <p:cNvPr id="16" name="TextBox 15"/>
          <p:cNvSpPr txBox="1"/>
          <p:nvPr/>
        </p:nvSpPr>
        <p:spPr>
          <a:xfrm>
            <a:off x="6960707" y="3844187"/>
            <a:ext cx="5174558" cy="369332"/>
          </a:xfrm>
          <a:prstGeom prst="rect">
            <a:avLst/>
          </a:prstGeom>
          <a:noFill/>
        </p:spPr>
        <p:txBody>
          <a:bodyPr wrap="none" rtlCol="0">
            <a:spAutoFit/>
          </a:bodyPr>
          <a:lstStyle/>
          <a:p>
            <a:r>
              <a:rPr lang="ru-RU" dirty="0"/>
              <a:t>Структура сетки разбиения на конечные элементы</a:t>
            </a:r>
            <a:endParaRPr lang="ru-RU" dirty="0"/>
          </a:p>
        </p:txBody>
      </p:sp>
      <p:pic>
        <p:nvPicPr>
          <p:cNvPr id="18" name="Рисунок 17"/>
          <p:cNvPicPr>
            <a:picLocks noChangeAspect="1"/>
          </p:cNvPicPr>
          <p:nvPr/>
        </p:nvPicPr>
        <p:blipFill>
          <a:blip r:embed="rId4"/>
          <a:stretch>
            <a:fillRect/>
          </a:stretch>
        </p:blipFill>
        <p:spPr>
          <a:xfrm>
            <a:off x="3359946" y="1271393"/>
            <a:ext cx="3600761" cy="5267519"/>
          </a:xfrm>
          <a:prstGeom prst="rect">
            <a:avLst/>
          </a:prstGeom>
        </p:spPr>
      </p:pic>
      <p:sp>
        <p:nvSpPr>
          <p:cNvPr id="19" name="Круг: прозрачная заливка 18"/>
          <p:cNvSpPr/>
          <p:nvPr/>
        </p:nvSpPr>
        <p:spPr>
          <a:xfrm>
            <a:off x="4922158" y="4213519"/>
            <a:ext cx="448407" cy="501161"/>
          </a:xfrm>
          <a:prstGeom prst="donut">
            <a:avLst>
              <a:gd name="adj" fmla="val 1127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solidFill>
                <a:schemeClr val="tx1"/>
              </a:solidFill>
            </a:endParaRPr>
          </a:p>
        </p:txBody>
      </p:sp>
      <p:cxnSp>
        <p:nvCxnSpPr>
          <p:cNvPr id="20" name="Прямая со стрелкой 19"/>
          <p:cNvCxnSpPr>
            <a:stCxn id="19" idx="6"/>
          </p:cNvCxnSpPr>
          <p:nvPr/>
        </p:nvCxnSpPr>
        <p:spPr>
          <a:xfrm>
            <a:off x="5370565" y="4464100"/>
            <a:ext cx="2442135" cy="591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205599" y="712742"/>
            <a:ext cx="3312445" cy="369332"/>
          </a:xfrm>
          <a:prstGeom prst="rect">
            <a:avLst/>
          </a:prstGeom>
          <a:noFill/>
        </p:spPr>
        <p:txBody>
          <a:bodyPr wrap="none" rtlCol="0">
            <a:spAutoFit/>
          </a:bodyPr>
          <a:lstStyle/>
          <a:p>
            <a:r>
              <a:rPr lang="ru-RU" dirty="0"/>
              <a:t>Начальная модель конструкции</a:t>
            </a:r>
            <a:endParaRPr lang="ru-RU" dirty="0"/>
          </a:p>
        </p:txBody>
      </p:sp>
    </p:spTree>
  </p:cSld>
  <p:clrMapOvr>
    <a:masterClrMapping/>
  </p:clrMapOvr>
</p:sld>
</file>

<file path=ppt/theme/theme1.xml><?xml version="1.0" encoding="utf-8"?>
<a:theme xmlns:a="http://schemas.openxmlformats.org/drawingml/2006/main" name="Тема Office">
  <a:themeElements>
    <a:clrScheme name="Серая">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3513</Words>
  <Application>WPS Presentation</Application>
  <PresentationFormat>Широкоэкранный</PresentationFormat>
  <Paragraphs>142</Paragraphs>
  <Slides>16</Slides>
  <Notes>1</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Times New Roman</vt:lpstr>
      <vt:lpstr>Calibri</vt:lpstr>
      <vt:lpstr>Calibri</vt:lpstr>
      <vt:lpstr>Microsoft YaHei</vt:lpstr>
      <vt:lpstr>Arial Unicode MS</vt:lpstr>
      <vt:lpstr>Calibri Light</vt:lpstr>
      <vt:lpstr>Тема Office</vt:lpstr>
      <vt:lpstr>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«Московский государственный технический университет имени Н.Э. Баумана (национальный исследовательский университет)» (МГТУ им. Н.Э. Баумана)</vt:lpstr>
      <vt:lpstr>Актуальность темы</vt:lpstr>
      <vt:lpstr>Цель работы: </vt:lpstr>
      <vt:lpstr>Диаграмма целей проекта</vt:lpstr>
      <vt:lpstr>PowerPoint 演示文稿</vt:lpstr>
      <vt:lpstr>PowerPoint 演示文稿</vt:lpstr>
      <vt:lpstr>Хронология мониторинга</vt:lpstr>
      <vt:lpstr>PowerPoint 演示文稿</vt:lpstr>
      <vt:lpstr>Определение набора параметров</vt:lpstr>
      <vt:lpstr>Расчетная схема платформы</vt:lpstr>
      <vt:lpstr>Модуль определения действительных напряжений </vt:lpstr>
      <vt:lpstr>Модуль расчета остаточного ресурса</vt:lpstr>
      <vt:lpstr>Модуль определения действительных напряжений и остаточного ресурса</vt:lpstr>
      <vt:lpstr>Блок-схема работы модуля расчета действительных напряжений и износа</vt:lpstr>
      <vt:lpstr>Пример отображения полученных результатов</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«Московский государственный технический университет имени Н.Э. Баумана (национальный исследовательский университет)» (МГТУ им. Н.Э. Баумана)</dc:title>
  <dc:creator>Аскар Жумашев</dc:creator>
  <cp:lastModifiedBy>ura_2</cp:lastModifiedBy>
  <cp:revision>76</cp:revision>
  <dcterms:created xsi:type="dcterms:W3CDTF">2021-06-11T06:36:00Z</dcterms:created>
  <dcterms:modified xsi:type="dcterms:W3CDTF">2023-05-28T12:18:30Z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615436F97A0B4D55AAA3F1E27DB8AD4B</vt:lpwstr>
  </property>
  <property fmtid="{D5CDD505-2E9C-101B-9397-08002B2CF9AE}" pid="3" name="KSOProductBuildVer">
    <vt:lpwstr>1049-11.2.0.11537</vt:lpwstr>
  </property>
</Properties>
</file>