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F92"/>
    <a:srgbClr val="F8CBAD"/>
    <a:srgbClr val="70AD47"/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5"/>
  </p:normalViewPr>
  <p:slideViewPr>
    <p:cSldViewPr snapToGrid="0" snapToObjects="1">
      <p:cViewPr>
        <p:scale>
          <a:sx n="112" d="100"/>
          <a:sy n="112" d="100"/>
        </p:scale>
        <p:origin x="48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3"/>
            <a:ext cx="10464800" cy="1927225"/>
          </a:xfrm>
        </p:spPr>
        <p:txBody>
          <a:bodyPr anchor="b">
            <a:noAutofit/>
          </a:bodyPr>
          <a:lstStyle>
            <a:lvl1pPr>
              <a:defRPr sz="4050" cap="all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11A4-4F1B-164D-A797-A2505D058642}" type="datetimeFigureOut">
              <a:rPr kumimoji="1" lang="ja-JP" altLang="en-US" smtClean="0"/>
              <a:t>2016/12/11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A9A4B-CCC4-004E-9C98-678DD11AC8D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321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11A4-4F1B-164D-A797-A2505D058642}" type="datetimeFigureOut">
              <a:rPr kumimoji="1" lang="ja-JP" altLang="en-US" smtClean="0"/>
              <a:t>2016/12/11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A9A4B-CCC4-004E-9C98-678DD11AC8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60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11A4-4F1B-164D-A797-A2505D058642}" type="datetimeFigureOut">
              <a:rPr kumimoji="1" lang="ja-JP" altLang="en-US" smtClean="0"/>
              <a:t>2016/12/11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A9A4B-CCC4-004E-9C98-678DD11AC8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2636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2B50-1B87-4B43-9860-8301BAAD1CA5}" type="datetime1">
              <a:rPr kumimoji="1" lang="ja-JP" altLang="en-US" smtClean="0"/>
              <a:t>2016/12/11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36E4-520B-4FB0-B2CC-D864D125A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533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64E3-F216-9846-B0CE-33B0C4F7067F}" type="datetime1">
              <a:rPr kumimoji="1" lang="ja-JP" altLang="en-US" smtClean="0"/>
              <a:t>2016/12/11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36E4-520B-4FB0-B2CC-D864D125A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7827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4EC1-ECB0-2B43-B5CD-0DA491BB958C}" type="datetime1">
              <a:rPr kumimoji="1" lang="ja-JP" altLang="en-US" smtClean="0"/>
              <a:t>2016/12/11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36E4-520B-4FB0-B2CC-D864D125A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9932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629A-2B6E-0D42-ADAF-429C1E15AF36}" type="datetime1">
              <a:rPr kumimoji="1" lang="ja-JP" altLang="en-US" smtClean="0"/>
              <a:t>2016/12/11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36E4-520B-4FB0-B2CC-D864D125A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0081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30C3-98DF-254E-B388-C4740E8F3BB3}" type="datetime1">
              <a:rPr kumimoji="1" lang="ja-JP" altLang="en-US" smtClean="0"/>
              <a:t>2016/12/11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36E4-520B-4FB0-B2CC-D864D125A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18112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3BBA-746A-2141-A9BA-3C55CBF56494}" type="datetime1">
              <a:rPr kumimoji="1" lang="ja-JP" altLang="en-US" smtClean="0"/>
              <a:t>2016/12/11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36E4-520B-4FB0-B2CC-D864D125A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8183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84B3-52E2-D147-8132-D3818F4CAF8A}" type="datetime1">
              <a:rPr kumimoji="1" lang="ja-JP" altLang="en-US" smtClean="0"/>
              <a:t>2016/12/11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36E4-520B-4FB0-B2CC-D864D125A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6857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27EF-A609-8B4E-850F-21C7B6B497F8}" type="datetime1">
              <a:rPr kumimoji="1" lang="ja-JP" altLang="en-US" smtClean="0"/>
              <a:t>2016/12/11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36E4-520B-4FB0-B2CC-D864D125A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52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11A4-4F1B-164D-A797-A2505D058642}" type="datetimeFigureOut">
              <a:rPr kumimoji="1" lang="ja-JP" altLang="en-US" smtClean="0"/>
              <a:t>2016/12/11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A9A4B-CCC4-004E-9C98-678DD11AC8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872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56A8-20D4-A54C-9600-8465CE5B8F02}" type="datetime1">
              <a:rPr kumimoji="1" lang="ja-JP" altLang="en-US" smtClean="0"/>
              <a:t>2016/12/11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36E4-520B-4FB0-B2CC-D864D125A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4902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F3FD-6A23-B446-B9FE-10B628F47A72}" type="datetime1">
              <a:rPr kumimoji="1" lang="ja-JP" altLang="en-US" smtClean="0"/>
              <a:t>2016/12/11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36E4-520B-4FB0-B2CC-D864D125A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012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4E2C-417D-4242-83C2-1847CF2D0D30}" type="datetime1">
              <a:rPr kumimoji="1" lang="ja-JP" altLang="en-US" smtClean="0"/>
              <a:t>2016/12/11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36E4-520B-4FB0-B2CC-D864D125A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5076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7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11A4-4F1B-164D-A797-A2505D058642}" type="datetimeFigureOut">
              <a:rPr kumimoji="1" lang="ja-JP" altLang="en-US" smtClean="0"/>
              <a:t>2016/12/11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A9A4B-CCC4-004E-9C98-678DD11AC8D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6484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11A4-4F1B-164D-A797-A2505D058642}" type="datetimeFigureOut">
              <a:rPr kumimoji="1" lang="ja-JP" altLang="en-US" smtClean="0"/>
              <a:t>2016/12/11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A9A4B-CCC4-004E-9C98-678DD11AC8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3914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1500" b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15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11A4-4F1B-164D-A797-A2505D058642}" type="datetimeFigureOut">
              <a:rPr kumimoji="1" lang="ja-JP" altLang="en-US" smtClean="0"/>
              <a:t>2016/12/11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A9A4B-CCC4-004E-9C98-678DD11AC8D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47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11A4-4F1B-164D-A797-A2505D058642}" type="datetimeFigureOut">
              <a:rPr kumimoji="1" lang="ja-JP" altLang="en-US" smtClean="0"/>
              <a:t>2016/12/11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A9A4B-CCC4-004E-9C98-678DD11AC8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4990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11A4-4F1B-164D-A797-A2505D058642}" type="datetimeFigureOut">
              <a:rPr kumimoji="1" lang="ja-JP" altLang="en-US" smtClean="0"/>
              <a:t>2016/12/11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A9A4B-CCC4-004E-9C98-678DD11AC8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5188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1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5"/>
            <a:ext cx="2852928" cy="4243615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11A4-4F1B-164D-A797-A2505D058642}" type="datetimeFigureOut">
              <a:rPr kumimoji="1" lang="ja-JP" altLang="en-US" smtClean="0"/>
              <a:t>2016/12/11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A9A4B-CCC4-004E-9C98-678DD11AC8D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3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083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11A4-4F1B-164D-A797-A2505D058642}" type="datetimeFigureOut">
              <a:rPr kumimoji="1" lang="ja-JP" altLang="en-US" smtClean="0"/>
              <a:t>2016/12/11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A9A4B-CCC4-004E-9C98-678DD11AC8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2845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1837995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>
                <a:solidFill>
                  <a:schemeClr val="tx1"/>
                </a:solidFill>
              </a:defRPr>
            </a:lvl1pPr>
          </a:lstStyle>
          <a:p>
            <a:fld id="{03E411A4-4F1B-164D-A797-A2505D058642}" type="datetimeFigureOut">
              <a:rPr kumimoji="1" lang="ja-JP" altLang="en-US" smtClean="0"/>
              <a:t>2016/12/11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47595" y="18288"/>
            <a:ext cx="7610805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b="1">
                <a:solidFill>
                  <a:schemeClr val="tx1"/>
                </a:solidFill>
              </a:defRPr>
            </a:lvl1pPr>
          </a:lstStyle>
          <a:p>
            <a:fld id="{F0AA9A4B-CCC4-004E-9C98-678DD11AC8D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8280921" y="6553200"/>
            <a:ext cx="3880601" cy="26017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b="1" dirty="0" smtClean="0">
                <a:solidFill>
                  <a:schemeClr val="tx1"/>
                </a:solidFill>
              </a:rPr>
              <a:t>Kazushi Yamashina</a:t>
            </a:r>
            <a:endParaRPr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2161522" y="6217920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1350" dirty="0"/>
          </a:p>
        </p:txBody>
      </p:sp>
    </p:spTree>
    <p:extLst>
      <p:ext uri="{BB962C8B-B14F-4D97-AF65-F5344CB8AC3E}">
        <p14:creationId xmlns:p14="http://schemas.microsoft.com/office/powerpoint/2010/main" val="449028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kumimoji="1" sz="4000" kern="1200" spc="-75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" indent="0" algn="l" defTabSz="6858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None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indent="0" algn="l" defTabSz="6858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17220" indent="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88670" indent="0" algn="l" defTabSz="6858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None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028700" indent="-13716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6pPr>
      <a:lvl7pPr marL="1165860" indent="-13716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7pPr>
      <a:lvl8pPr marL="1303020" indent="-13716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8pPr>
      <a:lvl9pPr marL="1440180" indent="-13716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BE14C-F24B-0441-978E-C4AB6A6C3F57}" type="datetime1">
              <a:rPr kumimoji="1" lang="ja-JP" altLang="en-US" smtClean="0"/>
              <a:t>2016/12/11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D36E4-520B-4FB0-B2CC-D864D125A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885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図形グループ 64"/>
          <p:cNvGrpSpPr/>
          <p:nvPr/>
        </p:nvGrpSpPr>
        <p:grpSpPr>
          <a:xfrm>
            <a:off x="2184332" y="1198494"/>
            <a:ext cx="5716009" cy="3832880"/>
            <a:chOff x="2184332" y="1198494"/>
            <a:chExt cx="5716009" cy="3832880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32863" y="1874518"/>
              <a:ext cx="1886715" cy="3156856"/>
            </a:xfrm>
            <a:prstGeom prst="rect">
              <a:avLst/>
            </a:prstGeom>
          </p:spPr>
        </p:pic>
        <p:sp>
          <p:nvSpPr>
            <p:cNvPr id="6" name="円/楕円 5"/>
            <p:cNvSpPr/>
            <p:nvPr/>
          </p:nvSpPr>
          <p:spPr>
            <a:xfrm>
              <a:off x="6381652" y="1436117"/>
              <a:ext cx="1416423" cy="141642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6279384" y="1959663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 smtClean="0">
                  <a:latin typeface="Meiryo" charset="-128"/>
                  <a:ea typeface="Meiryo" charset="-128"/>
                  <a:cs typeface="Meiryo" charset="-128"/>
                </a:rPr>
                <a:t>行動計画</a:t>
              </a:r>
              <a:endParaRPr kumimoji="1" lang="ja-JP" altLang="en-US" sz="2800" dirty="0">
                <a:latin typeface="Meiryo" charset="-128"/>
                <a:ea typeface="Meiryo" charset="-128"/>
                <a:cs typeface="Meiryo" charset="-128"/>
              </a:endParaRPr>
            </a:p>
          </p:txBody>
        </p:sp>
        <p:cxnSp>
          <p:nvCxnSpPr>
            <p:cNvPr id="9" name="直線コネクタ 8"/>
            <p:cNvCxnSpPr/>
            <p:nvPr/>
          </p:nvCxnSpPr>
          <p:spPr>
            <a:xfrm>
              <a:off x="5250533" y="1983900"/>
              <a:ext cx="1131119" cy="160428"/>
            </a:xfrm>
            <a:prstGeom prst="line">
              <a:avLst/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円/楕円 10"/>
            <p:cNvSpPr/>
            <p:nvPr/>
          </p:nvSpPr>
          <p:spPr>
            <a:xfrm>
              <a:off x="2498126" y="3456166"/>
              <a:ext cx="1416423" cy="141642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2395858" y="3979712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 smtClean="0">
                  <a:latin typeface="Meiryo" charset="-128"/>
                  <a:ea typeface="Meiryo" charset="-128"/>
                  <a:cs typeface="Meiryo" charset="-128"/>
                </a:rPr>
                <a:t>重心制御</a:t>
              </a:r>
              <a:endParaRPr kumimoji="1" lang="ja-JP" altLang="en-US" sz="2800" dirty="0">
                <a:latin typeface="Meiryo" charset="-128"/>
                <a:ea typeface="Meiryo" charset="-128"/>
                <a:cs typeface="Meiryo" charset="-128"/>
              </a:endParaRPr>
            </a:p>
          </p:txBody>
        </p:sp>
        <p:cxnSp>
          <p:nvCxnSpPr>
            <p:cNvPr id="13" name="直線コネクタ 12"/>
            <p:cNvCxnSpPr>
              <a:endCxn id="11" idx="7"/>
            </p:cNvCxnSpPr>
            <p:nvPr/>
          </p:nvCxnSpPr>
          <p:spPr>
            <a:xfrm flipH="1">
              <a:off x="3707119" y="3297381"/>
              <a:ext cx="1391356" cy="366215"/>
            </a:xfrm>
            <a:prstGeom prst="line">
              <a:avLst/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円/楕円 17"/>
            <p:cNvSpPr/>
            <p:nvPr/>
          </p:nvSpPr>
          <p:spPr>
            <a:xfrm>
              <a:off x="2474862" y="1436117"/>
              <a:ext cx="1416423" cy="141642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2184332" y="1882719"/>
              <a:ext cx="19974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smtClean="0">
                  <a:latin typeface="Meiryo" charset="-128"/>
                  <a:ea typeface="Meiryo" charset="-128"/>
                  <a:cs typeface="Meiryo" charset="-128"/>
                </a:rPr>
                <a:t>視覚センサ</a:t>
              </a:r>
              <a:endParaRPr kumimoji="1" lang="ja-JP" altLang="en-US" sz="2800" dirty="0">
                <a:latin typeface="Meiryo" charset="-128"/>
                <a:ea typeface="Meiryo" charset="-128"/>
                <a:cs typeface="Meiryo" charset="-128"/>
              </a:endParaRPr>
            </a:p>
          </p:txBody>
        </p:sp>
        <p:cxnSp>
          <p:nvCxnSpPr>
            <p:cNvPr id="20" name="直線コネクタ 19"/>
            <p:cNvCxnSpPr/>
            <p:nvPr/>
          </p:nvCxnSpPr>
          <p:spPr>
            <a:xfrm flipH="1" flipV="1">
              <a:off x="3834527" y="2295047"/>
              <a:ext cx="1097693" cy="56712"/>
            </a:xfrm>
            <a:prstGeom prst="line">
              <a:avLst/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円/楕円 24"/>
            <p:cNvSpPr/>
            <p:nvPr/>
          </p:nvSpPr>
          <p:spPr>
            <a:xfrm>
              <a:off x="6381652" y="3456166"/>
              <a:ext cx="1416423" cy="141642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6274558" y="3979712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 smtClean="0">
                  <a:latin typeface="Meiryo" charset="-128"/>
                  <a:ea typeface="Meiryo" charset="-128"/>
                  <a:cs typeface="Meiryo" charset="-128"/>
                </a:rPr>
                <a:t>駆動制御</a:t>
              </a:r>
              <a:endParaRPr kumimoji="1" lang="ja-JP" altLang="en-US" sz="2800" dirty="0">
                <a:latin typeface="Meiryo" charset="-128"/>
                <a:ea typeface="Meiryo" charset="-128"/>
                <a:cs typeface="Meiryo" charset="-128"/>
              </a:endParaRPr>
            </a:p>
          </p:txBody>
        </p:sp>
        <p:cxnSp>
          <p:nvCxnSpPr>
            <p:cNvPr id="27" name="直線コネクタ 26"/>
            <p:cNvCxnSpPr>
              <a:stCxn id="26" idx="1"/>
            </p:cNvCxnSpPr>
            <p:nvPr/>
          </p:nvCxnSpPr>
          <p:spPr>
            <a:xfrm flipH="1">
              <a:off x="4572002" y="4241322"/>
              <a:ext cx="1702556" cy="585221"/>
            </a:xfrm>
            <a:prstGeom prst="line">
              <a:avLst/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/>
            <p:cNvCxnSpPr>
              <a:stCxn id="26" idx="1"/>
            </p:cNvCxnSpPr>
            <p:nvPr/>
          </p:nvCxnSpPr>
          <p:spPr>
            <a:xfrm flipH="1">
              <a:off x="5641142" y="4241322"/>
              <a:ext cx="633416" cy="446439"/>
            </a:xfrm>
            <a:prstGeom prst="line">
              <a:avLst/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曲線コネクタ 49"/>
            <p:cNvCxnSpPr>
              <a:stCxn id="18" idx="0"/>
              <a:endCxn id="6" idx="0"/>
            </p:cNvCxnSpPr>
            <p:nvPr/>
          </p:nvCxnSpPr>
          <p:spPr>
            <a:xfrm rot="5400000" flipH="1" flipV="1">
              <a:off x="5136469" y="-517278"/>
              <a:ext cx="12700" cy="3906790"/>
            </a:xfrm>
            <a:prstGeom prst="curvedConnector3">
              <a:avLst>
                <a:gd name="adj1" fmla="val 2454543"/>
              </a:avLst>
            </a:prstGeom>
            <a:ln w="76200">
              <a:solidFill>
                <a:srgbClr val="70AD47">
                  <a:alpha val="62353"/>
                </a:srgb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テキスト ボックス 51"/>
            <p:cNvSpPr txBox="1"/>
            <p:nvPr/>
          </p:nvSpPr>
          <p:spPr>
            <a:xfrm>
              <a:off x="4749661" y="1198494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dirty="0" smtClean="0">
                  <a:latin typeface="Meiryo" charset="-128"/>
                  <a:ea typeface="Meiryo" charset="-128"/>
                  <a:cs typeface="Meiryo" charset="-128"/>
                </a:rPr>
                <a:t>通信</a:t>
              </a:r>
              <a:endParaRPr kumimoji="1" lang="ja-JP" altLang="en-US" sz="2000" dirty="0">
                <a:latin typeface="Meiryo" charset="-128"/>
                <a:ea typeface="Meiryo" charset="-128"/>
                <a:cs typeface="Meiryo" charset="-128"/>
              </a:endParaRPr>
            </a:p>
          </p:txBody>
        </p:sp>
        <p:cxnSp>
          <p:nvCxnSpPr>
            <p:cNvPr id="57" name="直線矢印コネクタ 56"/>
            <p:cNvCxnSpPr>
              <a:stCxn id="6" idx="3"/>
            </p:cNvCxnSpPr>
            <p:nvPr/>
          </p:nvCxnSpPr>
          <p:spPr>
            <a:xfrm flipH="1">
              <a:off x="3834527" y="2645110"/>
              <a:ext cx="2754555" cy="1519267"/>
            </a:xfrm>
            <a:prstGeom prst="straightConnector1">
              <a:avLst/>
            </a:prstGeom>
            <a:ln w="76200">
              <a:solidFill>
                <a:srgbClr val="70AD47">
                  <a:alpha val="62353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矢印コネクタ 58"/>
            <p:cNvCxnSpPr>
              <a:stCxn id="6" idx="4"/>
              <a:endCxn id="25" idx="0"/>
            </p:cNvCxnSpPr>
            <p:nvPr/>
          </p:nvCxnSpPr>
          <p:spPr>
            <a:xfrm>
              <a:off x="7089864" y="2852540"/>
              <a:ext cx="0" cy="603626"/>
            </a:xfrm>
            <a:prstGeom prst="straightConnector1">
              <a:avLst/>
            </a:prstGeom>
            <a:ln w="76200">
              <a:solidFill>
                <a:srgbClr val="70AD47">
                  <a:alpha val="62353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テキスト ボックス 61"/>
            <p:cNvSpPr txBox="1"/>
            <p:nvPr/>
          </p:nvSpPr>
          <p:spPr>
            <a:xfrm>
              <a:off x="6255060" y="2917556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smtClean="0">
                  <a:latin typeface="Meiryo" charset="-128"/>
                  <a:ea typeface="Meiryo" charset="-128"/>
                  <a:cs typeface="Meiryo" charset="-128"/>
                </a:rPr>
                <a:t>通信</a:t>
              </a:r>
              <a:endParaRPr kumimoji="1" lang="ja-JP" altLang="en-US" sz="2000" dirty="0">
                <a:latin typeface="Meiryo" charset="-128"/>
                <a:ea typeface="Meiryo" charset="-128"/>
                <a:cs typeface="Meiryo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575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図形グループ 58"/>
          <p:cNvGrpSpPr/>
          <p:nvPr/>
        </p:nvGrpSpPr>
        <p:grpSpPr>
          <a:xfrm>
            <a:off x="1198646" y="992547"/>
            <a:ext cx="8943407" cy="4949377"/>
            <a:chOff x="1198646" y="992547"/>
            <a:chExt cx="8943407" cy="4949377"/>
          </a:xfrm>
        </p:grpSpPr>
        <p:sp>
          <p:nvSpPr>
            <p:cNvPr id="3" name="角丸四角形 2"/>
            <p:cNvSpPr/>
            <p:nvPr/>
          </p:nvSpPr>
          <p:spPr>
            <a:xfrm flipH="1">
              <a:off x="4161907" y="2798482"/>
              <a:ext cx="5802123" cy="314344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" name="角丸四角形 3"/>
            <p:cNvSpPr/>
            <p:nvPr/>
          </p:nvSpPr>
          <p:spPr>
            <a:xfrm flipH="1">
              <a:off x="6231580" y="2961486"/>
              <a:ext cx="3610220" cy="2354944"/>
            </a:xfrm>
            <a:prstGeom prst="roundRect">
              <a:avLst/>
            </a:prstGeom>
            <a:solidFill>
              <a:srgbClr val="F8CBAD">
                <a:alpha val="52941"/>
              </a:srgbClr>
            </a:solidFill>
            <a:ln w="19050">
              <a:solidFill>
                <a:schemeClr val="tx1"/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" name="角丸四角形 4"/>
            <p:cNvSpPr/>
            <p:nvPr/>
          </p:nvSpPr>
          <p:spPr>
            <a:xfrm flipH="1">
              <a:off x="4235928" y="2971265"/>
              <a:ext cx="1980907" cy="2345165"/>
            </a:xfrm>
            <a:prstGeom prst="roundRect">
              <a:avLst/>
            </a:prstGeom>
            <a:solidFill>
              <a:srgbClr val="F8CBAD">
                <a:alpha val="52941"/>
              </a:srgbClr>
            </a:solidFill>
            <a:ln w="19050">
              <a:solidFill>
                <a:schemeClr val="tx1"/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" name="対角する 2 つの角を丸めた四角形 5"/>
            <p:cNvSpPr/>
            <p:nvPr/>
          </p:nvSpPr>
          <p:spPr>
            <a:xfrm flipH="1">
              <a:off x="4472639" y="3120263"/>
              <a:ext cx="3484537" cy="1829795"/>
            </a:xfrm>
            <a:prstGeom prst="round2DiagRect">
              <a:avLst/>
            </a:prstGeom>
            <a:solidFill>
              <a:schemeClr val="accent5">
                <a:lumMod val="60000"/>
                <a:lumOff val="40000"/>
                <a:alpha val="61961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7" name="グループ化 65"/>
            <p:cNvGrpSpPr/>
            <p:nvPr/>
          </p:nvGrpSpPr>
          <p:grpSpPr>
            <a:xfrm flipH="1">
              <a:off x="4610219" y="3275878"/>
              <a:ext cx="3242248" cy="1585602"/>
              <a:chOff x="4051023" y="3752634"/>
              <a:chExt cx="3179150" cy="1585602"/>
            </a:xfrm>
            <a:solidFill>
              <a:schemeClr val="bg1"/>
            </a:solidFill>
          </p:grpSpPr>
          <p:grpSp>
            <p:nvGrpSpPr>
              <p:cNvPr id="33" name="グループ化 106"/>
              <p:cNvGrpSpPr/>
              <p:nvPr/>
            </p:nvGrpSpPr>
            <p:grpSpPr>
              <a:xfrm>
                <a:off x="4111881" y="3758981"/>
                <a:ext cx="1313654" cy="1579255"/>
                <a:chOff x="1147841" y="1986143"/>
                <a:chExt cx="482488" cy="841724"/>
              </a:xfrm>
              <a:grpFill/>
            </p:grpSpPr>
            <p:sp>
              <p:nvSpPr>
                <p:cNvPr id="54" name="メモ 53"/>
                <p:cNvSpPr/>
                <p:nvPr/>
              </p:nvSpPr>
              <p:spPr>
                <a:xfrm>
                  <a:off x="1147841" y="1986143"/>
                  <a:ext cx="482488" cy="841724"/>
                </a:xfrm>
                <a:prstGeom prst="foldedCorner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55" name="テキスト ボックス 54"/>
                <p:cNvSpPr txBox="1"/>
                <p:nvPr/>
              </p:nvSpPr>
              <p:spPr>
                <a:xfrm>
                  <a:off x="1156396" y="2004202"/>
                  <a:ext cx="435980" cy="2132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ja-JP" altLang="en-US" sz="2000" smtClean="0">
                      <a:latin typeface="+mn-ea"/>
                    </a:rPr>
                    <a:t>通信制御</a:t>
                  </a:r>
                  <a:endParaRPr kumimoji="1" lang="en-US" altLang="ja-JP" sz="2000" dirty="0" smtClean="0">
                    <a:latin typeface="+mn-ea"/>
                  </a:endParaRPr>
                </a:p>
              </p:txBody>
            </p:sp>
          </p:grpSp>
          <p:grpSp>
            <p:nvGrpSpPr>
              <p:cNvPr id="34" name="グループ化 107"/>
              <p:cNvGrpSpPr/>
              <p:nvPr/>
            </p:nvGrpSpPr>
            <p:grpSpPr>
              <a:xfrm>
                <a:off x="5876307" y="3752634"/>
                <a:ext cx="1353866" cy="1527717"/>
                <a:chOff x="620730" y="2015785"/>
                <a:chExt cx="914401" cy="808722"/>
              </a:xfrm>
              <a:grpFill/>
            </p:grpSpPr>
            <p:sp>
              <p:nvSpPr>
                <p:cNvPr id="52" name="メモ 51"/>
                <p:cNvSpPr/>
                <p:nvPr/>
              </p:nvSpPr>
              <p:spPr>
                <a:xfrm>
                  <a:off x="620730" y="2015785"/>
                  <a:ext cx="914401" cy="808722"/>
                </a:xfrm>
                <a:prstGeom prst="foldedCorner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53" name="テキスト ボックス 52"/>
                <p:cNvSpPr txBox="1"/>
                <p:nvPr/>
              </p:nvSpPr>
              <p:spPr>
                <a:xfrm>
                  <a:off x="859320" y="2156287"/>
                  <a:ext cx="475808" cy="3747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ja-JP" sz="2000" dirty="0" smtClean="0">
                      <a:latin typeface="+mn-ea"/>
                    </a:rPr>
                    <a:t>ROS</a:t>
                  </a:r>
                  <a:endParaRPr lang="ja-JP" altLang="en-US" sz="2000" dirty="0" smtClean="0">
                    <a:latin typeface="+mn-ea"/>
                  </a:endParaRPr>
                </a:p>
                <a:p>
                  <a:pPr algn="ctr"/>
                  <a:r>
                    <a:rPr lang="en-US" altLang="ja-JP" sz="2000" dirty="0" smtClean="0">
                      <a:latin typeface="+mn-ea"/>
                    </a:rPr>
                    <a:t>APP</a:t>
                  </a:r>
                  <a:endParaRPr lang="ja-JP" altLang="en-US" sz="2000" dirty="0">
                    <a:latin typeface="+mn-ea"/>
                  </a:endParaRPr>
                </a:p>
              </p:txBody>
            </p:sp>
          </p:grpSp>
          <p:sp>
            <p:nvSpPr>
              <p:cNvPr id="35" name="テキスト ボックス 34"/>
              <p:cNvSpPr txBox="1"/>
              <p:nvPr/>
            </p:nvSpPr>
            <p:spPr>
              <a:xfrm>
                <a:off x="4051023" y="4912719"/>
                <a:ext cx="135364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600" dirty="0" smtClean="0">
                    <a:latin typeface="+mn-ea"/>
                  </a:rPr>
                  <a:t>Verilog-HDL</a:t>
                </a:r>
                <a:endParaRPr kumimoji="1" lang="en-US" altLang="ja-JP" sz="1600" dirty="0" smtClean="0">
                  <a:latin typeface="+mn-ea"/>
                </a:endParaRPr>
              </a:p>
            </p:txBody>
          </p:sp>
          <p:grpSp>
            <p:nvGrpSpPr>
              <p:cNvPr id="36" name="グループ化 109"/>
              <p:cNvGrpSpPr/>
              <p:nvPr/>
            </p:nvGrpSpPr>
            <p:grpSpPr>
              <a:xfrm>
                <a:off x="5231436" y="4150711"/>
                <a:ext cx="860093" cy="378923"/>
                <a:chOff x="7238490" y="2241764"/>
                <a:chExt cx="744892" cy="378923"/>
              </a:xfrm>
              <a:grpFill/>
            </p:grpSpPr>
            <p:sp>
              <p:nvSpPr>
                <p:cNvPr id="45" name="正方形/長方形 44"/>
                <p:cNvSpPr/>
                <p:nvPr/>
              </p:nvSpPr>
              <p:spPr>
                <a:xfrm>
                  <a:off x="7281122" y="2241764"/>
                  <a:ext cx="639240" cy="327456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51" name="テキスト ボックス 50"/>
                <p:cNvSpPr txBox="1"/>
                <p:nvPr/>
              </p:nvSpPr>
              <p:spPr>
                <a:xfrm>
                  <a:off x="7238490" y="2251355"/>
                  <a:ext cx="74489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dirty="0" smtClean="0">
                      <a:latin typeface="+mn-ea"/>
                    </a:rPr>
                    <a:t>通信路</a:t>
                  </a:r>
                  <a:endParaRPr kumimoji="1" lang="ja-JP" altLang="en-US" dirty="0">
                    <a:latin typeface="+mn-ea"/>
                  </a:endParaRPr>
                </a:p>
              </p:txBody>
            </p:sp>
          </p:grpSp>
          <p:grpSp>
            <p:nvGrpSpPr>
              <p:cNvPr id="37" name="グループ化 110"/>
              <p:cNvGrpSpPr/>
              <p:nvPr/>
            </p:nvGrpSpPr>
            <p:grpSpPr>
              <a:xfrm>
                <a:off x="5218417" y="4582221"/>
                <a:ext cx="860093" cy="369332"/>
                <a:chOff x="7227214" y="2240803"/>
                <a:chExt cx="744892" cy="369332"/>
              </a:xfrm>
              <a:grpFill/>
            </p:grpSpPr>
            <p:sp>
              <p:nvSpPr>
                <p:cNvPr id="38" name="正方形/長方形 37"/>
                <p:cNvSpPr/>
                <p:nvPr/>
              </p:nvSpPr>
              <p:spPr>
                <a:xfrm>
                  <a:off x="7281122" y="2241764"/>
                  <a:ext cx="639240" cy="327456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44" name="テキスト ボックス 43"/>
                <p:cNvSpPr txBox="1"/>
                <p:nvPr/>
              </p:nvSpPr>
              <p:spPr>
                <a:xfrm>
                  <a:off x="7227214" y="2240803"/>
                  <a:ext cx="74489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mtClean="0">
                      <a:latin typeface="+mn-ea"/>
                    </a:rPr>
                    <a:t>通信路</a:t>
                  </a:r>
                  <a:endParaRPr kumimoji="1" lang="ja-JP" altLang="en-US" dirty="0">
                    <a:latin typeface="+mn-ea"/>
                  </a:endParaRPr>
                </a:p>
              </p:txBody>
            </p:sp>
          </p:grpSp>
        </p:grpSp>
        <p:cxnSp>
          <p:nvCxnSpPr>
            <p:cNvPr id="8" name="直線矢印コネクタ 7"/>
            <p:cNvCxnSpPr/>
            <p:nvPr/>
          </p:nvCxnSpPr>
          <p:spPr>
            <a:xfrm flipV="1">
              <a:off x="6598433" y="3835875"/>
              <a:ext cx="2119204" cy="18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/>
            <p:nvPr/>
          </p:nvCxnSpPr>
          <p:spPr>
            <a:xfrm>
              <a:off x="6598433" y="4270154"/>
              <a:ext cx="211920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グループ化 68"/>
            <p:cNvGrpSpPr/>
            <p:nvPr/>
          </p:nvGrpSpPr>
          <p:grpSpPr>
            <a:xfrm flipH="1">
              <a:off x="8486511" y="1710139"/>
              <a:ext cx="1569661" cy="567461"/>
              <a:chOff x="162033" y="2156679"/>
              <a:chExt cx="1769483" cy="614180"/>
            </a:xfrm>
            <a:solidFill>
              <a:schemeClr val="bg1"/>
            </a:solidFill>
          </p:grpSpPr>
          <p:sp>
            <p:nvSpPr>
              <p:cNvPr id="31" name="メモ 30"/>
              <p:cNvSpPr/>
              <p:nvPr/>
            </p:nvSpPr>
            <p:spPr>
              <a:xfrm>
                <a:off x="184694" y="2156679"/>
                <a:ext cx="1725639" cy="614180"/>
              </a:xfrm>
              <a:prstGeom prst="foldedCorner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2" name="テキスト ボックス 31"/>
              <p:cNvSpPr txBox="1"/>
              <p:nvPr/>
            </p:nvSpPr>
            <p:spPr>
              <a:xfrm>
                <a:off x="162033" y="2320965"/>
                <a:ext cx="1769483" cy="3997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mtClean="0">
                    <a:latin typeface="+mn-ea"/>
                  </a:rPr>
                  <a:t>設定ファイル</a:t>
                </a:r>
                <a:endParaRPr kumimoji="1" lang="ja-JP" altLang="en-US" sz="1600" dirty="0">
                  <a:latin typeface="+mn-ea"/>
                </a:endParaRPr>
              </a:p>
            </p:txBody>
          </p:sp>
        </p:grpSp>
        <p:sp>
          <p:nvSpPr>
            <p:cNvPr id="11" name="角丸四角形 10"/>
            <p:cNvSpPr/>
            <p:nvPr/>
          </p:nvSpPr>
          <p:spPr>
            <a:xfrm flipH="1">
              <a:off x="4761693" y="1855668"/>
              <a:ext cx="2811642" cy="701467"/>
            </a:xfrm>
            <a:prstGeom prst="roundRect">
              <a:avLst>
                <a:gd name="adj" fmla="val 47016"/>
              </a:avLst>
            </a:prstGeom>
            <a:solidFill>
              <a:schemeClr val="bg1">
                <a:lumMod val="6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 err="1" smtClean="0">
                  <a:solidFill>
                    <a:schemeClr val="bg1"/>
                  </a:solidFill>
                  <a:latin typeface="+mn-ea"/>
                </a:rPr>
                <a:t>cReComp</a:t>
              </a:r>
              <a:endParaRPr kumimoji="1" lang="ja-JP" altLang="en-US" sz="3200" b="1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12" name="直線矢印コネクタ 11"/>
            <p:cNvCxnSpPr/>
            <p:nvPr/>
          </p:nvCxnSpPr>
          <p:spPr>
            <a:xfrm flipH="1">
              <a:off x="7505146" y="2018942"/>
              <a:ext cx="100015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カギ線コネクタ 12"/>
            <p:cNvCxnSpPr/>
            <p:nvPr/>
          </p:nvCxnSpPr>
          <p:spPr>
            <a:xfrm rot="16200000" flipV="1">
              <a:off x="7799512" y="2119354"/>
              <a:ext cx="1090748" cy="1671092"/>
            </a:xfrm>
            <a:prstGeom prst="bentConnector2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グループ化 73"/>
            <p:cNvGrpSpPr/>
            <p:nvPr/>
          </p:nvGrpSpPr>
          <p:grpSpPr>
            <a:xfrm flipH="1">
              <a:off x="8690812" y="3500274"/>
              <a:ext cx="1005402" cy="1049864"/>
              <a:chOff x="557253" y="2048934"/>
              <a:chExt cx="993247" cy="778933"/>
            </a:xfrm>
            <a:solidFill>
              <a:schemeClr val="bg1"/>
            </a:solidFill>
          </p:grpSpPr>
          <p:sp>
            <p:nvSpPr>
              <p:cNvPr id="29" name="メモ 28"/>
              <p:cNvSpPr/>
              <p:nvPr/>
            </p:nvSpPr>
            <p:spPr>
              <a:xfrm>
                <a:off x="609599" y="2048934"/>
                <a:ext cx="914401" cy="778933"/>
              </a:xfrm>
              <a:prstGeom prst="foldedCorner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557253" y="2242968"/>
                <a:ext cx="993247" cy="4338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sz="1600" smtClean="0">
                    <a:latin typeface="+mn-ea"/>
                  </a:rPr>
                  <a:t>ユーザ</a:t>
                </a:r>
              </a:p>
              <a:p>
                <a:pPr algn="ctr"/>
                <a:r>
                  <a:rPr kumimoji="1" lang="ja-JP" altLang="en-US" sz="1600" dirty="0" smtClean="0">
                    <a:latin typeface="+mn-ea"/>
                  </a:rPr>
                  <a:t>ロジック</a:t>
                </a:r>
                <a:endParaRPr kumimoji="1" lang="ja-JP" altLang="en-US" sz="1600" dirty="0">
                  <a:latin typeface="+mn-ea"/>
                </a:endParaRPr>
              </a:p>
            </p:txBody>
          </p:sp>
        </p:grpSp>
        <p:sp>
          <p:nvSpPr>
            <p:cNvPr id="15" name="正方形/長方形 14"/>
            <p:cNvSpPr/>
            <p:nvPr/>
          </p:nvSpPr>
          <p:spPr>
            <a:xfrm flipH="1">
              <a:off x="8409662" y="1449564"/>
              <a:ext cx="1732391" cy="31858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6" name="グループ化 75"/>
            <p:cNvGrpSpPr/>
            <p:nvPr/>
          </p:nvGrpSpPr>
          <p:grpSpPr>
            <a:xfrm flipH="1">
              <a:off x="5072255" y="2619378"/>
              <a:ext cx="2190518" cy="714203"/>
              <a:chOff x="4932490" y="3167394"/>
              <a:chExt cx="1401147" cy="422441"/>
            </a:xfrm>
            <a:solidFill>
              <a:schemeClr val="bg1"/>
            </a:solidFill>
          </p:grpSpPr>
          <p:sp>
            <p:nvSpPr>
              <p:cNvPr id="27" name="下矢印 26"/>
              <p:cNvSpPr/>
              <p:nvPr/>
            </p:nvSpPr>
            <p:spPr>
              <a:xfrm>
                <a:off x="4932490" y="3167394"/>
                <a:ext cx="1401147" cy="422441"/>
              </a:xfrm>
              <a:prstGeom prst="downArrow">
                <a:avLst>
                  <a:gd name="adj1" fmla="val 50000"/>
                  <a:gd name="adj2" fmla="val 58245"/>
                </a:avLst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5242243" y="3211567"/>
                <a:ext cx="781520" cy="2730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2400" dirty="0" smtClean="0">
                    <a:latin typeface="+mn-ea"/>
                  </a:rPr>
                  <a:t>Output</a:t>
                </a:r>
              </a:p>
            </p:txBody>
          </p:sp>
        </p:grpSp>
        <p:sp>
          <p:nvSpPr>
            <p:cNvPr id="17" name="テキスト ボックス 16"/>
            <p:cNvSpPr txBox="1"/>
            <p:nvPr/>
          </p:nvSpPr>
          <p:spPr>
            <a:xfrm flipH="1">
              <a:off x="4695610" y="5401221"/>
              <a:ext cx="508664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2800" dirty="0" smtClean="0">
                  <a:latin typeface="+mn-ea"/>
                </a:rPr>
                <a:t>ROS</a:t>
              </a:r>
              <a:r>
                <a:rPr lang="ja-JP" altLang="en-US" sz="2800" dirty="0" smtClean="0">
                  <a:latin typeface="+mn-ea"/>
                </a:rPr>
                <a:t>準拠</a:t>
              </a:r>
              <a:r>
                <a:rPr lang="en-US" altLang="ja-JP" sz="2800" dirty="0" smtClean="0">
                  <a:latin typeface="+mn-ea"/>
                </a:rPr>
                <a:t>FPGA</a:t>
              </a:r>
              <a:r>
                <a:rPr lang="ja-JP" altLang="en-US" sz="2800" dirty="0" smtClean="0">
                  <a:latin typeface="+mn-ea"/>
                </a:rPr>
                <a:t>コンポーネント</a:t>
              </a:r>
              <a:endParaRPr kumimoji="1" lang="ja-JP" altLang="en-US" sz="2800" dirty="0">
                <a:latin typeface="+mn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 flipH="1">
              <a:off x="4861972" y="4410069"/>
              <a:ext cx="87722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600" smtClean="0">
                  <a:latin typeface="+mn-ea"/>
                </a:rPr>
                <a:t>Python</a:t>
              </a:r>
              <a:endParaRPr kumimoji="1" lang="en-US" altLang="ja-JP" sz="1600" dirty="0" smtClean="0">
                <a:latin typeface="+mn-ea"/>
              </a:endParaRP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 flipH="1">
              <a:off x="7729771" y="3907438"/>
              <a:ext cx="6976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2000" dirty="0" smtClean="0">
                  <a:latin typeface="+mn-ea"/>
                </a:rPr>
                <a:t>通信</a:t>
              </a:r>
              <a:endParaRPr kumimoji="1" lang="en-US" altLang="ja-JP" sz="2000" dirty="0" smtClean="0">
                <a:latin typeface="+mn-ea"/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 flipH="1">
              <a:off x="7619773" y="4918917"/>
              <a:ext cx="97654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smtClean="0">
                  <a:latin typeface="+mn-ea"/>
                </a:rPr>
                <a:t>FPGA</a:t>
              </a:r>
              <a:endParaRPr kumimoji="1" lang="ja-JP" altLang="en-US" sz="2400" dirty="0">
                <a:latin typeface="+mn-ea"/>
              </a:endParaRPr>
            </a:p>
          </p:txBody>
        </p:sp>
        <p:sp>
          <p:nvSpPr>
            <p:cNvPr id="21" name="テキスト ボックス 20"/>
            <p:cNvSpPr txBox="1"/>
            <p:nvPr/>
          </p:nvSpPr>
          <p:spPr>
            <a:xfrm flipH="1">
              <a:off x="4878993" y="4937776"/>
              <a:ext cx="79861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2400" smtClean="0">
                  <a:latin typeface="+mn-ea"/>
                </a:rPr>
                <a:t>CPU</a:t>
              </a:r>
              <a:endParaRPr kumimoji="1" lang="ja-JP" altLang="en-US" sz="2400" dirty="0">
                <a:latin typeface="+mn-ea"/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 flipH="1">
              <a:off x="4579409" y="1455215"/>
              <a:ext cx="1569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mtClean="0">
                  <a:latin typeface="+mn-ea"/>
                </a:rPr>
                <a:t>開発者が記述</a:t>
              </a:r>
              <a:endParaRPr lang="ja-JP" altLang="en-US" dirty="0">
                <a:latin typeface="+mn-ea"/>
              </a:endParaRPr>
            </a:p>
          </p:txBody>
        </p:sp>
        <p:cxnSp>
          <p:nvCxnSpPr>
            <p:cNvPr id="23" name="直線コネクタ 22"/>
            <p:cNvCxnSpPr/>
            <p:nvPr/>
          </p:nvCxnSpPr>
          <p:spPr>
            <a:xfrm flipH="1">
              <a:off x="6223320" y="1642576"/>
              <a:ext cx="829462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メモ 23"/>
            <p:cNvSpPr/>
            <p:nvPr/>
          </p:nvSpPr>
          <p:spPr>
            <a:xfrm flipH="1">
              <a:off x="6169172" y="999355"/>
              <a:ext cx="849474" cy="450209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 flipH="1">
              <a:off x="5517091" y="992547"/>
              <a:ext cx="6799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dirty="0">
                  <a:latin typeface="+mn-ea"/>
                </a:rPr>
                <a:t>FILE</a:t>
              </a:r>
              <a:endParaRPr lang="ja-JP" altLang="en-US" dirty="0">
                <a:latin typeface="+mn-ea"/>
              </a:endParaRP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 flipH="1">
              <a:off x="8690811" y="1098184"/>
              <a:ext cx="1096775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 smtClean="0">
                  <a:latin typeface="+mn-ea"/>
                </a:rPr>
                <a:t>Input</a:t>
              </a:r>
              <a:endParaRPr kumimoji="1" lang="ja-JP" altLang="en-US" sz="2400" dirty="0">
                <a:latin typeface="+mn-ea"/>
              </a:endParaRPr>
            </a:p>
          </p:txBody>
        </p:sp>
        <p:sp>
          <p:nvSpPr>
            <p:cNvPr id="56" name="四角形吹き出し 55"/>
            <p:cNvSpPr/>
            <p:nvPr/>
          </p:nvSpPr>
          <p:spPr>
            <a:xfrm>
              <a:off x="1198646" y="4803595"/>
              <a:ext cx="2544912" cy="928571"/>
            </a:xfrm>
            <a:prstGeom prst="wedgeRectCallout">
              <a:avLst>
                <a:gd name="adj1" fmla="val 117325"/>
                <a:gd name="adj2" fmla="val -59339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mtClean="0">
                  <a:solidFill>
                    <a:sysClr val="windowText" lastClr="000000"/>
                  </a:solidFill>
                  <a:latin typeface="+mn-ea"/>
                </a:rPr>
                <a:t>ハードウェアをラップするソフトウェア</a:t>
              </a:r>
              <a:endParaRPr kumimoji="1" lang="ja-JP" altLang="en-US">
                <a:solidFill>
                  <a:sysClr val="windowText" lastClr="000000"/>
                </a:solidFill>
                <a:latin typeface="+mn-ea"/>
              </a:endParaRPr>
            </a:p>
          </p:txBody>
        </p:sp>
        <p:sp>
          <p:nvSpPr>
            <p:cNvPr id="57" name="四角形吹き出し 56"/>
            <p:cNvSpPr/>
            <p:nvPr/>
          </p:nvSpPr>
          <p:spPr>
            <a:xfrm>
              <a:off x="1198646" y="2655977"/>
              <a:ext cx="2544912" cy="928571"/>
            </a:xfrm>
            <a:prstGeom prst="wedgeRectCallout">
              <a:avLst>
                <a:gd name="adj1" fmla="val 161024"/>
                <a:gd name="adj2" fmla="val 48450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ysClr val="windowText" lastClr="000000"/>
                  </a:solidFill>
                  <a:latin typeface="+mn-ea"/>
                </a:rPr>
                <a:t>CPU</a:t>
              </a:r>
              <a:r>
                <a:rPr kumimoji="1" lang="en-US" altLang="ja-JP" dirty="0" smtClean="0">
                  <a:solidFill>
                    <a:sysClr val="windowText" lastClr="000000"/>
                  </a:solidFill>
                  <a:latin typeface="+mn-ea"/>
                  <a:sym typeface="Wingdings"/>
                </a:rPr>
                <a:t>FPGA</a:t>
              </a:r>
              <a:r>
                <a:rPr kumimoji="1" lang="ja-JP" altLang="en-US" dirty="0" smtClean="0">
                  <a:solidFill>
                    <a:sysClr val="windowText" lastClr="000000"/>
                  </a:solidFill>
                  <a:latin typeface="+mn-ea"/>
                  <a:sym typeface="Wingdings"/>
                </a:rPr>
                <a:t>の</a:t>
              </a:r>
              <a:br>
                <a:rPr kumimoji="1" lang="ja-JP" altLang="en-US" dirty="0" smtClean="0">
                  <a:solidFill>
                    <a:sysClr val="windowText" lastClr="000000"/>
                  </a:solidFill>
                  <a:latin typeface="+mn-ea"/>
                  <a:sym typeface="Wingdings"/>
                </a:rPr>
              </a:br>
              <a:r>
                <a:rPr kumimoji="1" lang="ja-JP" altLang="en-US" dirty="0" smtClean="0">
                  <a:solidFill>
                    <a:sysClr val="windowText" lastClr="000000"/>
                  </a:solidFill>
                  <a:latin typeface="+mn-ea"/>
                  <a:sym typeface="Wingdings"/>
                </a:rPr>
                <a:t>通信路の制御回路</a:t>
              </a:r>
              <a:endParaRPr kumimoji="1" lang="ja-JP" altLang="en-US" dirty="0">
                <a:solidFill>
                  <a:sysClr val="windowText" lastClr="000000"/>
                </a:solidFill>
                <a:latin typeface="+mn-ea"/>
              </a:endParaRPr>
            </a:p>
          </p:txBody>
        </p:sp>
        <p:sp>
          <p:nvSpPr>
            <p:cNvPr id="58" name="正方形/長方形 57"/>
            <p:cNvSpPr/>
            <p:nvPr/>
          </p:nvSpPr>
          <p:spPr>
            <a:xfrm flipH="1">
              <a:off x="1497488" y="4035238"/>
              <a:ext cx="18004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 smtClean="0">
                  <a:latin typeface="+mn-ea"/>
                </a:rPr>
                <a:t>自動生成される</a:t>
              </a:r>
              <a:endParaRPr lang="ja-JP" altLang="en-US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393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図形グループ 86"/>
          <p:cNvGrpSpPr/>
          <p:nvPr/>
        </p:nvGrpSpPr>
        <p:grpSpPr>
          <a:xfrm>
            <a:off x="524636" y="1984151"/>
            <a:ext cx="9439393" cy="3738698"/>
            <a:chOff x="524636" y="1984151"/>
            <a:chExt cx="9439393" cy="3738698"/>
          </a:xfrm>
        </p:grpSpPr>
        <p:sp>
          <p:nvSpPr>
            <p:cNvPr id="3" name="角丸四角形 2"/>
            <p:cNvSpPr/>
            <p:nvPr/>
          </p:nvSpPr>
          <p:spPr>
            <a:xfrm flipH="1">
              <a:off x="4161906" y="2798482"/>
              <a:ext cx="5802123" cy="282413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" name="角丸四角形 3"/>
            <p:cNvSpPr/>
            <p:nvPr/>
          </p:nvSpPr>
          <p:spPr>
            <a:xfrm flipH="1">
              <a:off x="6231580" y="2961486"/>
              <a:ext cx="3610220" cy="2354944"/>
            </a:xfrm>
            <a:prstGeom prst="roundRect">
              <a:avLst/>
            </a:prstGeom>
            <a:solidFill>
              <a:srgbClr val="F8CBAD">
                <a:alpha val="52941"/>
              </a:srgbClr>
            </a:solidFill>
            <a:ln w="19050">
              <a:solidFill>
                <a:schemeClr val="tx1"/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" name="角丸四角形 4"/>
            <p:cNvSpPr/>
            <p:nvPr/>
          </p:nvSpPr>
          <p:spPr>
            <a:xfrm flipH="1">
              <a:off x="4235928" y="2971265"/>
              <a:ext cx="1980907" cy="2345165"/>
            </a:xfrm>
            <a:prstGeom prst="roundRect">
              <a:avLst/>
            </a:prstGeom>
            <a:solidFill>
              <a:srgbClr val="F8CBAD">
                <a:alpha val="52941"/>
              </a:srgbClr>
            </a:solidFill>
            <a:ln w="19050">
              <a:solidFill>
                <a:schemeClr val="tx1"/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" name="対角する 2 つの角を丸めた四角形 5"/>
            <p:cNvSpPr/>
            <p:nvPr/>
          </p:nvSpPr>
          <p:spPr>
            <a:xfrm flipH="1">
              <a:off x="4472639" y="3120263"/>
              <a:ext cx="3484537" cy="1829795"/>
            </a:xfrm>
            <a:prstGeom prst="round2DiagRect">
              <a:avLst/>
            </a:prstGeom>
            <a:solidFill>
              <a:schemeClr val="accent5">
                <a:lumMod val="60000"/>
                <a:lumOff val="40000"/>
                <a:alpha val="61961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7" name="グループ化 65"/>
            <p:cNvGrpSpPr/>
            <p:nvPr/>
          </p:nvGrpSpPr>
          <p:grpSpPr>
            <a:xfrm flipH="1">
              <a:off x="4610219" y="3263788"/>
              <a:ext cx="3242248" cy="1597693"/>
              <a:chOff x="4051023" y="3740544"/>
              <a:chExt cx="3179150" cy="1597693"/>
            </a:xfrm>
            <a:solidFill>
              <a:schemeClr val="bg1"/>
            </a:solidFill>
          </p:grpSpPr>
          <p:grpSp>
            <p:nvGrpSpPr>
              <p:cNvPr id="36" name="グループ化 106"/>
              <p:cNvGrpSpPr/>
              <p:nvPr/>
            </p:nvGrpSpPr>
            <p:grpSpPr>
              <a:xfrm>
                <a:off x="4111881" y="3740544"/>
                <a:ext cx="1313654" cy="1597693"/>
                <a:chOff x="1147841" y="1976316"/>
                <a:chExt cx="482488" cy="851551"/>
              </a:xfrm>
              <a:grpFill/>
            </p:grpSpPr>
            <p:sp>
              <p:nvSpPr>
                <p:cNvPr id="47" name="メモ 46"/>
                <p:cNvSpPr/>
                <p:nvPr/>
              </p:nvSpPr>
              <p:spPr>
                <a:xfrm>
                  <a:off x="1147841" y="1986143"/>
                  <a:ext cx="482488" cy="841724"/>
                </a:xfrm>
                <a:prstGeom prst="foldedCorner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48" name="テキスト ボックス 47"/>
                <p:cNvSpPr txBox="1"/>
                <p:nvPr/>
              </p:nvSpPr>
              <p:spPr>
                <a:xfrm>
                  <a:off x="1156396" y="1976316"/>
                  <a:ext cx="435980" cy="2132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ja-JP" altLang="en-US" sz="2000" smtClean="0">
                      <a:latin typeface="+mn-ea"/>
                    </a:rPr>
                    <a:t>通信制御</a:t>
                  </a:r>
                  <a:endParaRPr kumimoji="1" lang="en-US" altLang="ja-JP" sz="2000" dirty="0" smtClean="0">
                    <a:latin typeface="+mn-ea"/>
                  </a:endParaRPr>
                </a:p>
              </p:txBody>
            </p:sp>
          </p:grpSp>
          <p:grpSp>
            <p:nvGrpSpPr>
              <p:cNvPr id="37" name="グループ化 107"/>
              <p:cNvGrpSpPr/>
              <p:nvPr/>
            </p:nvGrpSpPr>
            <p:grpSpPr>
              <a:xfrm>
                <a:off x="5876307" y="3752634"/>
                <a:ext cx="1353866" cy="1527717"/>
                <a:chOff x="620730" y="2015785"/>
                <a:chExt cx="914401" cy="808722"/>
              </a:xfrm>
              <a:grpFill/>
            </p:grpSpPr>
            <p:sp>
              <p:nvSpPr>
                <p:cNvPr id="45" name="メモ 44"/>
                <p:cNvSpPr/>
                <p:nvPr/>
              </p:nvSpPr>
              <p:spPr>
                <a:xfrm>
                  <a:off x="620730" y="2015785"/>
                  <a:ext cx="914401" cy="808722"/>
                </a:xfrm>
                <a:prstGeom prst="foldedCorner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46" name="テキスト ボックス 45"/>
                <p:cNvSpPr txBox="1"/>
                <p:nvPr/>
              </p:nvSpPr>
              <p:spPr>
                <a:xfrm>
                  <a:off x="859320" y="2156287"/>
                  <a:ext cx="475808" cy="3747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ja-JP" sz="2000" dirty="0" smtClean="0">
                      <a:latin typeface="+mn-ea"/>
                    </a:rPr>
                    <a:t>ROS</a:t>
                  </a:r>
                  <a:endParaRPr lang="ja-JP" altLang="en-US" sz="2000" dirty="0" smtClean="0">
                    <a:latin typeface="+mn-ea"/>
                  </a:endParaRPr>
                </a:p>
                <a:p>
                  <a:pPr algn="ctr"/>
                  <a:r>
                    <a:rPr lang="en-US" altLang="ja-JP" sz="2000" dirty="0" smtClean="0">
                      <a:latin typeface="+mn-ea"/>
                    </a:rPr>
                    <a:t>APP</a:t>
                  </a:r>
                  <a:endParaRPr lang="ja-JP" altLang="en-US" sz="2000" dirty="0">
                    <a:latin typeface="+mn-ea"/>
                  </a:endParaRPr>
                </a:p>
              </p:txBody>
            </p:sp>
          </p:grpSp>
          <p:sp>
            <p:nvSpPr>
              <p:cNvPr id="38" name="テキスト ボックス 37"/>
              <p:cNvSpPr txBox="1"/>
              <p:nvPr/>
            </p:nvSpPr>
            <p:spPr>
              <a:xfrm>
                <a:off x="4051023" y="4912719"/>
                <a:ext cx="135364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600" dirty="0" smtClean="0">
                    <a:latin typeface="+mn-ea"/>
                  </a:rPr>
                  <a:t>Verilog-HDL</a:t>
                </a:r>
                <a:endParaRPr kumimoji="1" lang="en-US" altLang="ja-JP" sz="1600" dirty="0" smtClean="0">
                  <a:latin typeface="+mn-ea"/>
                </a:endParaRPr>
              </a:p>
            </p:txBody>
          </p:sp>
          <p:grpSp>
            <p:nvGrpSpPr>
              <p:cNvPr id="39" name="グループ化 109"/>
              <p:cNvGrpSpPr/>
              <p:nvPr/>
            </p:nvGrpSpPr>
            <p:grpSpPr>
              <a:xfrm>
                <a:off x="5231436" y="4150711"/>
                <a:ext cx="860093" cy="378923"/>
                <a:chOff x="7238490" y="2241764"/>
                <a:chExt cx="744892" cy="378923"/>
              </a:xfrm>
              <a:grpFill/>
            </p:grpSpPr>
            <p:sp>
              <p:nvSpPr>
                <p:cNvPr id="43" name="正方形/長方形 42"/>
                <p:cNvSpPr/>
                <p:nvPr/>
              </p:nvSpPr>
              <p:spPr>
                <a:xfrm>
                  <a:off x="7281122" y="2241764"/>
                  <a:ext cx="639240" cy="327456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44" name="テキスト ボックス 43"/>
                <p:cNvSpPr txBox="1"/>
                <p:nvPr/>
              </p:nvSpPr>
              <p:spPr>
                <a:xfrm>
                  <a:off x="7238490" y="2251355"/>
                  <a:ext cx="74489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dirty="0" smtClean="0">
                      <a:latin typeface="+mn-ea"/>
                    </a:rPr>
                    <a:t>通信路</a:t>
                  </a:r>
                  <a:endParaRPr kumimoji="1" lang="ja-JP" altLang="en-US" dirty="0">
                    <a:latin typeface="+mn-ea"/>
                  </a:endParaRPr>
                </a:p>
              </p:txBody>
            </p:sp>
          </p:grpSp>
          <p:grpSp>
            <p:nvGrpSpPr>
              <p:cNvPr id="40" name="グループ化 110"/>
              <p:cNvGrpSpPr/>
              <p:nvPr/>
            </p:nvGrpSpPr>
            <p:grpSpPr>
              <a:xfrm>
                <a:off x="5218417" y="4582221"/>
                <a:ext cx="860093" cy="369332"/>
                <a:chOff x="7227214" y="2240803"/>
                <a:chExt cx="744892" cy="369332"/>
              </a:xfrm>
              <a:grpFill/>
            </p:grpSpPr>
            <p:sp>
              <p:nvSpPr>
                <p:cNvPr id="41" name="正方形/長方形 40"/>
                <p:cNvSpPr/>
                <p:nvPr/>
              </p:nvSpPr>
              <p:spPr>
                <a:xfrm>
                  <a:off x="7281122" y="2241764"/>
                  <a:ext cx="639240" cy="327456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42" name="テキスト ボックス 41"/>
                <p:cNvSpPr txBox="1"/>
                <p:nvPr/>
              </p:nvSpPr>
              <p:spPr>
                <a:xfrm>
                  <a:off x="7227214" y="2240803"/>
                  <a:ext cx="74489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mtClean="0">
                      <a:latin typeface="+mn-ea"/>
                    </a:rPr>
                    <a:t>通信路</a:t>
                  </a:r>
                  <a:endParaRPr kumimoji="1" lang="ja-JP" altLang="en-US" dirty="0">
                    <a:latin typeface="+mn-ea"/>
                  </a:endParaRPr>
                </a:p>
              </p:txBody>
            </p:sp>
          </p:grpSp>
        </p:grpSp>
        <p:cxnSp>
          <p:nvCxnSpPr>
            <p:cNvPr id="8" name="直線矢印コネクタ 7"/>
            <p:cNvCxnSpPr/>
            <p:nvPr/>
          </p:nvCxnSpPr>
          <p:spPr>
            <a:xfrm>
              <a:off x="6598432" y="3771839"/>
              <a:ext cx="178356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/>
            <p:nvPr/>
          </p:nvCxnSpPr>
          <p:spPr>
            <a:xfrm>
              <a:off x="6598433" y="4270154"/>
              <a:ext cx="177764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グループ化 73"/>
            <p:cNvGrpSpPr/>
            <p:nvPr/>
          </p:nvGrpSpPr>
          <p:grpSpPr>
            <a:xfrm flipH="1">
              <a:off x="8376075" y="3263787"/>
              <a:ext cx="1405878" cy="1597693"/>
              <a:chOff x="356543" y="2048934"/>
              <a:chExt cx="1167457" cy="778933"/>
            </a:xfrm>
            <a:solidFill>
              <a:schemeClr val="bg1"/>
            </a:solidFill>
          </p:grpSpPr>
          <p:sp>
            <p:nvSpPr>
              <p:cNvPr id="32" name="メモ 31"/>
              <p:cNvSpPr/>
              <p:nvPr/>
            </p:nvSpPr>
            <p:spPr>
              <a:xfrm>
                <a:off x="356543" y="2048934"/>
                <a:ext cx="1167457" cy="778933"/>
              </a:xfrm>
              <a:prstGeom prst="foldedCorner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483667" y="2653789"/>
                <a:ext cx="904503" cy="1650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600" smtClean="0">
                    <a:latin typeface="+mn-ea"/>
                  </a:rPr>
                  <a:t>adder.v</a:t>
                </a:r>
                <a:endParaRPr kumimoji="1" lang="ja-JP" altLang="en-US" sz="1600" dirty="0">
                  <a:latin typeface="+mn-ea"/>
                </a:endParaRPr>
              </a:p>
            </p:txBody>
          </p:sp>
        </p:grpSp>
        <p:sp>
          <p:nvSpPr>
            <p:cNvPr id="17" name="テキスト ボックス 16"/>
            <p:cNvSpPr txBox="1"/>
            <p:nvPr/>
          </p:nvSpPr>
          <p:spPr>
            <a:xfrm flipH="1">
              <a:off x="5452452" y="5353517"/>
              <a:ext cx="333617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>
                  <a:latin typeface="+mn-ea"/>
                </a:rPr>
                <a:t>ROS</a:t>
              </a:r>
              <a:r>
                <a:rPr lang="ja-JP" altLang="en-US" dirty="0" smtClean="0">
                  <a:latin typeface="+mn-ea"/>
                </a:rPr>
                <a:t>準拠</a:t>
              </a:r>
              <a:r>
                <a:rPr lang="en-US" altLang="ja-JP" dirty="0" smtClean="0">
                  <a:latin typeface="+mn-ea"/>
                </a:rPr>
                <a:t>FPGA</a:t>
              </a:r>
              <a:r>
                <a:rPr lang="ja-JP" altLang="en-US" dirty="0" smtClean="0">
                  <a:latin typeface="+mn-ea"/>
                </a:rPr>
                <a:t>コンポーネント</a:t>
              </a:r>
              <a:endParaRPr kumimoji="1" lang="ja-JP" altLang="en-US" dirty="0">
                <a:latin typeface="+mn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 flipH="1">
              <a:off x="4861972" y="4410069"/>
              <a:ext cx="87722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600" smtClean="0">
                  <a:latin typeface="+mn-ea"/>
                </a:rPr>
                <a:t>Python</a:t>
              </a:r>
              <a:endParaRPr kumimoji="1" lang="en-US" altLang="ja-JP" sz="1600" dirty="0" smtClean="0">
                <a:latin typeface="+mn-ea"/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 flipH="1">
              <a:off x="7619773" y="4918917"/>
              <a:ext cx="97654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smtClean="0">
                  <a:latin typeface="+mn-ea"/>
                </a:rPr>
                <a:t>FPGA</a:t>
              </a:r>
              <a:endParaRPr kumimoji="1" lang="ja-JP" altLang="en-US" sz="2400" dirty="0">
                <a:latin typeface="+mn-ea"/>
              </a:endParaRPr>
            </a:p>
          </p:txBody>
        </p:sp>
        <p:sp>
          <p:nvSpPr>
            <p:cNvPr id="21" name="テキスト ボックス 20"/>
            <p:cNvSpPr txBox="1"/>
            <p:nvPr/>
          </p:nvSpPr>
          <p:spPr>
            <a:xfrm flipH="1">
              <a:off x="4878993" y="4937776"/>
              <a:ext cx="79861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2400" smtClean="0">
                  <a:latin typeface="+mn-ea"/>
                </a:rPr>
                <a:t>CPU</a:t>
              </a:r>
              <a:endParaRPr kumimoji="1" lang="ja-JP" altLang="en-US" sz="2400" dirty="0">
                <a:latin typeface="+mn-ea"/>
              </a:endParaRPr>
            </a:p>
          </p:txBody>
        </p:sp>
        <p:cxnSp>
          <p:nvCxnSpPr>
            <p:cNvPr id="49" name="直線矢印コネクタ 48"/>
            <p:cNvCxnSpPr/>
            <p:nvPr/>
          </p:nvCxnSpPr>
          <p:spPr>
            <a:xfrm>
              <a:off x="6598432" y="3947885"/>
              <a:ext cx="178356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四角形吹き出し 27"/>
            <p:cNvSpPr/>
            <p:nvPr/>
          </p:nvSpPr>
          <p:spPr>
            <a:xfrm>
              <a:off x="1535209" y="4704322"/>
              <a:ext cx="2544912" cy="928571"/>
            </a:xfrm>
            <a:prstGeom prst="wedgeRectCallout">
              <a:avLst>
                <a:gd name="adj1" fmla="val 24574"/>
                <a:gd name="adj2" fmla="val -90766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ysClr val="windowText" lastClr="000000"/>
                  </a:solidFill>
                  <a:latin typeface="+mn-ea"/>
                </a:rPr>
                <a:t>計算の引数を</a:t>
              </a:r>
            </a:p>
            <a:p>
              <a:pPr algn="ctr"/>
              <a:r>
                <a:rPr kumimoji="1" lang="en-US" altLang="ja-JP" dirty="0" smtClean="0">
                  <a:solidFill>
                    <a:sysClr val="windowText" lastClr="000000"/>
                  </a:solidFill>
                  <a:latin typeface="+mn-ea"/>
                </a:rPr>
                <a:t>ROS</a:t>
              </a:r>
              <a:r>
                <a:rPr kumimoji="1" lang="ja-JP" altLang="en-US" dirty="0" smtClean="0">
                  <a:solidFill>
                    <a:sysClr val="windowText" lastClr="000000"/>
                  </a:solidFill>
                  <a:latin typeface="+mn-ea"/>
                </a:rPr>
                <a:t>のメッセージ</a:t>
              </a:r>
              <a:br>
                <a:rPr kumimoji="1" lang="ja-JP" altLang="en-US" dirty="0" smtClean="0">
                  <a:solidFill>
                    <a:sysClr val="windowText" lastClr="000000"/>
                  </a:solidFill>
                  <a:latin typeface="+mn-ea"/>
                </a:rPr>
              </a:br>
              <a:r>
                <a:rPr kumimoji="1" lang="ja-JP" altLang="en-US" dirty="0" smtClean="0">
                  <a:solidFill>
                    <a:sysClr val="windowText" lastClr="000000"/>
                  </a:solidFill>
                  <a:latin typeface="+mn-ea"/>
                </a:rPr>
                <a:t>として</a:t>
              </a:r>
              <a:r>
                <a:rPr kumimoji="1" lang="en-US" altLang="ja-JP" dirty="0" smtClean="0">
                  <a:solidFill>
                    <a:sysClr val="windowText" lastClr="000000"/>
                  </a:solidFill>
                  <a:latin typeface="+mn-ea"/>
                </a:rPr>
                <a:t>Publish</a:t>
              </a:r>
              <a:endParaRPr kumimoji="1" lang="ja-JP" altLang="en-US" dirty="0">
                <a:solidFill>
                  <a:sysClr val="windowText" lastClr="000000"/>
                </a:solidFill>
                <a:latin typeface="+mn-ea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8326537" y="3531373"/>
              <a:ext cx="68320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400" dirty="0" err="1" smtClean="0">
                  <a:latin typeface="+mn-ea"/>
                </a:rPr>
                <a:t>arg_x</a:t>
              </a:r>
              <a:endParaRPr lang="ja-JP" altLang="en-US" sz="1400" dirty="0"/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8311792" y="3793485"/>
              <a:ext cx="68480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400" dirty="0" err="1" smtClean="0">
                  <a:latin typeface="+mn-ea"/>
                </a:rPr>
                <a:t>arg_y</a:t>
              </a:r>
              <a:endParaRPr lang="ja-JP" altLang="en-US" sz="1400" dirty="0"/>
            </a:p>
          </p:txBody>
        </p:sp>
        <p:sp>
          <p:nvSpPr>
            <p:cNvPr id="52" name="正方形/長方形 51"/>
            <p:cNvSpPr/>
            <p:nvPr/>
          </p:nvSpPr>
          <p:spPr>
            <a:xfrm>
              <a:off x="8328592" y="4105246"/>
              <a:ext cx="67518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400" dirty="0" smtClean="0">
                  <a:latin typeface="+mn-ea"/>
                </a:rPr>
                <a:t>result</a:t>
              </a:r>
              <a:endParaRPr lang="ja-JP" altLang="en-US" sz="1400" dirty="0"/>
            </a:p>
          </p:txBody>
        </p:sp>
        <p:cxnSp>
          <p:nvCxnSpPr>
            <p:cNvPr id="58" name="直線コネクタ 57"/>
            <p:cNvCxnSpPr/>
            <p:nvPr/>
          </p:nvCxnSpPr>
          <p:spPr>
            <a:xfrm>
              <a:off x="8915257" y="3717348"/>
              <a:ext cx="3275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/>
            <p:nvPr/>
          </p:nvCxnSpPr>
          <p:spPr>
            <a:xfrm>
              <a:off x="8915257" y="3953464"/>
              <a:ext cx="3275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円/楕円 61"/>
            <p:cNvSpPr/>
            <p:nvPr/>
          </p:nvSpPr>
          <p:spPr>
            <a:xfrm>
              <a:off x="9212040" y="3582880"/>
              <a:ext cx="513595" cy="51359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3" name="直線コネクタ 62"/>
            <p:cNvCxnSpPr/>
            <p:nvPr/>
          </p:nvCxnSpPr>
          <p:spPr>
            <a:xfrm>
              <a:off x="8915257" y="4249179"/>
              <a:ext cx="56254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/>
            <p:nvPr/>
          </p:nvCxnSpPr>
          <p:spPr>
            <a:xfrm>
              <a:off x="9483310" y="4096475"/>
              <a:ext cx="0" cy="1626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加算記号 72"/>
            <p:cNvSpPr/>
            <p:nvPr/>
          </p:nvSpPr>
          <p:spPr>
            <a:xfrm>
              <a:off x="9323135" y="3704746"/>
              <a:ext cx="291403" cy="291403"/>
            </a:xfrm>
            <a:prstGeom prst="mathPlus">
              <a:avLst>
                <a:gd name="adj1" fmla="val 166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円/楕円 74"/>
            <p:cNvSpPr/>
            <p:nvPr/>
          </p:nvSpPr>
          <p:spPr>
            <a:xfrm>
              <a:off x="738429" y="3346211"/>
              <a:ext cx="1299876" cy="129987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 smtClean="0"/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524636" y="3726768"/>
              <a:ext cx="17274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2800" dirty="0" err="1" smtClean="0"/>
                <a:t>test_node</a:t>
              </a:r>
              <a:endParaRPr lang="en-US" altLang="ja-JP" sz="2800" dirty="0" smtClean="0"/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2816481" y="3895236"/>
              <a:ext cx="970212" cy="30129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Topic</a:t>
              </a:r>
              <a:endParaRPr kumimoji="1" lang="ja-JP" altLang="en-US" dirty="0"/>
            </a:p>
          </p:txBody>
        </p:sp>
        <p:cxnSp>
          <p:nvCxnSpPr>
            <p:cNvPr id="78" name="直線矢印コネクタ 77"/>
            <p:cNvCxnSpPr/>
            <p:nvPr/>
          </p:nvCxnSpPr>
          <p:spPr>
            <a:xfrm>
              <a:off x="2167647" y="4052878"/>
              <a:ext cx="6689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矢印コネクタ 82"/>
            <p:cNvCxnSpPr/>
            <p:nvPr/>
          </p:nvCxnSpPr>
          <p:spPr>
            <a:xfrm>
              <a:off x="3803727" y="4052878"/>
              <a:ext cx="95680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四角形吹き出し 84"/>
            <p:cNvSpPr/>
            <p:nvPr/>
          </p:nvSpPr>
          <p:spPr>
            <a:xfrm>
              <a:off x="1535209" y="2447198"/>
              <a:ext cx="2544912" cy="635899"/>
            </a:xfrm>
            <a:prstGeom prst="wedgeRectCallout">
              <a:avLst>
                <a:gd name="adj1" fmla="val 81112"/>
                <a:gd name="adj2" fmla="val 94597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ysClr val="windowText" lastClr="000000"/>
                  </a:solidFill>
                  <a:latin typeface="+mn-ea"/>
                </a:rPr>
                <a:t>計算</a:t>
              </a:r>
              <a:r>
                <a:rPr kumimoji="1" lang="ja-JP" altLang="en-US" smtClean="0">
                  <a:solidFill>
                    <a:sysClr val="windowText" lastClr="000000"/>
                  </a:solidFill>
                  <a:latin typeface="+mn-ea"/>
                </a:rPr>
                <a:t>結果は標準出力</a:t>
              </a:r>
              <a:endParaRPr kumimoji="1" lang="ja-JP" altLang="en-US" dirty="0">
                <a:solidFill>
                  <a:sysClr val="windowText" lastClr="000000"/>
                </a:solidFill>
                <a:latin typeface="+mn-ea"/>
              </a:endParaRPr>
            </a:p>
          </p:txBody>
        </p:sp>
        <p:sp>
          <p:nvSpPr>
            <p:cNvPr id="86" name="四角形吹き出し 85"/>
            <p:cNvSpPr/>
            <p:nvPr/>
          </p:nvSpPr>
          <p:spPr>
            <a:xfrm>
              <a:off x="4509303" y="1984151"/>
              <a:ext cx="4450650" cy="635899"/>
            </a:xfrm>
            <a:prstGeom prst="wedgeRectCallout">
              <a:avLst>
                <a:gd name="adj1" fmla="val -10829"/>
                <a:gd name="adj2" fmla="val 162266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ysClr val="windowText" lastClr="000000"/>
                  </a:solidFill>
                  <a:latin typeface="+mn-ea"/>
                </a:rPr>
                <a:t>cReComp</a:t>
              </a:r>
              <a:r>
                <a:rPr kumimoji="1" lang="ja-JP" altLang="en-US" dirty="0" smtClean="0">
                  <a:solidFill>
                    <a:sysClr val="windowText" lastClr="000000"/>
                  </a:solidFill>
                  <a:latin typeface="+mn-ea"/>
                </a:rPr>
                <a:t>によって自動生成される部分</a:t>
              </a:r>
              <a:endParaRPr kumimoji="1" lang="ja-JP" altLang="en-US" dirty="0">
                <a:solidFill>
                  <a:sysClr val="windowText" lastClr="00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196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図形グループ 133"/>
          <p:cNvGrpSpPr/>
          <p:nvPr/>
        </p:nvGrpSpPr>
        <p:grpSpPr>
          <a:xfrm>
            <a:off x="647273" y="1581195"/>
            <a:ext cx="10574612" cy="3738698"/>
            <a:chOff x="647273" y="1581195"/>
            <a:chExt cx="10574612" cy="3738698"/>
          </a:xfrm>
        </p:grpSpPr>
        <p:sp>
          <p:nvSpPr>
            <p:cNvPr id="4" name="角丸四角形 3"/>
            <p:cNvSpPr/>
            <p:nvPr/>
          </p:nvSpPr>
          <p:spPr>
            <a:xfrm flipH="1">
              <a:off x="3588049" y="2395526"/>
              <a:ext cx="6398064" cy="282413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" name="角丸四角形 4"/>
            <p:cNvSpPr/>
            <p:nvPr/>
          </p:nvSpPr>
          <p:spPr>
            <a:xfrm flipH="1">
              <a:off x="5657722" y="2558530"/>
              <a:ext cx="4221844" cy="2354944"/>
            </a:xfrm>
            <a:prstGeom prst="roundRect">
              <a:avLst/>
            </a:prstGeom>
            <a:solidFill>
              <a:srgbClr val="F8CBAD">
                <a:alpha val="52941"/>
              </a:srgbClr>
            </a:solidFill>
            <a:ln w="19050">
              <a:solidFill>
                <a:schemeClr val="tx1"/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" name="角丸四角形 5"/>
            <p:cNvSpPr/>
            <p:nvPr/>
          </p:nvSpPr>
          <p:spPr>
            <a:xfrm flipH="1">
              <a:off x="3662072" y="2568309"/>
              <a:ext cx="1980907" cy="2345165"/>
            </a:xfrm>
            <a:prstGeom prst="roundRect">
              <a:avLst/>
            </a:prstGeom>
            <a:solidFill>
              <a:srgbClr val="F8CBAD">
                <a:alpha val="52941"/>
              </a:srgbClr>
            </a:solidFill>
            <a:ln w="19050">
              <a:solidFill>
                <a:schemeClr val="tx1"/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" name="対角する 2 つの角を丸めた四角形 6"/>
            <p:cNvSpPr/>
            <p:nvPr/>
          </p:nvSpPr>
          <p:spPr>
            <a:xfrm flipH="1">
              <a:off x="3898783" y="2717307"/>
              <a:ext cx="3484537" cy="1829795"/>
            </a:xfrm>
            <a:prstGeom prst="round2DiagRect">
              <a:avLst/>
            </a:prstGeom>
            <a:solidFill>
              <a:schemeClr val="accent5">
                <a:lumMod val="60000"/>
                <a:lumOff val="40000"/>
                <a:alpha val="61961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8" name="グループ化 65"/>
            <p:cNvGrpSpPr/>
            <p:nvPr/>
          </p:nvGrpSpPr>
          <p:grpSpPr>
            <a:xfrm flipH="1">
              <a:off x="4036363" y="2860832"/>
              <a:ext cx="3242248" cy="1597693"/>
              <a:chOff x="4051023" y="3740544"/>
              <a:chExt cx="3179150" cy="1597693"/>
            </a:xfrm>
            <a:solidFill>
              <a:schemeClr val="bg1"/>
            </a:solidFill>
          </p:grpSpPr>
          <p:grpSp>
            <p:nvGrpSpPr>
              <p:cNvPr id="36" name="グループ化 106"/>
              <p:cNvGrpSpPr/>
              <p:nvPr/>
            </p:nvGrpSpPr>
            <p:grpSpPr>
              <a:xfrm>
                <a:off x="4111881" y="3740544"/>
                <a:ext cx="1313654" cy="1597693"/>
                <a:chOff x="1147841" y="1976316"/>
                <a:chExt cx="482488" cy="851551"/>
              </a:xfrm>
              <a:grpFill/>
            </p:grpSpPr>
            <p:sp>
              <p:nvSpPr>
                <p:cNvPr id="47" name="メモ 46"/>
                <p:cNvSpPr/>
                <p:nvPr/>
              </p:nvSpPr>
              <p:spPr>
                <a:xfrm>
                  <a:off x="1147841" y="1986143"/>
                  <a:ext cx="482488" cy="841724"/>
                </a:xfrm>
                <a:prstGeom prst="foldedCorner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48" name="テキスト ボックス 47"/>
                <p:cNvSpPr txBox="1"/>
                <p:nvPr/>
              </p:nvSpPr>
              <p:spPr>
                <a:xfrm>
                  <a:off x="1156396" y="1976316"/>
                  <a:ext cx="435980" cy="2132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ja-JP" altLang="en-US" sz="2000" smtClean="0">
                      <a:latin typeface="+mn-ea"/>
                    </a:rPr>
                    <a:t>通信制御</a:t>
                  </a:r>
                  <a:endParaRPr kumimoji="1" lang="en-US" altLang="ja-JP" sz="2000" dirty="0" smtClean="0">
                    <a:latin typeface="+mn-ea"/>
                  </a:endParaRPr>
                </a:p>
              </p:txBody>
            </p:sp>
          </p:grpSp>
          <p:grpSp>
            <p:nvGrpSpPr>
              <p:cNvPr id="37" name="グループ化 107"/>
              <p:cNvGrpSpPr/>
              <p:nvPr/>
            </p:nvGrpSpPr>
            <p:grpSpPr>
              <a:xfrm>
                <a:off x="5876307" y="3752634"/>
                <a:ext cx="1353866" cy="1527717"/>
                <a:chOff x="620730" y="2015785"/>
                <a:chExt cx="914401" cy="808722"/>
              </a:xfrm>
              <a:grpFill/>
            </p:grpSpPr>
            <p:sp>
              <p:nvSpPr>
                <p:cNvPr id="45" name="メモ 44"/>
                <p:cNvSpPr/>
                <p:nvPr/>
              </p:nvSpPr>
              <p:spPr>
                <a:xfrm>
                  <a:off x="620730" y="2015785"/>
                  <a:ext cx="914401" cy="808722"/>
                </a:xfrm>
                <a:prstGeom prst="foldedCorner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46" name="テキスト ボックス 45"/>
                <p:cNvSpPr txBox="1"/>
                <p:nvPr/>
              </p:nvSpPr>
              <p:spPr>
                <a:xfrm>
                  <a:off x="859320" y="2156287"/>
                  <a:ext cx="475808" cy="3747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ja-JP" sz="2000" dirty="0" smtClean="0">
                      <a:latin typeface="+mn-ea"/>
                    </a:rPr>
                    <a:t>ROS</a:t>
                  </a:r>
                  <a:endParaRPr lang="ja-JP" altLang="en-US" sz="2000" dirty="0" smtClean="0">
                    <a:latin typeface="+mn-ea"/>
                  </a:endParaRPr>
                </a:p>
                <a:p>
                  <a:pPr algn="ctr"/>
                  <a:r>
                    <a:rPr lang="en-US" altLang="ja-JP" sz="2000" dirty="0" smtClean="0">
                      <a:latin typeface="+mn-ea"/>
                    </a:rPr>
                    <a:t>APP</a:t>
                  </a:r>
                  <a:endParaRPr lang="ja-JP" altLang="en-US" sz="2000" dirty="0">
                    <a:latin typeface="+mn-ea"/>
                  </a:endParaRPr>
                </a:p>
              </p:txBody>
            </p:sp>
          </p:grpSp>
          <p:sp>
            <p:nvSpPr>
              <p:cNvPr id="38" name="テキスト ボックス 37"/>
              <p:cNvSpPr txBox="1"/>
              <p:nvPr/>
            </p:nvSpPr>
            <p:spPr>
              <a:xfrm>
                <a:off x="4051023" y="4912719"/>
                <a:ext cx="135364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600" dirty="0" smtClean="0">
                    <a:latin typeface="+mn-ea"/>
                  </a:rPr>
                  <a:t>Verilog-HDL</a:t>
                </a:r>
                <a:endParaRPr kumimoji="1" lang="en-US" altLang="ja-JP" sz="1600" dirty="0" smtClean="0">
                  <a:latin typeface="+mn-ea"/>
                </a:endParaRPr>
              </a:p>
            </p:txBody>
          </p:sp>
          <p:grpSp>
            <p:nvGrpSpPr>
              <p:cNvPr id="39" name="グループ化 109"/>
              <p:cNvGrpSpPr/>
              <p:nvPr/>
            </p:nvGrpSpPr>
            <p:grpSpPr>
              <a:xfrm>
                <a:off x="5231436" y="4150711"/>
                <a:ext cx="860093" cy="378923"/>
                <a:chOff x="7238490" y="2241764"/>
                <a:chExt cx="744892" cy="378923"/>
              </a:xfrm>
              <a:grpFill/>
            </p:grpSpPr>
            <p:sp>
              <p:nvSpPr>
                <p:cNvPr id="43" name="正方形/長方形 42"/>
                <p:cNvSpPr/>
                <p:nvPr/>
              </p:nvSpPr>
              <p:spPr>
                <a:xfrm>
                  <a:off x="7281122" y="2241764"/>
                  <a:ext cx="639240" cy="327456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44" name="テキスト ボックス 43"/>
                <p:cNvSpPr txBox="1"/>
                <p:nvPr/>
              </p:nvSpPr>
              <p:spPr>
                <a:xfrm>
                  <a:off x="7238490" y="2251355"/>
                  <a:ext cx="74489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dirty="0" smtClean="0">
                      <a:latin typeface="+mn-ea"/>
                    </a:rPr>
                    <a:t>通信路</a:t>
                  </a:r>
                  <a:endParaRPr kumimoji="1" lang="ja-JP" altLang="en-US" dirty="0">
                    <a:latin typeface="+mn-ea"/>
                  </a:endParaRPr>
                </a:p>
              </p:txBody>
            </p:sp>
          </p:grpSp>
        </p:grpSp>
        <p:cxnSp>
          <p:nvCxnSpPr>
            <p:cNvPr id="9" name="直線矢印コネクタ 8"/>
            <p:cNvCxnSpPr/>
            <p:nvPr/>
          </p:nvCxnSpPr>
          <p:spPr>
            <a:xfrm>
              <a:off x="6024576" y="3323812"/>
              <a:ext cx="158836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メモ 33"/>
            <p:cNvSpPr/>
            <p:nvPr/>
          </p:nvSpPr>
          <p:spPr>
            <a:xfrm flipH="1">
              <a:off x="7611706" y="2860831"/>
              <a:ext cx="2143528" cy="1597693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 flipH="1">
              <a:off x="4878596" y="4950561"/>
              <a:ext cx="333617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>
                  <a:latin typeface="+mn-ea"/>
                </a:rPr>
                <a:t>ROS</a:t>
              </a:r>
              <a:r>
                <a:rPr lang="ja-JP" altLang="en-US" dirty="0" smtClean="0">
                  <a:latin typeface="+mn-ea"/>
                </a:rPr>
                <a:t>準拠</a:t>
              </a:r>
              <a:r>
                <a:rPr lang="en-US" altLang="ja-JP" dirty="0" smtClean="0">
                  <a:latin typeface="+mn-ea"/>
                </a:rPr>
                <a:t>FPGA</a:t>
              </a:r>
              <a:r>
                <a:rPr lang="ja-JP" altLang="en-US" dirty="0" smtClean="0">
                  <a:latin typeface="+mn-ea"/>
                </a:rPr>
                <a:t>コンポーネント</a:t>
              </a:r>
              <a:endParaRPr kumimoji="1" lang="ja-JP" altLang="en-US" dirty="0">
                <a:latin typeface="+mn-ea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 flipH="1">
              <a:off x="4288116" y="4007113"/>
              <a:ext cx="87722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600" smtClean="0">
                  <a:latin typeface="+mn-ea"/>
                </a:rPr>
                <a:t>Python</a:t>
              </a:r>
              <a:endParaRPr kumimoji="1" lang="en-US" altLang="ja-JP" sz="1600" dirty="0" smtClean="0">
                <a:latin typeface="+mn-ea"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 flipH="1">
              <a:off x="7045917" y="4515961"/>
              <a:ext cx="97654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smtClean="0">
                  <a:latin typeface="+mn-ea"/>
                </a:rPr>
                <a:t>FPGA</a:t>
              </a:r>
              <a:endParaRPr kumimoji="1" lang="ja-JP" altLang="en-US" sz="2400" dirty="0">
                <a:latin typeface="+mn-ea"/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 flipH="1">
              <a:off x="4305137" y="4534820"/>
              <a:ext cx="79861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2400" smtClean="0">
                  <a:latin typeface="+mn-ea"/>
                </a:rPr>
                <a:t>CPU</a:t>
              </a:r>
              <a:endParaRPr kumimoji="1" lang="ja-JP" altLang="en-US" sz="2400" dirty="0">
                <a:latin typeface="+mn-ea"/>
              </a:endParaRPr>
            </a:p>
          </p:txBody>
        </p:sp>
        <p:cxnSp>
          <p:nvCxnSpPr>
            <p:cNvPr id="16" name="直線矢印コネクタ 15"/>
            <p:cNvCxnSpPr/>
            <p:nvPr/>
          </p:nvCxnSpPr>
          <p:spPr>
            <a:xfrm>
              <a:off x="6024576" y="3544929"/>
              <a:ext cx="158836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四角形吹き出し 16"/>
            <p:cNvSpPr/>
            <p:nvPr/>
          </p:nvSpPr>
          <p:spPr>
            <a:xfrm>
              <a:off x="922213" y="4327690"/>
              <a:ext cx="2544912" cy="928571"/>
            </a:xfrm>
            <a:prstGeom prst="wedgeRectCallout">
              <a:avLst>
                <a:gd name="adj1" fmla="val 24574"/>
                <a:gd name="adj2" fmla="val -90766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ysClr val="windowText" lastClr="000000"/>
                  </a:solidFill>
                  <a:latin typeface="+mn-ea"/>
                </a:rPr>
                <a:t>モータへの</a:t>
              </a:r>
            </a:p>
            <a:p>
              <a:pPr algn="ctr"/>
              <a:r>
                <a:rPr kumimoji="1" lang="ja-JP" altLang="en-US" dirty="0" smtClean="0">
                  <a:solidFill>
                    <a:sysClr val="windowText" lastClr="000000"/>
                  </a:solidFill>
                  <a:latin typeface="+mn-ea"/>
                </a:rPr>
                <a:t>出力パラメータを</a:t>
              </a:r>
              <a:r>
                <a:rPr kumimoji="1" lang="en-US" altLang="ja-JP" dirty="0" smtClean="0">
                  <a:solidFill>
                    <a:sysClr val="windowText" lastClr="000000"/>
                  </a:solidFill>
                  <a:latin typeface="+mn-ea"/>
                </a:rPr>
                <a:t>Publish</a:t>
              </a:r>
              <a:r>
                <a:rPr kumimoji="1" lang="ja-JP" altLang="en-US" dirty="0" smtClean="0">
                  <a:solidFill>
                    <a:sysClr val="windowText" lastClr="000000"/>
                  </a:solidFill>
                  <a:latin typeface="+mn-ea"/>
                </a:rPr>
                <a:t>する</a:t>
              </a:r>
              <a:endParaRPr kumimoji="1" lang="ja-JP" altLang="en-US" dirty="0">
                <a:solidFill>
                  <a:sysClr val="windowText" lastClr="000000"/>
                </a:solidFill>
                <a:latin typeface="+mn-ea"/>
              </a:endParaRP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7562170" y="3128417"/>
              <a:ext cx="61427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400" dirty="0" err="1" smtClean="0"/>
                <a:t>dir_in</a:t>
              </a:r>
              <a:endParaRPr lang="ja-JP" altLang="en-US" sz="1400" dirty="0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7547425" y="3340521"/>
              <a:ext cx="7514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400" dirty="0" err="1" smtClean="0"/>
                <a:t>para_in</a:t>
              </a:r>
              <a:endParaRPr lang="ja-JP" altLang="en-US" sz="1400" dirty="0"/>
            </a:p>
          </p:txBody>
        </p:sp>
        <p:cxnSp>
          <p:nvCxnSpPr>
            <p:cNvPr id="22" name="直線コネクタ 21"/>
            <p:cNvCxnSpPr/>
            <p:nvPr/>
          </p:nvCxnSpPr>
          <p:spPr>
            <a:xfrm>
              <a:off x="8195586" y="3500915"/>
              <a:ext cx="3811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円/楕円 26"/>
            <p:cNvSpPr/>
            <p:nvPr/>
          </p:nvSpPr>
          <p:spPr>
            <a:xfrm>
              <a:off x="647273" y="2943255"/>
              <a:ext cx="1299876" cy="129987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 smtClean="0"/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653540" y="3397661"/>
              <a:ext cx="128734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2000" dirty="0" err="1" smtClean="0"/>
                <a:t>test_node</a:t>
              </a:r>
              <a:endParaRPr lang="en-US" altLang="ja-JP" sz="2000" dirty="0" smtClean="0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2403178" y="3492280"/>
              <a:ext cx="970212" cy="30129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Topic</a:t>
              </a:r>
              <a:endParaRPr kumimoji="1" lang="ja-JP" altLang="en-US" dirty="0"/>
            </a:p>
          </p:txBody>
        </p:sp>
        <p:cxnSp>
          <p:nvCxnSpPr>
            <p:cNvPr id="30" name="直線矢印コネクタ 29"/>
            <p:cNvCxnSpPr/>
            <p:nvPr/>
          </p:nvCxnSpPr>
          <p:spPr>
            <a:xfrm>
              <a:off x="1952367" y="3649922"/>
              <a:ext cx="45081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/>
            <p:cNvCxnSpPr/>
            <p:nvPr/>
          </p:nvCxnSpPr>
          <p:spPr>
            <a:xfrm>
              <a:off x="3373394" y="3649922"/>
              <a:ext cx="8132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四角形吹き出し 32"/>
            <p:cNvSpPr/>
            <p:nvPr/>
          </p:nvSpPr>
          <p:spPr>
            <a:xfrm>
              <a:off x="3935447" y="1581195"/>
              <a:ext cx="4450650" cy="635899"/>
            </a:xfrm>
            <a:prstGeom prst="wedgeRectCallout">
              <a:avLst>
                <a:gd name="adj1" fmla="val -10829"/>
                <a:gd name="adj2" fmla="val 162266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ysClr val="windowText" lastClr="000000"/>
                  </a:solidFill>
                  <a:latin typeface="+mn-ea"/>
                </a:rPr>
                <a:t>cReComp</a:t>
              </a:r>
              <a:r>
                <a:rPr kumimoji="1" lang="ja-JP" altLang="en-US" dirty="0" smtClean="0">
                  <a:solidFill>
                    <a:sysClr val="windowText" lastClr="000000"/>
                  </a:solidFill>
                  <a:latin typeface="+mn-ea"/>
                </a:rPr>
                <a:t>によって自動生成される部分</a:t>
              </a:r>
              <a:endParaRPr kumimoji="1" lang="ja-JP" altLang="en-US" dirty="0">
                <a:solidFill>
                  <a:sysClr val="windowText" lastClr="000000"/>
                </a:solidFill>
                <a:latin typeface="+mn-ea"/>
              </a:endParaRPr>
            </a:p>
          </p:txBody>
        </p:sp>
        <p:cxnSp>
          <p:nvCxnSpPr>
            <p:cNvPr id="49" name="直線コネクタ 48"/>
            <p:cNvCxnSpPr/>
            <p:nvPr/>
          </p:nvCxnSpPr>
          <p:spPr>
            <a:xfrm>
              <a:off x="8105106" y="3287431"/>
              <a:ext cx="56910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グループ化 10"/>
            <p:cNvGrpSpPr/>
            <p:nvPr/>
          </p:nvGrpSpPr>
          <p:grpSpPr>
            <a:xfrm>
              <a:off x="10108639" y="2822325"/>
              <a:ext cx="1002369" cy="759919"/>
              <a:chOff x="9584149" y="5346567"/>
              <a:chExt cx="803204" cy="665277"/>
            </a:xfrm>
          </p:grpSpPr>
          <p:grpSp>
            <p:nvGrpSpPr>
              <p:cNvPr id="51" name="グループ化 11"/>
              <p:cNvGrpSpPr/>
              <p:nvPr/>
            </p:nvGrpSpPr>
            <p:grpSpPr>
              <a:xfrm>
                <a:off x="9584149" y="5346568"/>
                <a:ext cx="567005" cy="653706"/>
                <a:chOff x="9584149" y="5346568"/>
                <a:chExt cx="567005" cy="653706"/>
              </a:xfrm>
              <a:gradFill flip="none" rotWithShape="1">
                <a:gsLst>
                  <a:gs pos="17000">
                    <a:schemeClr val="bg1">
                      <a:lumMod val="65000"/>
                    </a:schemeClr>
                  </a:gs>
                  <a:gs pos="30000">
                    <a:schemeClr val="bg1">
                      <a:lumMod val="85000"/>
                    </a:schemeClr>
                  </a:gs>
                  <a:gs pos="38000">
                    <a:schemeClr val="bg1"/>
                  </a:gs>
                  <a:gs pos="57927">
                    <a:schemeClr val="bg1">
                      <a:lumMod val="65000"/>
                    </a:schemeClr>
                  </a:gs>
                  <a:gs pos="48000">
                    <a:schemeClr val="bg1">
                      <a:lumMod val="65000"/>
                    </a:schemeClr>
                  </a:gs>
                </a:gsLst>
                <a:lin ang="18900000" scaled="1"/>
                <a:tileRect/>
              </a:gradFill>
            </p:grpSpPr>
            <p:sp>
              <p:nvSpPr>
                <p:cNvPr id="59" name="フローチャート: 端子 58"/>
                <p:cNvSpPr/>
                <p:nvPr/>
              </p:nvSpPr>
              <p:spPr>
                <a:xfrm>
                  <a:off x="9584149" y="5346568"/>
                  <a:ext cx="567005" cy="409769"/>
                </a:xfrm>
                <a:prstGeom prst="flowChartTerminator">
                  <a:avLst/>
                </a:prstGeom>
                <a:grp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0" name="二等辺三角形 20"/>
                <p:cNvSpPr/>
                <p:nvPr/>
              </p:nvSpPr>
              <p:spPr>
                <a:xfrm rot="9103672">
                  <a:off x="9711103" y="5676012"/>
                  <a:ext cx="211259" cy="324262"/>
                </a:xfrm>
                <a:prstGeom prst="triangle">
                  <a:avLst>
                    <a:gd name="adj" fmla="val 57558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52" name="直線コネクタ 51"/>
              <p:cNvCxnSpPr/>
              <p:nvPr/>
            </p:nvCxnSpPr>
            <p:spPr>
              <a:xfrm>
                <a:off x="9634669" y="5734161"/>
                <a:ext cx="247651" cy="26003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フローチャート: 端子 52"/>
              <p:cNvSpPr/>
              <p:nvPr/>
            </p:nvSpPr>
            <p:spPr>
              <a:xfrm>
                <a:off x="9836422" y="5602075"/>
                <a:ext cx="550931" cy="409769"/>
              </a:xfrm>
              <a:prstGeom prst="flowChartTerminator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平行四辺形 53"/>
              <p:cNvSpPr/>
              <p:nvPr/>
            </p:nvSpPr>
            <p:spPr>
              <a:xfrm flipH="1">
                <a:off x="9665493" y="5346567"/>
                <a:ext cx="659605" cy="255507"/>
              </a:xfrm>
              <a:prstGeom prst="parallelogram">
                <a:avLst>
                  <a:gd name="adj" fmla="val 94099"/>
                </a:avLst>
              </a:prstGeom>
              <a:gradFill flip="none" rotWithShape="1">
                <a:gsLst>
                  <a:gs pos="17000">
                    <a:schemeClr val="bg1">
                      <a:lumMod val="65000"/>
                    </a:schemeClr>
                  </a:gs>
                  <a:gs pos="30000">
                    <a:schemeClr val="bg1">
                      <a:lumMod val="85000"/>
                    </a:schemeClr>
                  </a:gs>
                  <a:gs pos="38000">
                    <a:schemeClr val="bg1"/>
                  </a:gs>
                  <a:gs pos="57927">
                    <a:schemeClr val="bg1">
                      <a:lumMod val="65000"/>
                    </a:schemeClr>
                  </a:gs>
                  <a:gs pos="48000">
                    <a:schemeClr val="bg1">
                      <a:lumMod val="65000"/>
                    </a:schemeClr>
                  </a:gs>
                </a:gsLst>
                <a:lin ang="13500000" scaled="1"/>
                <a:tileRect/>
              </a:gra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" name="ドーナツ 54"/>
              <p:cNvSpPr/>
              <p:nvPr/>
            </p:nvSpPr>
            <p:spPr>
              <a:xfrm>
                <a:off x="10055970" y="5769790"/>
                <a:ext cx="122266" cy="114300"/>
              </a:xfrm>
              <a:prstGeom prst="donu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円柱 55"/>
              <p:cNvSpPr/>
              <p:nvPr/>
            </p:nvSpPr>
            <p:spPr>
              <a:xfrm rot="7747605">
                <a:off x="10153211" y="5782290"/>
                <a:ext cx="45719" cy="192530"/>
              </a:xfrm>
              <a:prstGeom prst="can">
                <a:avLst>
                  <a:gd name="adj" fmla="val 83566"/>
                </a:avLst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平行四辺形 56"/>
              <p:cNvSpPr/>
              <p:nvPr/>
            </p:nvSpPr>
            <p:spPr>
              <a:xfrm flipH="1">
                <a:off x="9761593" y="5372457"/>
                <a:ext cx="149657" cy="45719"/>
              </a:xfrm>
              <a:prstGeom prst="parallelogram">
                <a:avLst>
                  <a:gd name="adj" fmla="val 100270"/>
                </a:avLst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平行四辺形 57"/>
              <p:cNvSpPr/>
              <p:nvPr/>
            </p:nvSpPr>
            <p:spPr>
              <a:xfrm flipH="1">
                <a:off x="9954521" y="5372457"/>
                <a:ext cx="149657" cy="45719"/>
              </a:xfrm>
              <a:prstGeom prst="parallelogram">
                <a:avLst>
                  <a:gd name="adj" fmla="val 100270"/>
                </a:avLst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4" name="正方形/長方形 63"/>
            <p:cNvSpPr/>
            <p:nvPr/>
          </p:nvSpPr>
          <p:spPr>
            <a:xfrm>
              <a:off x="8282409" y="3668897"/>
              <a:ext cx="583035" cy="52419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正方形/長方形 66"/>
            <p:cNvSpPr/>
            <p:nvPr/>
          </p:nvSpPr>
          <p:spPr>
            <a:xfrm>
              <a:off x="8264290" y="3778117"/>
              <a:ext cx="61927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400" dirty="0" smtClean="0"/>
                <a:t>PWM</a:t>
              </a:r>
              <a:endParaRPr lang="ja-JP" altLang="en-US" sz="1400" dirty="0"/>
            </a:p>
          </p:txBody>
        </p:sp>
        <p:cxnSp>
          <p:nvCxnSpPr>
            <p:cNvPr id="68" name="直線コネクタ 67"/>
            <p:cNvCxnSpPr/>
            <p:nvPr/>
          </p:nvCxnSpPr>
          <p:spPr>
            <a:xfrm>
              <a:off x="8576742" y="3500915"/>
              <a:ext cx="0" cy="1626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/>
            <p:cNvCxnSpPr/>
            <p:nvPr/>
          </p:nvCxnSpPr>
          <p:spPr>
            <a:xfrm>
              <a:off x="8674208" y="3280590"/>
              <a:ext cx="0" cy="3790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正方形/長方形 72"/>
            <p:cNvSpPr/>
            <p:nvPr/>
          </p:nvSpPr>
          <p:spPr>
            <a:xfrm>
              <a:off x="9017532" y="3736002"/>
              <a:ext cx="7377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400" smtClean="0"/>
                <a:t>dir_out</a:t>
              </a:r>
              <a:endParaRPr lang="ja-JP" altLang="en-US" sz="1400" dirty="0"/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9019659" y="3933974"/>
              <a:ext cx="7514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400" dirty="0" err="1" smtClean="0"/>
                <a:t>para_in</a:t>
              </a:r>
              <a:endParaRPr lang="ja-JP" altLang="en-US" sz="1400" dirty="0"/>
            </a:p>
          </p:txBody>
        </p:sp>
        <p:cxnSp>
          <p:nvCxnSpPr>
            <p:cNvPr id="75" name="直線コネクタ 74"/>
            <p:cNvCxnSpPr/>
            <p:nvPr/>
          </p:nvCxnSpPr>
          <p:spPr>
            <a:xfrm>
              <a:off x="8864033" y="4126494"/>
              <a:ext cx="23604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/>
            <p:nvPr/>
          </p:nvCxnSpPr>
          <p:spPr>
            <a:xfrm>
              <a:off x="8864033" y="3913496"/>
              <a:ext cx="23604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テキスト ボックス 79"/>
            <p:cNvSpPr txBox="1"/>
            <p:nvPr/>
          </p:nvSpPr>
          <p:spPr>
            <a:xfrm flipH="1">
              <a:off x="8564256" y="2929650"/>
              <a:ext cx="122982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600" dirty="0" err="1" smtClean="0">
                  <a:latin typeface="+mn-ea"/>
                </a:rPr>
                <a:t>pwm_ctl.v</a:t>
              </a:r>
              <a:endParaRPr kumimoji="1" lang="en-US" altLang="ja-JP" sz="1600" dirty="0" smtClean="0">
                <a:latin typeface="+mn-ea"/>
              </a:endParaRPr>
            </a:p>
          </p:txBody>
        </p:sp>
        <p:sp>
          <p:nvSpPr>
            <p:cNvPr id="84" name="平行四辺形 83"/>
            <p:cNvSpPr/>
            <p:nvPr/>
          </p:nvSpPr>
          <p:spPr>
            <a:xfrm>
              <a:off x="10033562" y="3787868"/>
              <a:ext cx="1188323" cy="539822"/>
            </a:xfrm>
            <a:prstGeom prst="parallelogram">
              <a:avLst/>
            </a:prstGeom>
            <a:solidFill>
              <a:schemeClr val="accent5"/>
            </a:solidFill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テキスト ボックス 84"/>
            <p:cNvSpPr txBox="1"/>
            <p:nvPr/>
          </p:nvSpPr>
          <p:spPr>
            <a:xfrm flipH="1">
              <a:off x="10227962" y="3788763"/>
              <a:ext cx="78899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600" dirty="0" smtClean="0">
                  <a:solidFill>
                    <a:schemeClr val="bg1"/>
                  </a:solidFill>
                  <a:latin typeface="+mn-ea"/>
                </a:rPr>
                <a:t>motor</a:t>
              </a:r>
            </a:p>
            <a:p>
              <a:pPr algn="ctr"/>
              <a:r>
                <a:rPr kumimoji="1" lang="en-US" altLang="ja-JP" sz="1600" dirty="0" smtClean="0">
                  <a:solidFill>
                    <a:schemeClr val="bg1"/>
                  </a:solidFill>
                  <a:latin typeface="+mn-ea"/>
                </a:rPr>
                <a:t>driver</a:t>
              </a:r>
            </a:p>
          </p:txBody>
        </p:sp>
        <p:cxnSp>
          <p:nvCxnSpPr>
            <p:cNvPr id="86" name="直線コネクタ 85"/>
            <p:cNvCxnSpPr/>
            <p:nvPr/>
          </p:nvCxnSpPr>
          <p:spPr>
            <a:xfrm>
              <a:off x="9681455" y="4126494"/>
              <a:ext cx="4076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コネクタ 86"/>
            <p:cNvCxnSpPr/>
            <p:nvPr/>
          </p:nvCxnSpPr>
          <p:spPr>
            <a:xfrm>
              <a:off x="9681455" y="3913496"/>
              <a:ext cx="4579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曲線コネクタ 98"/>
            <p:cNvCxnSpPr>
              <a:stCxn id="84" idx="2"/>
              <a:endCxn id="59" idx="0"/>
            </p:cNvCxnSpPr>
            <p:nvPr/>
          </p:nvCxnSpPr>
          <p:spPr>
            <a:xfrm flipH="1" flipV="1">
              <a:off x="10462440" y="2822326"/>
              <a:ext cx="691967" cy="1235453"/>
            </a:xfrm>
            <a:prstGeom prst="curvedConnector4">
              <a:avLst>
                <a:gd name="adj1" fmla="val -42788"/>
                <a:gd name="adj2" fmla="val 118503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曲線コネクタ 103"/>
            <p:cNvCxnSpPr>
              <a:stCxn id="125" idx="2"/>
              <a:endCxn id="54" idx="0"/>
            </p:cNvCxnSpPr>
            <p:nvPr/>
          </p:nvCxnSpPr>
          <p:spPr>
            <a:xfrm flipH="1" flipV="1">
              <a:off x="10621734" y="2822325"/>
              <a:ext cx="488844" cy="1372624"/>
            </a:xfrm>
            <a:prstGeom prst="curvedConnector4">
              <a:avLst>
                <a:gd name="adj1" fmla="val -113215"/>
                <a:gd name="adj2" fmla="val 108327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平行四辺形 124"/>
            <p:cNvSpPr/>
            <p:nvPr/>
          </p:nvSpPr>
          <p:spPr>
            <a:xfrm>
              <a:off x="10906228" y="4126494"/>
              <a:ext cx="221464" cy="136909"/>
            </a:xfrm>
            <a:prstGeom prst="parallelogram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2799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5" t="6169" r="22098" b="7861"/>
          <a:stretch/>
        </p:blipFill>
        <p:spPr>
          <a:xfrm>
            <a:off x="1746912" y="423081"/>
            <a:ext cx="7410735" cy="5895832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1950720" y="1432560"/>
            <a:ext cx="632460" cy="167640"/>
          </a:xfrm>
          <a:prstGeom prst="rect">
            <a:avLst/>
          </a:prstGeom>
          <a:noFill/>
          <a:ln w="38100">
            <a:solidFill>
              <a:srgbClr val="FF2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6370320" y="4831080"/>
            <a:ext cx="541020" cy="175260"/>
          </a:xfrm>
          <a:prstGeom prst="rect">
            <a:avLst/>
          </a:prstGeom>
          <a:noFill/>
          <a:ln w="38100">
            <a:solidFill>
              <a:srgbClr val="FF2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373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818" b="46331"/>
          <a:stretch/>
        </p:blipFill>
        <p:spPr>
          <a:xfrm>
            <a:off x="510650" y="120904"/>
            <a:ext cx="4930030" cy="3536696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1153498" y="394207"/>
            <a:ext cx="480568" cy="173059"/>
          </a:xfrm>
          <a:prstGeom prst="rect">
            <a:avLst/>
          </a:prstGeom>
          <a:noFill/>
          <a:ln w="38100">
            <a:solidFill>
              <a:srgbClr val="FF2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0385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28" t="10322" r="51803" b="55484"/>
          <a:stretch/>
        </p:blipFill>
        <p:spPr>
          <a:xfrm>
            <a:off x="2595715" y="1533833"/>
            <a:ext cx="4100051" cy="3725188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2595714" y="2001781"/>
            <a:ext cx="4100051" cy="962645"/>
          </a:xfrm>
          <a:prstGeom prst="rect">
            <a:avLst/>
          </a:prstGeom>
          <a:noFill/>
          <a:ln w="38100">
            <a:solidFill>
              <a:srgbClr val="FF2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54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15" t="10108" r="51974" b="62151"/>
          <a:stretch/>
        </p:blipFill>
        <p:spPr>
          <a:xfrm>
            <a:off x="3303638" y="693173"/>
            <a:ext cx="3613355" cy="2633463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3363401" y="2528516"/>
            <a:ext cx="1510749" cy="405516"/>
          </a:xfrm>
          <a:prstGeom prst="rect">
            <a:avLst/>
          </a:prstGeom>
          <a:noFill/>
          <a:ln w="38100">
            <a:solidFill>
              <a:srgbClr val="FF2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2691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00"/>
          <a:stretch/>
        </p:blipFill>
        <p:spPr>
          <a:xfrm>
            <a:off x="1835150" y="502920"/>
            <a:ext cx="8612218" cy="5212080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1835150" y="5328866"/>
            <a:ext cx="1510749" cy="191824"/>
          </a:xfrm>
          <a:prstGeom prst="rect">
            <a:avLst/>
          </a:prstGeom>
          <a:noFill/>
          <a:ln w="38100">
            <a:solidFill>
              <a:srgbClr val="FF2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06655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ラリテ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8">
      <a:majorFont>
        <a:latin typeface="Segoe UI Semibold"/>
        <a:ea typeface="HG創英角ｺﾞｼｯｸUB"/>
        <a:cs typeface=""/>
      </a:majorFont>
      <a:minorFont>
        <a:latin typeface="Segoe UI"/>
        <a:ea typeface="メイリオ"/>
        <a:cs typeface=""/>
      </a:minorFont>
    </a:fontScheme>
    <a:fmtScheme name="クラリティ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rmal_presen.potx" id="{6AAA60CC-0088-F64C-9C80-B87F3732886E}" vid="{D29D2C90-3670-7341-80C2-CC053C7D251F}"/>
    </a:ext>
  </a:ext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rmal_presen.potx" id="{6AAA60CC-0088-F64C-9C80-B87F3732886E}" vid="{FAB574E6-1471-C248-B31D-E423C460DE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normal_presen</Template>
  <TotalTime>1494</TotalTime>
  <Words>130</Words>
  <Application>Microsoft Macintosh PowerPoint</Application>
  <PresentationFormat>ワイド画面</PresentationFormat>
  <Paragraphs>70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9</vt:i4>
      </vt:variant>
    </vt:vector>
  </HeadingPairs>
  <TitlesOfParts>
    <vt:vector size="21" baseType="lpstr">
      <vt:lpstr>Calibri</vt:lpstr>
      <vt:lpstr>Calibri Light</vt:lpstr>
      <vt:lpstr>HG創英角ｺﾞｼｯｸUB</vt:lpstr>
      <vt:lpstr>Meiryo</vt:lpstr>
      <vt:lpstr>ＭＳ Ｐゴシック</vt:lpstr>
      <vt:lpstr>Segoe UI</vt:lpstr>
      <vt:lpstr>Segoe UI Semibold</vt:lpstr>
      <vt:lpstr>Wingdings</vt:lpstr>
      <vt:lpstr>メイリオ</vt:lpstr>
      <vt:lpstr>Arial</vt:lpstr>
      <vt:lpstr>クラリティ</vt:lpstr>
      <vt:lpstr>デザインの設定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Kazushi Yamashina</dc:creator>
  <cp:lastModifiedBy>Kazushi Yamashina</cp:lastModifiedBy>
  <cp:revision>23</cp:revision>
  <dcterms:created xsi:type="dcterms:W3CDTF">2016-12-08T08:43:04Z</dcterms:created>
  <dcterms:modified xsi:type="dcterms:W3CDTF">2016-12-12T08:08:20Z</dcterms:modified>
</cp:coreProperties>
</file>