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70" r:id="rId9"/>
    <p:sldId id="263" r:id="rId10"/>
    <p:sldId id="271" r:id="rId11"/>
    <p:sldId id="272" r:id="rId12"/>
    <p:sldId id="269" r:id="rId13"/>
    <p:sldId id="264" r:id="rId14"/>
    <p:sldId id="265" r:id="rId15"/>
    <p:sldId id="268"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0" d="100"/>
          <a:sy n="120" d="100"/>
        </p:scale>
        <p:origin x="-131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CB85A6-34C8-BB4E-AC0C-4F39909E5EF3}" type="datetime1">
              <a:rPr kumimoji="1" lang="ja-JP" altLang="en-US" smtClean="0"/>
              <a:t>2014/01/27</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09E0B8-19FA-0F42-A76F-8D73A80A0A5C}" type="slidenum">
              <a:rPr kumimoji="1" lang="ja-JP" altLang="en-US" smtClean="0"/>
              <a:t>‹#›</a:t>
            </a:fld>
            <a:endParaRPr kumimoji="1" lang="ja-JP" altLang="en-US"/>
          </a:p>
        </p:txBody>
      </p:sp>
    </p:spTree>
    <p:extLst>
      <p:ext uri="{BB962C8B-B14F-4D97-AF65-F5344CB8AC3E}">
        <p14:creationId xmlns:p14="http://schemas.microsoft.com/office/powerpoint/2010/main" val="23051420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0C9BE1-F9A7-264D-ABDB-C65EAB507FFA}" type="datetime1">
              <a:rPr kumimoji="1" lang="ja-JP" altLang="en-US" smtClean="0"/>
              <a:t>2014/01/27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03D364-24D7-E846-99FA-D20E7BE79518}" type="slidenum">
              <a:rPr kumimoji="1" lang="ja-JP" altLang="en-US" smtClean="0"/>
              <a:t>‹#›</a:t>
            </a:fld>
            <a:endParaRPr kumimoji="1" lang="ja-JP" altLang="en-US"/>
          </a:p>
        </p:txBody>
      </p:sp>
    </p:spTree>
    <p:extLst>
      <p:ext uri="{BB962C8B-B14F-4D97-AF65-F5344CB8AC3E}">
        <p14:creationId xmlns:p14="http://schemas.microsoft.com/office/powerpoint/2010/main" val="40038070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A03D364-24D7-E846-99FA-D20E7BE79518}" type="slidenum">
              <a:rPr kumimoji="1" lang="ja-JP" altLang="en-US" smtClean="0"/>
              <a:t>1</a:t>
            </a:fld>
            <a:endParaRPr kumimoji="1" lang="ja-JP" altLang="en-US"/>
          </a:p>
        </p:txBody>
      </p:sp>
    </p:spTree>
    <p:extLst>
      <p:ext uri="{BB962C8B-B14F-4D97-AF65-F5344CB8AC3E}">
        <p14:creationId xmlns:p14="http://schemas.microsoft.com/office/powerpoint/2010/main" val="2350206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03D364-24D7-E846-99FA-D20E7BE79518}" type="slidenum">
              <a:rPr kumimoji="1" lang="ja-JP" altLang="en-US" smtClean="0"/>
              <a:t>5</a:t>
            </a:fld>
            <a:endParaRPr kumimoji="1" lang="ja-JP" altLang="en-US"/>
          </a:p>
        </p:txBody>
      </p:sp>
    </p:spTree>
    <p:extLst>
      <p:ext uri="{BB962C8B-B14F-4D97-AF65-F5344CB8AC3E}">
        <p14:creationId xmlns:p14="http://schemas.microsoft.com/office/powerpoint/2010/main" val="3047492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59842A1F-3039-7B4F-A32D-C0B32F5BF108}" type="datetime4">
              <a:rPr lang="ja-JP" altLang="en-US" smtClean="0"/>
              <a:t>2014年 1月 27日 </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1F9F15D7-6E82-D94B-AB98-8665438309D9}" type="datetime4">
              <a:rPr lang="ja-JP" altLang="en-US" smtClean="0"/>
              <a:t>2014年 1月 27日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C97FD75-4F46-C645-8718-1924B6F70A3A}" type="datetime4">
              <a:rPr lang="ja-JP" altLang="en-US" smtClean="0"/>
              <a:t>2014年 1月 27日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B5EC8B4B-CF80-BE4B-8355-29BD01E7991B}" type="datetime4">
              <a:rPr lang="ja-JP" altLang="en-US" smtClean="0"/>
              <a:t>2014年 1月 27日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B53425B-4F63-6149-BC14-804CD05E9059}" type="datetime4">
              <a:rPr lang="ja-JP" altLang="en-US" smtClean="0"/>
              <a:t>2014年 1月 27日 </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0C6655E-992B-1D4D-B595-8BD877D450C1}" type="datetime4">
              <a:rPr lang="ja-JP" altLang="en-US" smtClean="0"/>
              <a:t>2014年 1月 27日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60BD0D3-488F-A44B-8203-E4E4309A094E}" type="datetime4">
              <a:rPr lang="ja-JP" altLang="en-US" smtClean="0"/>
              <a:t>2014年 1月 27日 </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0920BB84-0847-2546-944B-DB06AB1419CD}" type="datetime4">
              <a:rPr lang="ja-JP" altLang="en-US" smtClean="0"/>
              <a:t>2014年 1月 27日 </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D3456F-4D73-B74F-9582-CF231EC7EFFB}" type="datetime4">
              <a:rPr lang="ja-JP" altLang="en-US" smtClean="0"/>
              <a:t>2014年 1月 27日 </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3E4EF21-E184-4840-B2AF-2A7420DB893D}" type="datetime4">
              <a:rPr lang="ja-JP" altLang="en-US" smtClean="0"/>
              <a:t>2014年 1月 27日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1D3BFEF-FC55-AB4F-8675-0B2E3F082DD9}" type="datetime4">
              <a:rPr lang="ja-JP" altLang="en-US" smtClean="0"/>
              <a:t>2014年 1月 27日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7423259-F1B9-5941-8153-A59935D29272}" type="datetime4">
              <a:rPr lang="ja-JP" altLang="en-US" smtClean="0"/>
              <a:t>2014年 1月 27日 </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___1.xlsx"/><Relationship Id="rId4"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Users/Kzushi/Desktop/%E3%82%B7%E3%82%B9%E3%83%86%E3%83%A0%E8%A8%AD%E8%A8%88%E6%BC%94%E7%BF%92/%E3%82%B7%E3%82%B9%E3%83%86%E3%83%A0%E8%A8%AD%E8%A8%88%E6%9C%80%E7%B5%82%E7%99%BA%E8%A1%A8/%E3%82%BD%E3%83%BC%E3%82%B92.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Users/Kzushi/Desktop/%E3%82%B7%E3%82%B9%E3%83%86%E3%83%A0%E8%A8%AD%E8%A8%88%E6%BC%94%E7%BF%92/%E3%82%B7%E3%82%B9%E3%83%86%E3%83%A0%E8%A8%AD%E8%A8%88%E6%9C%80%E7%B5%82%E7%99%BA%E8%A1%A8/%E3%82%BD%E3%83%BC%E3%82%B9%EF%BC%93%E3%80%81%EF%BC%94.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Users/Kzushi/Desktop/%E3%82%B7%E3%82%B9%E3%83%86%E3%83%A0%E8%A8%AD%E8%A8%88%E6%BC%94%E7%BF%92/%E3%82%B7%E3%82%B9%E3%83%86%E3%83%A0%E8%A8%AD%E8%A8%88%E6%9C%80%E7%B5%82%E7%99%BA%E8%A1%A8/E__%E3%82%B7%E3%82%B9%E3%83%86%E3%83%A0%E8%A8%AD%E8%A8%88_%E3%82%B7%E3%83%A5%E3%83%9F%E3%83%AC%E3%83%BC%E3%82%B7%E3%83%A7%E3%83%B3.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hyperlink" Target="file://localhost/Users/Kzushi/Desktop/%E3%82%B7%E3%82%B9%E3%83%86%E3%83%A0%E8%A8%AD%E8%A8%88%E6%BC%94%E7%BF%92/%E3%82%B7%E3%82%B9%E3%83%86%E3%83%A0%E8%A8%AD%E8%A8%88%E6%9C%80%E7%B5%82%E7%99%BA%E8%A1%A8/VID_20140116_170802.mp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sz="3600" dirty="0"/>
              <a:t>超音波センサーの</a:t>
            </a:r>
            <a:r>
              <a:rPr lang="en-US" altLang="ja-JP" sz="3600" dirty="0"/>
              <a:t>FPGA</a:t>
            </a:r>
            <a:r>
              <a:rPr lang="ja-JP" altLang="en-US" sz="3600" dirty="0"/>
              <a:t>に</a:t>
            </a:r>
            <a:r>
              <a:rPr lang="ja-JP" altLang="en-US" sz="3600" dirty="0" smtClean="0"/>
              <a:t>よる制御</a:t>
            </a:r>
            <a:r>
              <a:rPr lang="ja-JP" altLang="en-US" sz="3600" dirty="0"/>
              <a:t>と</a:t>
            </a:r>
            <a:r>
              <a:rPr lang="en-US" altLang="ja-JP" sz="3600" dirty="0"/>
              <a:t>Android</a:t>
            </a:r>
            <a:r>
              <a:rPr lang="ja-JP" altLang="en-US" sz="3600" dirty="0"/>
              <a:t>アプリによる表示 </a:t>
            </a:r>
            <a:br>
              <a:rPr lang="ja-JP" altLang="en-US" sz="3600" dirty="0"/>
            </a:br>
            <a:r>
              <a:rPr lang="en-US" altLang="ja-JP" sz="3600" dirty="0" smtClean="0"/>
              <a:t/>
            </a:r>
            <a:br>
              <a:rPr lang="en-US" altLang="ja-JP" sz="3600" dirty="0" smtClean="0"/>
            </a:br>
            <a:r>
              <a:rPr lang="ja-JP" altLang="en-US" sz="3600" dirty="0" smtClean="0"/>
              <a:t>最終発表</a:t>
            </a:r>
            <a:endParaRPr kumimoji="1" lang="ja-JP" altLang="en-US" sz="3600" dirty="0"/>
          </a:p>
        </p:txBody>
      </p:sp>
      <p:sp>
        <p:nvSpPr>
          <p:cNvPr id="3" name="サブタイトル 2"/>
          <p:cNvSpPr>
            <a:spLocks noGrp="1"/>
          </p:cNvSpPr>
          <p:nvPr>
            <p:ph type="subTitle" idx="1"/>
          </p:nvPr>
        </p:nvSpPr>
        <p:spPr/>
        <p:txBody>
          <a:bodyPr>
            <a:normAutofit/>
          </a:bodyPr>
          <a:lstStyle/>
          <a:p>
            <a:r>
              <a:rPr kumimoji="1" lang="en-US" altLang="ja-JP" dirty="0" smtClean="0"/>
              <a:t>112974A</a:t>
            </a:r>
          </a:p>
          <a:p>
            <a:r>
              <a:rPr lang="ja-JP" altLang="en-US" dirty="0" smtClean="0"/>
              <a:t>山科和史</a:t>
            </a:r>
            <a:endParaRPr lang="en-US" altLang="ja-JP" dirty="0" smtClean="0"/>
          </a:p>
        </p:txBody>
      </p:sp>
      <p:sp>
        <p:nvSpPr>
          <p:cNvPr id="4" name="スライド番号プレースホルダー 3"/>
          <p:cNvSpPr>
            <a:spLocks noGrp="1"/>
          </p:cNvSpPr>
          <p:nvPr>
            <p:ph type="sldNum" sz="quarter" idx="12"/>
          </p:nvPr>
        </p:nvSpPr>
        <p:spPr>
          <a:xfrm>
            <a:off x="8640763" y="6170613"/>
            <a:ext cx="503237" cy="503237"/>
          </a:xfrm>
        </p:spPr>
        <p:txBody>
          <a:bodyPr/>
          <a:lstStyle/>
          <a:p>
            <a:fld id="{F38DF745-7D3F-47F4-83A3-874385CFAA69}" type="slidenum">
              <a:rPr lang="en-US" smtClean="0"/>
              <a:pPr/>
              <a:t>1</a:t>
            </a:fld>
            <a:endParaRPr lang="en-US" dirty="0"/>
          </a:p>
        </p:txBody>
      </p:sp>
    </p:spTree>
    <p:extLst>
      <p:ext uri="{BB962C8B-B14F-4D97-AF65-F5344CB8AC3E}">
        <p14:creationId xmlns:p14="http://schemas.microsoft.com/office/powerpoint/2010/main" val="391924392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到達点：アプリの機能仕様</a:t>
            </a:r>
            <a:endParaRPr kumimoji="1" lang="ja-JP" altLang="en-US" dirty="0"/>
          </a:p>
        </p:txBody>
      </p:sp>
      <p:sp>
        <p:nvSpPr>
          <p:cNvPr id="4" name="スライド番号プレースホルダー 3"/>
          <p:cNvSpPr>
            <a:spLocks noGrp="1"/>
          </p:cNvSpPr>
          <p:nvPr>
            <p:ph type="sldNum" sz="quarter" idx="12"/>
          </p:nvPr>
        </p:nvSpPr>
        <p:spPr/>
        <p:txBody>
          <a:bodyPr/>
          <a:lstStyle/>
          <a:p>
            <a:fld id="{F38DF745-7D3F-47F4-83A3-874385CFAA69}" type="slidenum">
              <a:rPr lang="en-US" smtClean="0"/>
              <a:pPr/>
              <a:t>10</a:t>
            </a:fld>
            <a:endParaRPr lang="en-US"/>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2291029378"/>
              </p:ext>
            </p:extLst>
          </p:nvPr>
        </p:nvGraphicFramePr>
        <p:xfrm>
          <a:off x="1045633" y="1752600"/>
          <a:ext cx="6883400" cy="4724400"/>
        </p:xfrm>
        <a:graphic>
          <a:graphicData uri="http://schemas.openxmlformats.org/presentationml/2006/ole">
            <mc:AlternateContent xmlns:mc="http://schemas.openxmlformats.org/markup-compatibility/2006">
              <mc:Choice xmlns:v="urn:schemas-microsoft-com:vml" Requires="v">
                <p:oleObj spid="_x0000_s1026" name="ワークシート" r:id="rId3" imgW="6883400" imgH="4724400" progId="Excel.Sheet.12">
                  <p:embed/>
                </p:oleObj>
              </mc:Choice>
              <mc:Fallback>
                <p:oleObj name="ワークシート" r:id="rId3" imgW="6883400" imgH="4724400" progId="Excel.Sheet.12">
                  <p:embed/>
                  <p:pic>
                    <p:nvPicPr>
                      <p:cNvPr id="0" name=""/>
                      <p:cNvPicPr/>
                      <p:nvPr/>
                    </p:nvPicPr>
                    <p:blipFill>
                      <a:blip r:embed="rId4"/>
                      <a:stretch>
                        <a:fillRect/>
                      </a:stretch>
                    </p:blipFill>
                    <p:spPr>
                      <a:xfrm>
                        <a:off x="1045633" y="1752600"/>
                        <a:ext cx="6883400" cy="4724400"/>
                      </a:xfrm>
                      <a:prstGeom prst="rect">
                        <a:avLst/>
                      </a:prstGeom>
                    </p:spPr>
                  </p:pic>
                </p:oleObj>
              </mc:Fallback>
            </mc:AlternateContent>
          </a:graphicData>
        </a:graphic>
      </p:graphicFrame>
    </p:spTree>
    <p:extLst>
      <p:ext uri="{BB962C8B-B14F-4D97-AF65-F5344CB8AC3E}">
        <p14:creationId xmlns:p14="http://schemas.microsoft.com/office/powerpoint/2010/main" val="357712254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到達点：アプリの機能仕様</a:t>
            </a:r>
            <a:endParaRPr kumimoji="1" lang="ja-JP" altLang="en-US" dirty="0"/>
          </a:p>
        </p:txBody>
      </p:sp>
      <p:sp>
        <p:nvSpPr>
          <p:cNvPr id="4" name="スライド番号プレースホルダー 3"/>
          <p:cNvSpPr>
            <a:spLocks noGrp="1"/>
          </p:cNvSpPr>
          <p:nvPr>
            <p:ph type="sldNum" sz="quarter" idx="12"/>
          </p:nvPr>
        </p:nvSpPr>
        <p:spPr/>
        <p:txBody>
          <a:bodyPr/>
          <a:lstStyle/>
          <a:p>
            <a:fld id="{F38DF745-7D3F-47F4-83A3-874385CFAA69}" type="slidenum">
              <a:rPr lang="en-US" smtClean="0"/>
              <a:pPr/>
              <a:t>11</a:t>
            </a:fld>
            <a:endParaRPr lang="en-US"/>
          </a:p>
        </p:txBody>
      </p:sp>
      <p:graphicFrame>
        <p:nvGraphicFramePr>
          <p:cNvPr id="3" name="表 2"/>
          <p:cNvGraphicFramePr>
            <a:graphicFrameLocks noGrp="1"/>
          </p:cNvGraphicFramePr>
          <p:nvPr>
            <p:extLst>
              <p:ext uri="{D42A27DB-BD31-4B8C-83A1-F6EECF244321}">
                <p14:modId xmlns:p14="http://schemas.microsoft.com/office/powerpoint/2010/main" val="1806440714"/>
              </p:ext>
            </p:extLst>
          </p:nvPr>
        </p:nvGraphicFramePr>
        <p:xfrm>
          <a:off x="1136650" y="2224617"/>
          <a:ext cx="6870700" cy="2527300"/>
        </p:xfrm>
        <a:graphic>
          <a:graphicData uri="http://schemas.openxmlformats.org/drawingml/2006/table">
            <a:tbl>
              <a:tblPr/>
              <a:tblGrid>
                <a:gridCol w="1023511"/>
                <a:gridCol w="1023511"/>
                <a:gridCol w="2411839"/>
                <a:gridCol w="2411839"/>
              </a:tblGrid>
              <a:tr h="241300">
                <a:tc>
                  <a:txBody>
                    <a:bodyPr/>
                    <a:lstStyle/>
                    <a:p>
                      <a:pPr algn="l" fontAlgn="b"/>
                      <a:r>
                        <a:rPr lang="ja-JP" altLang="en-US" sz="1200" b="0" i="0" u="none" strike="noStrike">
                          <a:solidFill>
                            <a:srgbClr val="000000"/>
                          </a:solidFill>
                          <a:effectLst/>
                          <a:latin typeface="メイリオ"/>
                        </a:rPr>
                        <a:t>アクセス</a:t>
                      </a:r>
                    </a:p>
                  </a:txBody>
                  <a:tcPr marL="12700" marR="12700" marT="12700" marB="0" anchor="b">
                    <a:lnL>
                      <a:noFill/>
                    </a:lnL>
                    <a:lnR w="6350" cap="flat" cmpd="sng" algn="ctr">
                      <a:solidFill>
                        <a:srgbClr val="000000"/>
                      </a:solidFill>
                      <a:prstDash val="dot"/>
                      <a:round/>
                      <a:headEnd type="none" w="med" len="med"/>
                      <a:tailEnd type="none" w="med" len="med"/>
                    </a:lnR>
                    <a:lnT>
                      <a:noFill/>
                    </a:lnT>
                    <a:lnB w="6350" cap="flat" cmpd="sng" algn="ctr">
                      <a:solidFill>
                        <a:srgbClr val="000000"/>
                      </a:solidFill>
                      <a:prstDash val="dot"/>
                      <a:round/>
                      <a:headEnd type="none" w="med" len="med"/>
                      <a:tailEnd type="none" w="med" len="med"/>
                    </a:lnB>
                    <a:solidFill>
                      <a:srgbClr val="BACC82"/>
                    </a:solidFill>
                  </a:tcPr>
                </a:tc>
                <a:tc>
                  <a:txBody>
                    <a:bodyPr/>
                    <a:lstStyle/>
                    <a:p>
                      <a:pPr algn="l" fontAlgn="t"/>
                      <a:r>
                        <a:rPr lang="ja-JP" altLang="en-US" sz="1200" b="0" i="0" u="none" strike="noStrike">
                          <a:solidFill>
                            <a:srgbClr val="000000"/>
                          </a:solidFill>
                          <a:effectLst/>
                          <a:latin typeface="メイリオ"/>
                        </a:rPr>
                        <a:t>クラス</a:t>
                      </a:r>
                    </a:p>
                  </a:txBody>
                  <a:tcPr marL="12700" marR="12700" marT="12700"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w="6350" cap="flat" cmpd="sng" algn="ctr">
                      <a:solidFill>
                        <a:srgbClr val="000000"/>
                      </a:solidFill>
                      <a:prstDash val="dot"/>
                      <a:round/>
                      <a:headEnd type="none" w="med" len="med"/>
                      <a:tailEnd type="none" w="med" len="med"/>
                    </a:lnB>
                    <a:solidFill>
                      <a:srgbClr val="BACC82"/>
                    </a:solidFill>
                  </a:tcPr>
                </a:tc>
                <a:tc>
                  <a:txBody>
                    <a:bodyPr/>
                    <a:lstStyle/>
                    <a:p>
                      <a:pPr algn="l" fontAlgn="t"/>
                      <a:r>
                        <a:rPr lang="ja-JP" altLang="en-US" sz="1200" b="0" i="0" u="none" strike="noStrike" dirty="0">
                          <a:solidFill>
                            <a:srgbClr val="000000"/>
                          </a:solidFill>
                          <a:effectLst/>
                          <a:latin typeface="メイリオ"/>
                        </a:rPr>
                        <a:t>継承</a:t>
                      </a:r>
                    </a:p>
                  </a:txBody>
                  <a:tcPr marL="12700" marR="12700" marT="12700"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w="6350" cap="flat" cmpd="sng" algn="ctr">
                      <a:solidFill>
                        <a:srgbClr val="000000"/>
                      </a:solidFill>
                      <a:prstDash val="dot"/>
                      <a:round/>
                      <a:headEnd type="none" w="med" len="med"/>
                      <a:tailEnd type="none" w="med" len="med"/>
                    </a:lnB>
                    <a:solidFill>
                      <a:srgbClr val="BACC82"/>
                    </a:solidFill>
                  </a:tcPr>
                </a:tc>
                <a:tc>
                  <a:txBody>
                    <a:bodyPr/>
                    <a:lstStyle/>
                    <a:p>
                      <a:pPr algn="l" fontAlgn="t"/>
                      <a:r>
                        <a:rPr lang="ja-JP" altLang="en-US" sz="1200" b="0" i="0" u="none" strike="noStrike">
                          <a:solidFill>
                            <a:srgbClr val="000000"/>
                          </a:solidFill>
                          <a:effectLst/>
                          <a:latin typeface="メイリオ"/>
                        </a:rPr>
                        <a:t>　</a:t>
                      </a:r>
                    </a:p>
                  </a:txBody>
                  <a:tcPr marL="12700" marR="12700" marT="12700" marB="0">
                    <a:lnL w="6350" cap="flat" cmpd="sng" algn="ctr">
                      <a:solidFill>
                        <a:srgbClr val="000000"/>
                      </a:solidFill>
                      <a:prstDash val="dot"/>
                      <a:round/>
                      <a:headEnd type="none" w="med" len="med"/>
                      <a:tailEnd type="none" w="med" len="med"/>
                    </a:lnL>
                    <a:lnR>
                      <a:noFill/>
                    </a:lnR>
                    <a:lnT>
                      <a:noFill/>
                    </a:lnT>
                    <a:lnB w="6350" cap="flat" cmpd="sng" algn="ctr">
                      <a:solidFill>
                        <a:srgbClr val="000000"/>
                      </a:solidFill>
                      <a:prstDash val="dot"/>
                      <a:round/>
                      <a:headEnd type="none" w="med" len="med"/>
                      <a:tailEnd type="none" w="med" len="med"/>
                    </a:lnB>
                    <a:solidFill>
                      <a:srgbClr val="BACC82"/>
                    </a:solidFill>
                  </a:tcPr>
                </a:tc>
              </a:tr>
              <a:tr h="241300">
                <a:tc>
                  <a:txBody>
                    <a:bodyPr/>
                    <a:lstStyle/>
                    <a:p>
                      <a:pPr algn="l" fontAlgn="b"/>
                      <a:r>
                        <a:rPr lang="en-US" sz="1200" b="0" i="0" u="none" strike="noStrike">
                          <a:solidFill>
                            <a:srgbClr val="000000"/>
                          </a:solidFill>
                          <a:effectLst/>
                          <a:latin typeface="メイリオ"/>
                        </a:rPr>
                        <a:t>public</a:t>
                      </a:r>
                    </a:p>
                  </a:txBody>
                  <a:tcPr marL="12700" marR="12700" marT="12700" marB="0" anchor="b">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ACC"/>
                    </a:solidFill>
                  </a:tcPr>
                </a:tc>
                <a:tc>
                  <a:txBody>
                    <a:bodyPr/>
                    <a:lstStyle/>
                    <a:p>
                      <a:pPr algn="l" fontAlgn="t"/>
                      <a:r>
                        <a:rPr lang="en-US" sz="1200" b="0" i="0" u="none" strike="noStrike">
                          <a:solidFill>
                            <a:srgbClr val="000000"/>
                          </a:solidFill>
                          <a:effectLst/>
                          <a:latin typeface="メイリオ"/>
                        </a:rPr>
                        <a:t>Timer1</a:t>
                      </a:r>
                    </a:p>
                  </a:txBody>
                  <a:tcPr marL="12700" marR="12700" marT="12700"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ACC"/>
                    </a:solidFill>
                  </a:tcPr>
                </a:tc>
                <a:tc>
                  <a:txBody>
                    <a:bodyPr/>
                    <a:lstStyle/>
                    <a:p>
                      <a:pPr algn="l" fontAlgn="t"/>
                      <a:r>
                        <a:rPr lang="en-US" sz="1200" b="0" i="0" u="none" strike="noStrike">
                          <a:solidFill>
                            <a:srgbClr val="000000"/>
                          </a:solidFill>
                          <a:effectLst/>
                          <a:latin typeface="メイリオ"/>
                        </a:rPr>
                        <a:t>Activity</a:t>
                      </a:r>
                    </a:p>
                  </a:txBody>
                  <a:tcPr marL="12700" marR="12700" marT="12700"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ACC"/>
                    </a:solidFill>
                  </a:tcPr>
                </a:tc>
                <a:tc>
                  <a:txBody>
                    <a:bodyPr/>
                    <a:lstStyle/>
                    <a:p>
                      <a:pPr algn="l" fontAlgn="t"/>
                      <a:r>
                        <a:rPr lang="ja-JP" altLang="en-US" sz="1200" b="0" i="0" u="none" strike="noStrike">
                          <a:solidFill>
                            <a:srgbClr val="000000"/>
                          </a:solidFill>
                          <a:effectLst/>
                          <a:latin typeface="メイリオ"/>
                        </a:rPr>
                        <a:t>　</a:t>
                      </a:r>
                    </a:p>
                  </a:txBody>
                  <a:tcPr marL="12700" marR="12700" marT="12700" marB="0">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ACC"/>
                    </a:solidFill>
                  </a:tcPr>
                </a:tc>
              </a:tr>
              <a:tr h="241300">
                <a:tc>
                  <a:txBody>
                    <a:bodyPr/>
                    <a:lstStyle/>
                    <a:p>
                      <a:pPr algn="l" fontAlgn="t"/>
                      <a:r>
                        <a:rPr lang="ja-JP" altLang="en-US" sz="1200" b="0" i="0" u="none" strike="noStrike">
                          <a:solidFill>
                            <a:srgbClr val="000000"/>
                          </a:solidFill>
                          <a:effectLst/>
                          <a:latin typeface="メイリオ"/>
                        </a:rPr>
                        <a:t>　</a:t>
                      </a:r>
                    </a:p>
                  </a:txBody>
                  <a:tcPr marL="12700" marR="12700" marT="12700" marB="0">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ACC82"/>
                    </a:solidFill>
                  </a:tcPr>
                </a:tc>
                <a:tc>
                  <a:txBody>
                    <a:bodyPr/>
                    <a:lstStyle/>
                    <a:p>
                      <a:pPr algn="l" fontAlgn="t"/>
                      <a:r>
                        <a:rPr lang="ja-JP" altLang="en-US" sz="1200" b="0" i="0" u="none" strike="noStrike">
                          <a:solidFill>
                            <a:srgbClr val="000000"/>
                          </a:solidFill>
                          <a:effectLst/>
                          <a:latin typeface="メイリオ"/>
                        </a:rPr>
                        <a:t>型</a:t>
                      </a:r>
                    </a:p>
                  </a:txBody>
                  <a:tcPr marL="12700" marR="12700" marT="12700"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ACC82"/>
                    </a:solidFill>
                  </a:tcPr>
                </a:tc>
                <a:tc>
                  <a:txBody>
                    <a:bodyPr/>
                    <a:lstStyle/>
                    <a:p>
                      <a:pPr algn="l" fontAlgn="t"/>
                      <a:r>
                        <a:rPr lang="ja-JP" altLang="en-US" sz="1200" b="0" i="0" u="none" strike="noStrike">
                          <a:solidFill>
                            <a:srgbClr val="000000"/>
                          </a:solidFill>
                          <a:effectLst/>
                          <a:latin typeface="メイリオ"/>
                        </a:rPr>
                        <a:t>メンバ</a:t>
                      </a:r>
                    </a:p>
                  </a:txBody>
                  <a:tcPr marL="12700" marR="12700" marT="12700"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ACC82"/>
                    </a:solidFill>
                  </a:tcPr>
                </a:tc>
                <a:tc>
                  <a:txBody>
                    <a:bodyPr/>
                    <a:lstStyle/>
                    <a:p>
                      <a:pPr algn="l" fontAlgn="t"/>
                      <a:r>
                        <a:rPr lang="ja-JP" altLang="en-US" sz="1200" b="0" i="0" u="none" strike="noStrike">
                          <a:solidFill>
                            <a:srgbClr val="000000"/>
                          </a:solidFill>
                          <a:effectLst/>
                          <a:latin typeface="メイリオ"/>
                        </a:rPr>
                        <a:t>役割</a:t>
                      </a:r>
                    </a:p>
                  </a:txBody>
                  <a:tcPr marL="12700" marR="12700" marT="12700" marB="0">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ACC82"/>
                    </a:solidFill>
                  </a:tcPr>
                </a:tc>
              </a:tr>
              <a:tr h="241300">
                <a:tc rowSpan="6">
                  <a:txBody>
                    <a:bodyPr/>
                    <a:lstStyle/>
                    <a:p>
                      <a:pPr algn="l" fontAlgn="t"/>
                      <a:r>
                        <a:rPr lang="en-US" sz="1200" b="0" i="0" u="none" strike="noStrike">
                          <a:solidFill>
                            <a:srgbClr val="000000"/>
                          </a:solidFill>
                          <a:effectLst/>
                          <a:latin typeface="メイリオ"/>
                        </a:rPr>
                        <a:t>public</a:t>
                      </a:r>
                    </a:p>
                  </a:txBody>
                  <a:tcPr marL="12700" marR="12700" marT="12700" marB="0">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ACC"/>
                    </a:solidFill>
                  </a:tcPr>
                </a:tc>
                <a:tc rowSpan="4">
                  <a:txBody>
                    <a:bodyPr/>
                    <a:lstStyle/>
                    <a:p>
                      <a:pPr algn="l" fontAlgn="t"/>
                      <a:r>
                        <a:rPr lang="en-US" sz="1200" b="0" i="0" u="none" strike="noStrike">
                          <a:solidFill>
                            <a:srgbClr val="000000"/>
                          </a:solidFill>
                          <a:effectLst/>
                          <a:latin typeface="メイリオ"/>
                        </a:rPr>
                        <a:t>static long</a:t>
                      </a:r>
                    </a:p>
                  </a:txBody>
                  <a:tcPr marL="12700" marR="12700" marT="12700"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ACC"/>
                    </a:solidFill>
                  </a:tcPr>
                </a:tc>
                <a:tc>
                  <a:txBody>
                    <a:bodyPr/>
                    <a:lstStyle/>
                    <a:p>
                      <a:pPr algn="l" fontAlgn="t"/>
                      <a:r>
                        <a:rPr lang="en-US" altLang="ja-JP" sz="1200" b="0" i="0" u="none" strike="noStrike">
                          <a:solidFill>
                            <a:srgbClr val="000000"/>
                          </a:solidFill>
                          <a:effectLst/>
                          <a:latin typeface="メイリオ"/>
                        </a:rPr>
                        <a:t>l</a:t>
                      </a:r>
                    </a:p>
                  </a:txBody>
                  <a:tcPr marL="12700" marR="12700" marT="12700"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ACC"/>
                    </a:solidFill>
                  </a:tcPr>
                </a:tc>
                <a:tc>
                  <a:txBody>
                    <a:bodyPr/>
                    <a:lstStyle/>
                    <a:p>
                      <a:pPr algn="l" fontAlgn="t"/>
                      <a:r>
                        <a:rPr lang="ja-JP" altLang="en-US" sz="1200" b="0" i="0" u="none" strike="noStrike">
                          <a:solidFill>
                            <a:srgbClr val="000000"/>
                          </a:solidFill>
                          <a:effectLst/>
                          <a:latin typeface="メイリオ"/>
                        </a:rPr>
                        <a:t>システム時間の差</a:t>
                      </a:r>
                    </a:p>
                  </a:txBody>
                  <a:tcPr marL="12700" marR="12700" marT="12700" marB="0">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ACC"/>
                    </a:solidFill>
                  </a:tcPr>
                </a:tc>
              </a:tr>
              <a:tr h="241300">
                <a:tc vMerge="1">
                  <a:txBody>
                    <a:bodyPr/>
                    <a:lstStyle/>
                    <a:p>
                      <a:endParaRPr kumimoji="1" lang="ja-JP" altLang="en-US"/>
                    </a:p>
                  </a:txBody>
                  <a:tcPr/>
                </a:tc>
                <a:tc vMerge="1">
                  <a:txBody>
                    <a:bodyPr/>
                    <a:lstStyle/>
                    <a:p>
                      <a:endParaRPr kumimoji="1" lang="ja-JP" altLang="en-US"/>
                    </a:p>
                  </a:txBody>
                  <a:tcPr/>
                </a:tc>
                <a:tc>
                  <a:txBody>
                    <a:bodyPr/>
                    <a:lstStyle/>
                    <a:p>
                      <a:pPr algn="l" fontAlgn="t"/>
                      <a:r>
                        <a:rPr lang="en-US" altLang="ja-JP" sz="1200" b="0" i="0" u="none" strike="noStrike">
                          <a:solidFill>
                            <a:srgbClr val="000000"/>
                          </a:solidFill>
                          <a:effectLst/>
                          <a:latin typeface="メイリオ"/>
                        </a:rPr>
                        <a:t>p1</a:t>
                      </a:r>
                    </a:p>
                  </a:txBody>
                  <a:tcPr marL="12700" marR="12700" marT="12700"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ACC"/>
                    </a:solidFill>
                  </a:tcPr>
                </a:tc>
                <a:tc>
                  <a:txBody>
                    <a:bodyPr/>
                    <a:lstStyle/>
                    <a:p>
                      <a:pPr algn="l" fontAlgn="t"/>
                      <a:r>
                        <a:rPr lang="ja-JP" altLang="en-US" sz="1200" b="0" i="0" u="none" strike="noStrike">
                          <a:solidFill>
                            <a:srgbClr val="000000"/>
                          </a:solidFill>
                          <a:effectLst/>
                          <a:latin typeface="メイリオ"/>
                        </a:rPr>
                        <a:t>システム時間を代入</a:t>
                      </a:r>
                      <a:r>
                        <a:rPr lang="en-US" altLang="ja-JP" sz="1200" b="0" i="0" u="none" strike="noStrike">
                          <a:solidFill>
                            <a:srgbClr val="000000"/>
                          </a:solidFill>
                          <a:effectLst/>
                          <a:latin typeface="メイリオ"/>
                        </a:rPr>
                        <a:t>.</a:t>
                      </a:r>
                    </a:p>
                  </a:txBody>
                  <a:tcPr marL="12700" marR="12700" marT="12700" marB="0">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ACC"/>
                    </a:solidFill>
                  </a:tcPr>
                </a:tc>
              </a:tr>
              <a:tr h="241300">
                <a:tc vMerge="1">
                  <a:txBody>
                    <a:bodyPr/>
                    <a:lstStyle/>
                    <a:p>
                      <a:endParaRPr kumimoji="1" lang="ja-JP" altLang="en-US"/>
                    </a:p>
                  </a:txBody>
                  <a:tcPr/>
                </a:tc>
                <a:tc vMerge="1">
                  <a:txBody>
                    <a:bodyPr/>
                    <a:lstStyle/>
                    <a:p>
                      <a:endParaRPr kumimoji="1" lang="ja-JP" altLang="en-US"/>
                    </a:p>
                  </a:txBody>
                  <a:tcPr/>
                </a:tc>
                <a:tc>
                  <a:txBody>
                    <a:bodyPr/>
                    <a:lstStyle/>
                    <a:p>
                      <a:pPr algn="l" fontAlgn="t"/>
                      <a:r>
                        <a:rPr lang="en-US" altLang="ja-JP" sz="1200" b="0" i="0" u="none" strike="noStrike">
                          <a:solidFill>
                            <a:srgbClr val="000000"/>
                          </a:solidFill>
                          <a:effectLst/>
                          <a:latin typeface="メイリオ"/>
                        </a:rPr>
                        <a:t>p2</a:t>
                      </a:r>
                    </a:p>
                  </a:txBody>
                  <a:tcPr marL="12700" marR="12700" marT="12700"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ACC"/>
                    </a:solidFill>
                  </a:tcPr>
                </a:tc>
                <a:tc>
                  <a:txBody>
                    <a:bodyPr/>
                    <a:lstStyle/>
                    <a:p>
                      <a:pPr algn="l" fontAlgn="t"/>
                      <a:r>
                        <a:rPr lang="ja-JP" altLang="en-US" sz="1200" b="0" i="0" u="none" strike="noStrike">
                          <a:solidFill>
                            <a:srgbClr val="000000"/>
                          </a:solidFill>
                          <a:effectLst/>
                          <a:latin typeface="メイリオ"/>
                        </a:rPr>
                        <a:t>システム時間を代入</a:t>
                      </a:r>
                      <a:r>
                        <a:rPr lang="en-US" altLang="ja-JP" sz="1200" b="0" i="0" u="none" strike="noStrike">
                          <a:solidFill>
                            <a:srgbClr val="000000"/>
                          </a:solidFill>
                          <a:effectLst/>
                          <a:latin typeface="メイリオ"/>
                        </a:rPr>
                        <a:t>.</a:t>
                      </a:r>
                    </a:p>
                  </a:txBody>
                  <a:tcPr marL="12700" marR="12700" marT="12700" marB="0">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ACC"/>
                    </a:solidFill>
                  </a:tcPr>
                </a:tc>
              </a:tr>
              <a:tr h="241300">
                <a:tc vMerge="1">
                  <a:txBody>
                    <a:bodyPr/>
                    <a:lstStyle/>
                    <a:p>
                      <a:endParaRPr kumimoji="1" lang="ja-JP" altLang="en-US"/>
                    </a:p>
                  </a:txBody>
                  <a:tcPr/>
                </a:tc>
                <a:tc vMerge="1">
                  <a:txBody>
                    <a:bodyPr/>
                    <a:lstStyle/>
                    <a:p>
                      <a:endParaRPr kumimoji="1" lang="ja-JP" altLang="en-US"/>
                    </a:p>
                  </a:txBody>
                  <a:tcPr/>
                </a:tc>
                <a:tc>
                  <a:txBody>
                    <a:bodyPr/>
                    <a:lstStyle/>
                    <a:p>
                      <a:pPr algn="l" fontAlgn="t"/>
                      <a:r>
                        <a:rPr lang="en-US" sz="1200" b="0" i="0" u="none" strike="noStrike">
                          <a:solidFill>
                            <a:srgbClr val="000000"/>
                          </a:solidFill>
                          <a:effectLst/>
                          <a:latin typeface="メイリオ"/>
                        </a:rPr>
                        <a:t>num</a:t>
                      </a:r>
                    </a:p>
                  </a:txBody>
                  <a:tcPr marL="12700" marR="12700" marT="12700"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ACC"/>
                    </a:solidFill>
                  </a:tcPr>
                </a:tc>
                <a:tc>
                  <a:txBody>
                    <a:bodyPr/>
                    <a:lstStyle/>
                    <a:p>
                      <a:pPr algn="l" fontAlgn="t"/>
                      <a:r>
                        <a:rPr lang="ja-JP" altLang="en-US" sz="1200" b="0" i="0" u="none" strike="noStrike">
                          <a:solidFill>
                            <a:srgbClr val="000000"/>
                          </a:solidFill>
                          <a:effectLst/>
                          <a:latin typeface="メイリオ"/>
                        </a:rPr>
                        <a:t>乱数を格納</a:t>
                      </a:r>
                    </a:p>
                  </a:txBody>
                  <a:tcPr marL="12700" marR="12700" marT="12700" marB="0">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ACC"/>
                    </a:solidFill>
                  </a:tcPr>
                </a:tc>
              </a:tr>
              <a:tr h="419100">
                <a:tc vMerge="1">
                  <a:txBody>
                    <a:bodyPr/>
                    <a:lstStyle/>
                    <a:p>
                      <a:endParaRPr kumimoji="1" lang="ja-JP" altLang="en-US"/>
                    </a:p>
                  </a:txBody>
                  <a:tcPr/>
                </a:tc>
                <a:tc>
                  <a:txBody>
                    <a:bodyPr/>
                    <a:lstStyle/>
                    <a:p>
                      <a:pPr algn="l" fontAlgn="t"/>
                      <a:r>
                        <a:rPr lang="en-US" sz="1200" b="0" i="0" u="none" strike="noStrike">
                          <a:solidFill>
                            <a:srgbClr val="000000"/>
                          </a:solidFill>
                          <a:effectLst/>
                          <a:latin typeface="メイリオ"/>
                        </a:rPr>
                        <a:t>static String</a:t>
                      </a:r>
                    </a:p>
                  </a:txBody>
                  <a:tcPr marL="12700" marR="12700" marT="12700"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ACC"/>
                    </a:solidFill>
                  </a:tcPr>
                </a:tc>
                <a:tc>
                  <a:txBody>
                    <a:bodyPr/>
                    <a:lstStyle/>
                    <a:p>
                      <a:pPr algn="l" fontAlgn="t"/>
                      <a:r>
                        <a:rPr lang="en-US" sz="1200" b="0" i="0" u="none" strike="noStrike">
                          <a:solidFill>
                            <a:srgbClr val="000000"/>
                          </a:solidFill>
                          <a:effectLst/>
                          <a:latin typeface="メイリオ"/>
                        </a:rPr>
                        <a:t>res</a:t>
                      </a:r>
                    </a:p>
                  </a:txBody>
                  <a:tcPr marL="12700" marR="12700" marT="12700"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ACC"/>
                    </a:solidFill>
                  </a:tcPr>
                </a:tc>
                <a:tc>
                  <a:txBody>
                    <a:bodyPr/>
                    <a:lstStyle/>
                    <a:p>
                      <a:pPr algn="l" fontAlgn="t"/>
                      <a:r>
                        <a:rPr lang="en-US" altLang="ja-JP" sz="1200" b="0" i="0" u="none" strike="noStrike">
                          <a:solidFill>
                            <a:srgbClr val="000000"/>
                          </a:solidFill>
                          <a:effectLst/>
                          <a:latin typeface="メイリオ"/>
                        </a:rPr>
                        <a:t>HelloAndroid</a:t>
                      </a:r>
                      <a:r>
                        <a:rPr lang="ja-JP" altLang="en-US" sz="1200" b="0" i="0" u="none" strike="noStrike">
                          <a:solidFill>
                            <a:srgbClr val="000000"/>
                          </a:solidFill>
                          <a:effectLst/>
                          <a:latin typeface="メイリオ"/>
                        </a:rPr>
                        <a:t>クラスへ文字を渡すためのもの</a:t>
                      </a:r>
                    </a:p>
                  </a:txBody>
                  <a:tcPr marL="12700" marR="12700" marT="12700" marB="0">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ACC"/>
                    </a:solidFill>
                  </a:tcPr>
                </a:tc>
              </a:tr>
              <a:tr h="419100">
                <a:tc vMerge="1">
                  <a:txBody>
                    <a:bodyPr/>
                    <a:lstStyle/>
                    <a:p>
                      <a:endParaRPr kumimoji="1" lang="ja-JP" altLang="en-US"/>
                    </a:p>
                  </a:txBody>
                  <a:tcPr/>
                </a:tc>
                <a:tc>
                  <a:txBody>
                    <a:bodyPr/>
                    <a:lstStyle/>
                    <a:p>
                      <a:pPr algn="l" fontAlgn="t"/>
                      <a:r>
                        <a:rPr lang="ja-JP" altLang="en-US" sz="1200" b="0" i="0" u="none" strike="noStrike">
                          <a:solidFill>
                            <a:srgbClr val="000000"/>
                          </a:solidFill>
                          <a:effectLst/>
                          <a:latin typeface="メイリオ"/>
                        </a:rPr>
                        <a:t>　</a:t>
                      </a:r>
                    </a:p>
                  </a:txBody>
                  <a:tcPr marL="12700" marR="12700" marT="12700"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a:noFill/>
                    </a:lnB>
                    <a:solidFill>
                      <a:srgbClr val="E2EACC"/>
                    </a:solidFill>
                  </a:tcPr>
                </a:tc>
                <a:tc>
                  <a:txBody>
                    <a:bodyPr/>
                    <a:lstStyle/>
                    <a:p>
                      <a:pPr algn="l" fontAlgn="t"/>
                      <a:r>
                        <a:rPr lang="en-US" sz="1200" b="0" i="0" u="none" strike="noStrike">
                          <a:solidFill>
                            <a:srgbClr val="000000"/>
                          </a:solidFill>
                          <a:effectLst/>
                          <a:latin typeface="メイリオ"/>
                        </a:rPr>
                        <a:t>run</a:t>
                      </a:r>
                    </a:p>
                  </a:txBody>
                  <a:tcPr marL="12700" marR="12700" marT="12700"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a:noFill/>
                    </a:lnB>
                    <a:solidFill>
                      <a:srgbClr val="E2EACC"/>
                    </a:solidFill>
                  </a:tcPr>
                </a:tc>
                <a:tc>
                  <a:txBody>
                    <a:bodyPr/>
                    <a:lstStyle/>
                    <a:p>
                      <a:pPr algn="l" fontAlgn="t"/>
                      <a:r>
                        <a:rPr lang="ja-JP" altLang="en-US" sz="1200" b="0" i="0" u="none" strike="noStrike" dirty="0">
                          <a:solidFill>
                            <a:srgbClr val="000000"/>
                          </a:solidFill>
                          <a:effectLst/>
                          <a:latin typeface="メイリオ"/>
                        </a:rPr>
                        <a:t>擬似乱数を発生させる</a:t>
                      </a:r>
                      <a:r>
                        <a:rPr lang="en-US" altLang="ja-JP" sz="1200" b="0" i="0" u="none" strike="noStrike" dirty="0">
                          <a:solidFill>
                            <a:srgbClr val="000000"/>
                          </a:solidFill>
                          <a:effectLst/>
                          <a:latin typeface="メイリオ"/>
                        </a:rPr>
                        <a:t>.</a:t>
                      </a:r>
                      <a:r>
                        <a:rPr lang="ja-JP" altLang="en-US" sz="1200" b="0" i="0" u="none" strike="noStrike" dirty="0">
                          <a:solidFill>
                            <a:srgbClr val="000000"/>
                          </a:solidFill>
                          <a:effectLst/>
                          <a:latin typeface="メイリオ"/>
                        </a:rPr>
                        <a:t>またバックグラウンド起動する部分</a:t>
                      </a:r>
                    </a:p>
                  </a:txBody>
                  <a:tcPr marL="12700" marR="12700" marT="12700" marB="0">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a:noFill/>
                    </a:lnB>
                    <a:solidFill>
                      <a:srgbClr val="E2EACC"/>
                    </a:solidFill>
                  </a:tcPr>
                </a:tc>
              </a:tr>
            </a:tbl>
          </a:graphicData>
        </a:graphic>
      </p:graphicFrame>
    </p:spTree>
    <p:extLst>
      <p:ext uri="{BB962C8B-B14F-4D97-AF65-F5344CB8AC3E}">
        <p14:creationId xmlns:p14="http://schemas.microsoft.com/office/powerpoint/2010/main" val="19569972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到達点：アプリの機能仕様</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smtClean="0"/>
              <a:t>Timer</a:t>
            </a:r>
            <a:r>
              <a:rPr lang="en-US" altLang="ja-JP" sz="2400" dirty="0" smtClean="0"/>
              <a:t>1</a:t>
            </a:r>
            <a:r>
              <a:rPr lang="ja-JP" altLang="en-US" sz="2400" dirty="0" smtClean="0"/>
              <a:t>クラスのバックグラウンド起動</a:t>
            </a:r>
            <a:endParaRPr lang="en-US" altLang="ja-JP" sz="2400" dirty="0" smtClean="0"/>
          </a:p>
          <a:p>
            <a:endParaRPr lang="en-US" altLang="ja-JP" dirty="0" smtClean="0"/>
          </a:p>
          <a:p>
            <a:r>
              <a:rPr kumimoji="1" lang="en-US" altLang="ja-JP" b="0" dirty="0" smtClean="0"/>
              <a:t>Java</a:t>
            </a:r>
            <a:r>
              <a:rPr kumimoji="1" lang="ja-JP" altLang="en-US" b="0" dirty="0" smtClean="0"/>
              <a:t>の標準クラスの</a:t>
            </a:r>
            <a:r>
              <a:rPr lang="en-US" altLang="ja-JP" dirty="0" smtClean="0"/>
              <a:t>Thread</a:t>
            </a:r>
            <a:r>
              <a:rPr lang="ja-JP" altLang="en-US" dirty="0" smtClean="0"/>
              <a:t>クラスを使用</a:t>
            </a:r>
            <a:endParaRPr lang="en-US" altLang="ja-JP" dirty="0" smtClean="0"/>
          </a:p>
          <a:p>
            <a:r>
              <a:rPr lang="ja-JP" altLang="en-US" dirty="0" smtClean="0"/>
              <a:t>メインのクラスの処理と同時並行でほかのクラスの処理を実行できる</a:t>
            </a:r>
            <a:r>
              <a:rPr lang="en-US" altLang="ja-JP" dirty="0" smtClean="0"/>
              <a:t>.</a:t>
            </a:r>
          </a:p>
          <a:p>
            <a:endParaRPr lang="en-US" altLang="ja-JP" dirty="0" smtClean="0">
              <a:solidFill>
                <a:srgbClr val="526DB0"/>
              </a:solidFill>
            </a:endParaRPr>
          </a:p>
          <a:p>
            <a:r>
              <a:rPr lang="ja-JP" altLang="en-US" dirty="0" smtClean="0"/>
              <a:t>使用したいクラスを</a:t>
            </a:r>
            <a:r>
              <a:rPr lang="en-US" altLang="ja-JP" dirty="0"/>
              <a:t>Thread</a:t>
            </a:r>
            <a:r>
              <a:rPr lang="ja-JP" altLang="en-US" dirty="0" smtClean="0"/>
              <a:t>クラスの拡張クラスとして実装する</a:t>
            </a:r>
            <a:r>
              <a:rPr lang="en-US" altLang="ja-JP" dirty="0" smtClean="0"/>
              <a:t>.</a:t>
            </a:r>
          </a:p>
          <a:p>
            <a:endParaRPr lang="en-US" altLang="ja-JP" dirty="0">
              <a:solidFill>
                <a:srgbClr val="526DB0"/>
              </a:solidFill>
            </a:endParaRPr>
          </a:p>
          <a:p>
            <a:r>
              <a:rPr lang="ja-JP" altLang="en-US" dirty="0" smtClean="0">
                <a:solidFill>
                  <a:srgbClr val="526DB0"/>
                </a:solidFill>
                <a:hlinkClick r:id="rId2" action="ppaction://hlinkfile"/>
              </a:rPr>
              <a:t>ソースコード</a:t>
            </a:r>
            <a:r>
              <a:rPr lang="en-US" altLang="ja-JP" dirty="0" smtClean="0">
                <a:solidFill>
                  <a:srgbClr val="526DB0"/>
                </a:solidFill>
              </a:rPr>
              <a:t>(Timer1.java</a:t>
            </a:r>
            <a:r>
              <a:rPr lang="en-US" altLang="ja-JP" dirty="0" smtClean="0">
                <a:solidFill>
                  <a:srgbClr val="526DB0"/>
                </a:solidFill>
              </a:rPr>
              <a:t>)</a:t>
            </a:r>
            <a:endParaRPr lang="en-US" altLang="ja-JP" dirty="0" smtClean="0">
              <a:solidFill>
                <a:srgbClr val="526DB0"/>
              </a:solidFill>
            </a:endParaRPr>
          </a:p>
          <a:p>
            <a:endParaRPr lang="en-US" altLang="ja-JP" dirty="0" smtClean="0"/>
          </a:p>
        </p:txBody>
      </p:sp>
      <p:sp>
        <p:nvSpPr>
          <p:cNvPr id="4" name="スライド番号プレースホルダー 3"/>
          <p:cNvSpPr>
            <a:spLocks noGrp="1"/>
          </p:cNvSpPr>
          <p:nvPr>
            <p:ph type="sldNum" sz="quarter" idx="12"/>
          </p:nvPr>
        </p:nvSpPr>
        <p:spPr/>
        <p:txBody>
          <a:bodyPr/>
          <a:lstStyle/>
          <a:p>
            <a:fld id="{F38DF745-7D3F-47F4-83A3-874385CFAA69}" type="slidenum">
              <a:rPr lang="en-US" smtClean="0"/>
              <a:pPr/>
              <a:t>12</a:t>
            </a:fld>
            <a:endParaRPr lang="en-US"/>
          </a:p>
        </p:txBody>
      </p:sp>
    </p:spTree>
    <p:extLst>
      <p:ext uri="{BB962C8B-B14F-4D97-AF65-F5344CB8AC3E}">
        <p14:creationId xmlns:p14="http://schemas.microsoft.com/office/powerpoint/2010/main" val="160217236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52718"/>
            <a:ext cx="8453967" cy="1371600"/>
          </a:xfrm>
        </p:spPr>
        <p:txBody>
          <a:bodyPr>
            <a:normAutofit/>
          </a:bodyPr>
          <a:lstStyle/>
          <a:p>
            <a:r>
              <a:rPr kumimoji="1" lang="ja-JP" altLang="en-US" dirty="0" smtClean="0"/>
              <a:t>到達点：</a:t>
            </a:r>
            <a:r>
              <a:rPr kumimoji="1" lang="en-US" altLang="ja-JP" dirty="0" smtClean="0"/>
              <a:t>FPGA</a:t>
            </a:r>
            <a:r>
              <a:rPr lang="ja-JP" altLang="en-US" dirty="0" smtClean="0"/>
              <a:t>ボードにおける機能仕様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超音波センサーの制御詳細</a:t>
            </a:r>
            <a:endParaRPr kumimoji="1" lang="en-US" altLang="ja-JP" dirty="0" smtClean="0"/>
          </a:p>
          <a:p>
            <a:r>
              <a:rPr lang="ja-JP" altLang="en-US" dirty="0" smtClean="0"/>
              <a:t>状態遷移による制御</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F38DF745-7D3F-47F4-83A3-874385CFAA69}" type="slidenum">
              <a:rPr lang="en-US" smtClean="0"/>
              <a:pPr/>
              <a:t>13</a:t>
            </a:fld>
            <a:endParaRPr lang="en-US"/>
          </a:p>
        </p:txBody>
      </p:sp>
      <p:grpSp>
        <p:nvGrpSpPr>
          <p:cNvPr id="5" name="図形グループ 4"/>
          <p:cNvGrpSpPr/>
          <p:nvPr/>
        </p:nvGrpSpPr>
        <p:grpSpPr>
          <a:xfrm>
            <a:off x="1316642" y="2752432"/>
            <a:ext cx="6232220" cy="3664023"/>
            <a:chOff x="1175905" y="3325261"/>
            <a:chExt cx="5072495" cy="2410116"/>
          </a:xfrm>
        </p:grpSpPr>
        <p:sp>
          <p:nvSpPr>
            <p:cNvPr id="6" name="正方形/長方形 5"/>
            <p:cNvSpPr/>
            <p:nvPr/>
          </p:nvSpPr>
          <p:spPr>
            <a:xfrm>
              <a:off x="1175905" y="3325261"/>
              <a:ext cx="1840127" cy="934736"/>
            </a:xfrm>
            <a:prstGeom prst="rect">
              <a:avLst/>
            </a:prstGeom>
            <a:ln/>
          </p:spPr>
          <p:style>
            <a:lnRef idx="1">
              <a:schemeClr val="accent1"/>
            </a:lnRef>
            <a:fillRef idx="3">
              <a:schemeClr val="accent1"/>
            </a:fillRef>
            <a:effectRef idx="2">
              <a:schemeClr val="accent1"/>
            </a:effectRef>
            <a:fontRef idx="minor">
              <a:schemeClr val="lt1"/>
            </a:fontRef>
          </p:style>
          <p:txBody>
            <a:bodyPr/>
            <a:lstStyle/>
            <a:p>
              <a:r>
                <a:rPr lang="en-US" altLang="ja-JP" sz="2400" dirty="0" smtClean="0"/>
                <a:t>State=0</a:t>
              </a:r>
            </a:p>
            <a:p>
              <a:r>
                <a:rPr lang="ja-JP" altLang="en-US" sz="2400" dirty="0" smtClean="0"/>
                <a:t>初期状態</a:t>
              </a:r>
              <a:endParaRPr lang="en-US" altLang="ja-JP" sz="2400" dirty="0" smtClean="0"/>
            </a:p>
            <a:p>
              <a:r>
                <a:rPr lang="en-US" altLang="ja-JP" sz="2400" dirty="0" smtClean="0"/>
                <a:t>RESET</a:t>
              </a:r>
              <a:endParaRPr lang="ja-JP" altLang="en-US" sz="2400" dirty="0"/>
            </a:p>
          </p:txBody>
        </p:sp>
        <p:sp>
          <p:nvSpPr>
            <p:cNvPr id="7" name="正方形/長方形 6"/>
            <p:cNvSpPr/>
            <p:nvPr/>
          </p:nvSpPr>
          <p:spPr>
            <a:xfrm>
              <a:off x="3899262" y="3325261"/>
              <a:ext cx="2349138" cy="934736"/>
            </a:xfrm>
            <a:prstGeom prst="rect">
              <a:avLst/>
            </a:prstGeom>
            <a:ln/>
          </p:spPr>
          <p:style>
            <a:lnRef idx="1">
              <a:schemeClr val="accent1"/>
            </a:lnRef>
            <a:fillRef idx="3">
              <a:schemeClr val="accent1"/>
            </a:fillRef>
            <a:effectRef idx="2">
              <a:schemeClr val="accent1"/>
            </a:effectRef>
            <a:fontRef idx="minor">
              <a:schemeClr val="lt1"/>
            </a:fontRef>
          </p:style>
          <p:txBody>
            <a:bodyPr/>
            <a:lstStyle/>
            <a:p>
              <a:r>
                <a:rPr lang="en-US" altLang="ja-JP" sz="2400" dirty="0" smtClean="0"/>
                <a:t>State=1</a:t>
              </a:r>
            </a:p>
            <a:p>
              <a:r>
                <a:rPr lang="en-US" altLang="ja-JP" sz="2400" dirty="0" smtClean="0"/>
                <a:t>5μs</a:t>
              </a:r>
              <a:r>
                <a:rPr lang="ja-JP" altLang="en-US" sz="2400" dirty="0" smtClean="0"/>
                <a:t>のパルスを送る</a:t>
              </a:r>
              <a:endParaRPr lang="en-US" altLang="ja-JP" sz="2400" dirty="0" smtClean="0"/>
            </a:p>
            <a:p>
              <a:r>
                <a:rPr lang="en-US" altLang="ja-JP" sz="2400" dirty="0" smtClean="0"/>
                <a:t>START</a:t>
              </a:r>
              <a:endParaRPr lang="ja-JP" altLang="en-US" sz="2400" dirty="0"/>
            </a:p>
          </p:txBody>
        </p:sp>
        <p:sp>
          <p:nvSpPr>
            <p:cNvPr id="8" name="正方形/長方形 7"/>
            <p:cNvSpPr/>
            <p:nvPr/>
          </p:nvSpPr>
          <p:spPr>
            <a:xfrm>
              <a:off x="4153767" y="4800641"/>
              <a:ext cx="1840127" cy="934736"/>
            </a:xfrm>
            <a:prstGeom prst="rect">
              <a:avLst/>
            </a:prstGeom>
            <a:ln/>
          </p:spPr>
          <p:style>
            <a:lnRef idx="1">
              <a:schemeClr val="accent1"/>
            </a:lnRef>
            <a:fillRef idx="3">
              <a:schemeClr val="accent1"/>
            </a:fillRef>
            <a:effectRef idx="2">
              <a:schemeClr val="accent1"/>
            </a:effectRef>
            <a:fontRef idx="minor">
              <a:schemeClr val="lt1"/>
            </a:fontRef>
          </p:style>
          <p:txBody>
            <a:bodyPr/>
            <a:lstStyle/>
            <a:p>
              <a:r>
                <a:rPr lang="en-US" altLang="ja-JP" sz="2400" dirty="0" smtClean="0"/>
                <a:t>State=2</a:t>
              </a:r>
            </a:p>
            <a:p>
              <a:r>
                <a:rPr lang="ja-JP" altLang="en-US" sz="2400" dirty="0" smtClean="0"/>
                <a:t>受信待ち受け</a:t>
              </a:r>
              <a:endParaRPr lang="en-US" altLang="ja-JP" sz="2400" dirty="0" smtClean="0"/>
            </a:p>
            <a:p>
              <a:r>
                <a:rPr lang="ja-JP" altLang="en-US" sz="2400" dirty="0" smtClean="0"/>
                <a:t>データの格納</a:t>
              </a:r>
              <a:endParaRPr lang="en-US" altLang="ja-JP" sz="2400" dirty="0" smtClean="0"/>
            </a:p>
          </p:txBody>
        </p:sp>
        <p:sp>
          <p:nvSpPr>
            <p:cNvPr id="9" name="正方形/長方形 8"/>
            <p:cNvSpPr/>
            <p:nvPr/>
          </p:nvSpPr>
          <p:spPr>
            <a:xfrm>
              <a:off x="1175905" y="4800641"/>
              <a:ext cx="1840127" cy="934736"/>
            </a:xfrm>
            <a:prstGeom prst="rect">
              <a:avLst/>
            </a:prstGeom>
            <a:ln/>
          </p:spPr>
          <p:style>
            <a:lnRef idx="1">
              <a:schemeClr val="accent1"/>
            </a:lnRef>
            <a:fillRef idx="3">
              <a:schemeClr val="accent1"/>
            </a:fillRef>
            <a:effectRef idx="2">
              <a:schemeClr val="accent1"/>
            </a:effectRef>
            <a:fontRef idx="minor">
              <a:schemeClr val="lt1"/>
            </a:fontRef>
          </p:style>
          <p:txBody>
            <a:bodyPr/>
            <a:lstStyle/>
            <a:p>
              <a:r>
                <a:rPr lang="en-US" altLang="ja-JP" sz="2400" dirty="0" smtClean="0"/>
                <a:t>State=3</a:t>
              </a:r>
            </a:p>
            <a:p>
              <a:r>
                <a:rPr lang="ja-JP" altLang="en-US" sz="2400" dirty="0" smtClean="0"/>
                <a:t>結果出力</a:t>
              </a:r>
              <a:endParaRPr lang="en-US" altLang="ja-JP" sz="2400" dirty="0" smtClean="0"/>
            </a:p>
            <a:p>
              <a:r>
                <a:rPr lang="en-US" altLang="ja-JP" sz="2400" dirty="0" smtClean="0"/>
                <a:t>STOP</a:t>
              </a:r>
              <a:endParaRPr lang="ja-JP" altLang="en-US" sz="2400" dirty="0"/>
            </a:p>
          </p:txBody>
        </p:sp>
        <p:cxnSp>
          <p:nvCxnSpPr>
            <p:cNvPr id="10" name="直線矢印コネクタ 9"/>
            <p:cNvCxnSpPr>
              <a:stCxn id="6" idx="3"/>
              <a:endCxn id="7" idx="1"/>
            </p:cNvCxnSpPr>
            <p:nvPr/>
          </p:nvCxnSpPr>
          <p:spPr>
            <a:xfrm>
              <a:off x="3016032" y="3792629"/>
              <a:ext cx="88323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a:stCxn id="9" idx="0"/>
              <a:endCxn id="6" idx="2"/>
            </p:cNvCxnSpPr>
            <p:nvPr/>
          </p:nvCxnSpPr>
          <p:spPr>
            <a:xfrm flipV="1">
              <a:off x="2095969" y="4259997"/>
              <a:ext cx="0" cy="5406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8" idx="1"/>
              <a:endCxn id="9" idx="3"/>
            </p:cNvCxnSpPr>
            <p:nvPr/>
          </p:nvCxnSpPr>
          <p:spPr>
            <a:xfrm flipH="1">
              <a:off x="3016032" y="5268009"/>
              <a:ext cx="113773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直線矢印コネクタ 12"/>
            <p:cNvCxnSpPr>
              <a:stCxn id="7" idx="2"/>
              <a:endCxn id="8" idx="0"/>
            </p:cNvCxnSpPr>
            <p:nvPr/>
          </p:nvCxnSpPr>
          <p:spPr>
            <a:xfrm>
              <a:off x="5073831" y="4259997"/>
              <a:ext cx="0" cy="5406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5188253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52718"/>
            <a:ext cx="8432801" cy="1371600"/>
          </a:xfrm>
        </p:spPr>
        <p:txBody>
          <a:bodyPr/>
          <a:lstStyle/>
          <a:p>
            <a:r>
              <a:rPr lang="ja-JP" altLang="en-US" dirty="0"/>
              <a:t>到達点：</a:t>
            </a:r>
            <a:r>
              <a:rPr lang="en-US" altLang="ja-JP" dirty="0"/>
              <a:t>FPGA</a:t>
            </a:r>
            <a:r>
              <a:rPr lang="ja-JP" altLang="en-US" dirty="0"/>
              <a:t>ボードにおける機能仕様</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111556161"/>
              </p:ext>
            </p:extLst>
          </p:nvPr>
        </p:nvGraphicFramePr>
        <p:xfrm>
          <a:off x="457200" y="2030426"/>
          <a:ext cx="7619999" cy="3754119"/>
        </p:xfrm>
        <a:graphic>
          <a:graphicData uri="http://schemas.openxmlformats.org/drawingml/2006/table">
            <a:tbl>
              <a:tblPr firstRow="1" bandRow="1">
                <a:tableStyleId>{5C22544A-7EE6-4342-B048-85BDC9FD1C3A}</a:tableStyleId>
              </a:tblPr>
              <a:tblGrid>
                <a:gridCol w="1421206"/>
                <a:gridCol w="2976347"/>
                <a:gridCol w="3222446"/>
              </a:tblGrid>
              <a:tr h="370840">
                <a:tc>
                  <a:txBody>
                    <a:bodyPr/>
                    <a:lstStyle/>
                    <a:p>
                      <a:r>
                        <a:rPr kumimoji="1" lang="ja-JP" altLang="en-US" dirty="0" smtClean="0"/>
                        <a:t>状態</a:t>
                      </a:r>
                      <a:r>
                        <a:rPr kumimoji="1" lang="en-US" altLang="ja-JP" dirty="0" smtClean="0"/>
                        <a:t>(state)</a:t>
                      </a:r>
                      <a:endParaRPr kumimoji="1" lang="ja-JP" altLang="en-US" dirty="0"/>
                    </a:p>
                  </a:txBody>
                  <a:tcPr/>
                </a:tc>
                <a:tc>
                  <a:txBody>
                    <a:bodyPr/>
                    <a:lstStyle/>
                    <a:p>
                      <a:r>
                        <a:rPr kumimoji="1" lang="ja-JP" altLang="en-US" dirty="0" smtClean="0"/>
                        <a:t>遷移条件</a:t>
                      </a:r>
                      <a:endParaRPr kumimoji="1" lang="en-US" altLang="ja-JP" dirty="0" smtClean="0"/>
                    </a:p>
                  </a:txBody>
                  <a:tcPr/>
                </a:tc>
                <a:tc>
                  <a:txBody>
                    <a:bodyPr/>
                    <a:lstStyle/>
                    <a:p>
                      <a:r>
                        <a:rPr kumimoji="1" lang="ja-JP" altLang="en-US" dirty="0" smtClean="0"/>
                        <a:t>挙動</a:t>
                      </a:r>
                      <a:endParaRPr kumimoji="1" lang="ja-JP" altLang="en-US" dirty="0"/>
                    </a:p>
                  </a:txBody>
                  <a:tcPr/>
                </a:tc>
              </a:tr>
              <a:tr h="370840">
                <a:tc>
                  <a:txBody>
                    <a:bodyPr/>
                    <a:lstStyle/>
                    <a:p>
                      <a:pPr algn="ctr"/>
                      <a:r>
                        <a:rPr kumimoji="1" lang="en-US" altLang="ja-JP" dirty="0" smtClean="0"/>
                        <a:t>0</a:t>
                      </a:r>
                      <a:endParaRPr kumimoji="1" lang="ja-JP" altLang="en-US" dirty="0"/>
                    </a:p>
                  </a:txBody>
                  <a:tcPr/>
                </a:tc>
                <a:tc>
                  <a:txBody>
                    <a:bodyPr/>
                    <a:lstStyle/>
                    <a:p>
                      <a:r>
                        <a:rPr kumimoji="1" lang="en-US" altLang="ja-JP" dirty="0" smtClean="0"/>
                        <a:t>RESET</a:t>
                      </a:r>
                      <a:r>
                        <a:rPr kumimoji="1" lang="ja-JP" altLang="en-US" dirty="0" smtClean="0"/>
                        <a:t>ボタンを押す</a:t>
                      </a:r>
                      <a:endParaRPr kumimoji="1" lang="ja-JP" altLang="en-US" dirty="0"/>
                    </a:p>
                  </a:txBody>
                  <a:tcPr/>
                </a:tc>
                <a:tc>
                  <a:txBody>
                    <a:bodyPr/>
                    <a:lstStyle/>
                    <a:p>
                      <a:r>
                        <a:rPr kumimoji="1" lang="ja-JP" altLang="en-US" dirty="0" smtClean="0"/>
                        <a:t>クロックの立ち上がり</a:t>
                      </a:r>
                      <a:endParaRPr kumimoji="1" lang="en-US" altLang="ja-JP" dirty="0" smtClean="0"/>
                    </a:p>
                    <a:p>
                      <a:r>
                        <a:rPr kumimoji="1" lang="ja-JP" altLang="en-US" dirty="0" smtClean="0"/>
                        <a:t>レジスタの値を初期化</a:t>
                      </a:r>
                    </a:p>
                  </a:txBody>
                  <a:tcPr/>
                </a:tc>
              </a:tr>
              <a:tr h="370840">
                <a:tc>
                  <a:txBody>
                    <a:bodyPr/>
                    <a:lstStyle/>
                    <a:p>
                      <a:pPr algn="ctr"/>
                      <a:r>
                        <a:rPr kumimoji="1" lang="en-US" altLang="ja-JP" dirty="0" smtClean="0"/>
                        <a:t>1</a:t>
                      </a:r>
                    </a:p>
                  </a:txBody>
                  <a:tcPr/>
                </a:tc>
                <a:tc>
                  <a:txBody>
                    <a:bodyPr/>
                    <a:lstStyle/>
                    <a:p>
                      <a:r>
                        <a:rPr kumimoji="1" lang="ja-JP" altLang="en-US" dirty="0" smtClean="0"/>
                        <a:t>状態が</a:t>
                      </a:r>
                      <a:r>
                        <a:rPr kumimoji="1" lang="en-US" altLang="ja-JP" dirty="0" smtClean="0"/>
                        <a:t>0</a:t>
                      </a:r>
                      <a:r>
                        <a:rPr kumimoji="1" lang="ja-JP" altLang="en-US" dirty="0" smtClean="0"/>
                        <a:t>のとき</a:t>
                      </a:r>
                      <a:r>
                        <a:rPr kumimoji="1" lang="en-US" altLang="ja-JP" dirty="0" smtClean="0"/>
                        <a:t>START</a:t>
                      </a:r>
                      <a:r>
                        <a:rPr kumimoji="1" lang="ja-JP" altLang="en-US" dirty="0" smtClean="0"/>
                        <a:t>ボタンを押す</a:t>
                      </a:r>
                      <a:endParaRPr kumimoji="1" lang="ja-JP" altLang="en-US" dirty="0"/>
                    </a:p>
                  </a:txBody>
                  <a:tcPr/>
                </a:tc>
                <a:tc>
                  <a:txBody>
                    <a:bodyPr/>
                    <a:lstStyle/>
                    <a:p>
                      <a:r>
                        <a:rPr kumimoji="1" lang="en-US" altLang="ja-JP" dirty="0" smtClean="0"/>
                        <a:t>5μs</a:t>
                      </a:r>
                      <a:r>
                        <a:rPr kumimoji="1" lang="ja-JP" altLang="en-US" dirty="0" smtClean="0"/>
                        <a:t>の長さでポジティブパルスを放出</a:t>
                      </a:r>
                      <a:endParaRPr kumimoji="1" lang="en-US" altLang="ja-JP" dirty="0" smtClean="0"/>
                    </a:p>
                    <a:p>
                      <a:r>
                        <a:rPr kumimoji="1" lang="ja-JP" altLang="en-US" dirty="0" smtClean="0"/>
                        <a:t>入出力ピンを出力から入力へ切り替える</a:t>
                      </a:r>
                      <a:endParaRPr kumimoji="1" lang="en-US" altLang="ja-JP" dirty="0" smtClean="0"/>
                    </a:p>
                  </a:txBody>
                  <a:tcPr/>
                </a:tc>
              </a:tr>
              <a:tr h="370840">
                <a:tc>
                  <a:txBody>
                    <a:bodyPr/>
                    <a:lstStyle/>
                    <a:p>
                      <a:pPr algn="ctr"/>
                      <a:r>
                        <a:rPr kumimoji="1" lang="en-US" altLang="ja-JP" dirty="0" smtClean="0"/>
                        <a:t>2</a:t>
                      </a:r>
                      <a:endParaRPr kumimoji="1" lang="ja-JP" altLang="en-US" dirty="0"/>
                    </a:p>
                  </a:txBody>
                  <a:tcPr/>
                </a:tc>
                <a:tc>
                  <a:txBody>
                    <a:bodyPr/>
                    <a:lstStyle/>
                    <a:p>
                      <a:r>
                        <a:rPr kumimoji="1" lang="en-US" altLang="ja-JP" dirty="0" smtClean="0"/>
                        <a:t>5μs</a:t>
                      </a:r>
                      <a:r>
                        <a:rPr kumimoji="1" lang="ja-JP" altLang="en-US" dirty="0" smtClean="0"/>
                        <a:t>カウントされたら自動的に遷移</a:t>
                      </a:r>
                      <a:endParaRPr kumimoji="1" lang="ja-JP" altLang="en-US" dirty="0"/>
                    </a:p>
                  </a:txBody>
                  <a:tcPr/>
                </a:tc>
                <a:tc>
                  <a:txBody>
                    <a:bodyPr/>
                    <a:lstStyle/>
                    <a:p>
                      <a:r>
                        <a:rPr kumimoji="1" lang="ja-JP" altLang="en-US" dirty="0" smtClean="0"/>
                        <a:t>センサーからのパルス待ち受け</a:t>
                      </a:r>
                      <a:endParaRPr kumimoji="1" lang="en-US" altLang="ja-JP" dirty="0" smtClean="0"/>
                    </a:p>
                    <a:p>
                      <a:r>
                        <a:rPr kumimoji="1" lang="ja-JP" altLang="en-US" dirty="0" smtClean="0"/>
                        <a:t>パルスの長さをカウントして結果出力</a:t>
                      </a:r>
                    </a:p>
                  </a:txBody>
                  <a:tcPr/>
                </a:tc>
              </a:tr>
              <a:tr h="370840">
                <a:tc>
                  <a:txBody>
                    <a:bodyPr/>
                    <a:lstStyle/>
                    <a:p>
                      <a:pPr algn="ctr"/>
                      <a:r>
                        <a:rPr kumimoji="1" lang="en-US" altLang="ja-JP" dirty="0" smtClean="0"/>
                        <a:t>3</a:t>
                      </a:r>
                      <a:endParaRPr kumimoji="1" lang="ja-JP" altLang="en-US" dirty="0"/>
                    </a:p>
                  </a:txBody>
                  <a:tcPr/>
                </a:tc>
                <a:tc>
                  <a:txBody>
                    <a:bodyPr/>
                    <a:lstStyle/>
                    <a:p>
                      <a:r>
                        <a:rPr kumimoji="1" lang="ja-JP" altLang="en-US" dirty="0" smtClean="0"/>
                        <a:t>状態が</a:t>
                      </a:r>
                      <a:r>
                        <a:rPr kumimoji="1" lang="en-US" altLang="ja-JP" dirty="0" smtClean="0"/>
                        <a:t>2</a:t>
                      </a:r>
                      <a:r>
                        <a:rPr kumimoji="1" lang="ja-JP" altLang="en-US" dirty="0" smtClean="0"/>
                        <a:t>のとき</a:t>
                      </a:r>
                      <a:r>
                        <a:rPr kumimoji="1" lang="en-US" altLang="ja-JP" dirty="0" smtClean="0"/>
                        <a:t>STOP</a:t>
                      </a:r>
                      <a:r>
                        <a:rPr kumimoji="1" lang="ja-JP" altLang="en-US" dirty="0" smtClean="0"/>
                        <a:t>ボタンを押す</a:t>
                      </a:r>
                      <a:endParaRPr kumimoji="1" lang="ja-JP" altLang="en-US" dirty="0"/>
                    </a:p>
                  </a:txBody>
                  <a:tcPr/>
                </a:tc>
                <a:tc>
                  <a:txBody>
                    <a:bodyPr/>
                    <a:lstStyle/>
                    <a:p>
                      <a:r>
                        <a:rPr kumimoji="1" lang="ja-JP" altLang="en-US" dirty="0" smtClean="0"/>
                        <a:t>回路の停止</a:t>
                      </a:r>
                      <a:endParaRPr kumimoji="1" lang="en-US" altLang="ja-JP" dirty="0" smtClean="0"/>
                    </a:p>
                    <a:p>
                      <a:r>
                        <a:rPr kumimoji="1" lang="ja-JP" altLang="en-US" dirty="0" smtClean="0"/>
                        <a:t>レジスタの値を</a:t>
                      </a:r>
                      <a:r>
                        <a:rPr kumimoji="1" lang="en-US" altLang="ja-JP" dirty="0" smtClean="0"/>
                        <a:t>0</a:t>
                      </a:r>
                      <a:r>
                        <a:rPr kumimoji="1" lang="ja-JP" altLang="en-US" dirty="0" smtClean="0"/>
                        <a:t>にする</a:t>
                      </a:r>
                      <a:endParaRPr kumimoji="1" lang="ja-JP" altLang="en-US" dirty="0"/>
                    </a:p>
                  </a:txBody>
                  <a:tcPr/>
                </a:tc>
              </a:tr>
            </a:tbl>
          </a:graphicData>
        </a:graphic>
      </p:graphicFrame>
      <p:sp>
        <p:nvSpPr>
          <p:cNvPr id="3" name="スライド番号プレースホルダー 2"/>
          <p:cNvSpPr>
            <a:spLocks noGrp="1"/>
          </p:cNvSpPr>
          <p:nvPr>
            <p:ph type="sldNum" sz="quarter" idx="12"/>
          </p:nvPr>
        </p:nvSpPr>
        <p:spPr/>
        <p:txBody>
          <a:bodyPr/>
          <a:lstStyle/>
          <a:p>
            <a:fld id="{F38DF745-7D3F-47F4-83A3-874385CFAA69}" type="slidenum">
              <a:rPr lang="en-US" smtClean="0"/>
              <a:pPr/>
              <a:t>14</a:t>
            </a:fld>
            <a:endParaRPr lang="en-US"/>
          </a:p>
        </p:txBody>
      </p:sp>
      <p:sp>
        <p:nvSpPr>
          <p:cNvPr id="5" name="テキスト ボックス 4"/>
          <p:cNvSpPr txBox="1"/>
          <p:nvPr/>
        </p:nvSpPr>
        <p:spPr>
          <a:xfrm>
            <a:off x="457200" y="6046021"/>
            <a:ext cx="2433817" cy="369332"/>
          </a:xfrm>
          <a:prstGeom prst="rect">
            <a:avLst/>
          </a:prstGeom>
          <a:noFill/>
        </p:spPr>
        <p:txBody>
          <a:bodyPr wrap="none" rtlCol="0">
            <a:spAutoFit/>
          </a:bodyPr>
          <a:lstStyle/>
          <a:p>
            <a:r>
              <a:rPr kumimoji="1" lang="ja-JP" altLang="en-US" dirty="0" smtClean="0">
                <a:solidFill>
                  <a:schemeClr val="accent3"/>
                </a:solidFill>
                <a:hlinkClick r:id="rId2" action="ppaction://hlinkfile"/>
              </a:rPr>
              <a:t>ソースコード</a:t>
            </a:r>
            <a:r>
              <a:rPr kumimoji="1" lang="en-US" altLang="ja-JP" dirty="0" smtClean="0">
                <a:solidFill>
                  <a:schemeClr val="accent3"/>
                </a:solidFill>
              </a:rPr>
              <a:t>(</a:t>
            </a:r>
            <a:r>
              <a:rPr kumimoji="1" lang="en-US" altLang="ja-JP" dirty="0" err="1" smtClean="0">
                <a:solidFill>
                  <a:schemeClr val="accent3"/>
                </a:solidFill>
              </a:rPr>
              <a:t>system.v</a:t>
            </a:r>
            <a:r>
              <a:rPr kumimoji="1" lang="en-US" altLang="ja-JP" dirty="0" smtClean="0">
                <a:solidFill>
                  <a:schemeClr val="accent3"/>
                </a:solidFill>
              </a:rPr>
              <a:t>)</a:t>
            </a:r>
            <a:endParaRPr kumimoji="1" lang="en-US" altLang="ja-JP" dirty="0" smtClean="0">
              <a:solidFill>
                <a:schemeClr val="accent3"/>
              </a:solidFill>
            </a:endParaRPr>
          </a:p>
        </p:txBody>
      </p:sp>
    </p:spTree>
    <p:extLst>
      <p:ext uri="{BB962C8B-B14F-4D97-AF65-F5344CB8AC3E}">
        <p14:creationId xmlns:p14="http://schemas.microsoft.com/office/powerpoint/2010/main" val="1401146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52718"/>
            <a:ext cx="8538633" cy="1371600"/>
          </a:xfrm>
        </p:spPr>
        <p:txBody>
          <a:bodyPr/>
          <a:lstStyle/>
          <a:p>
            <a:r>
              <a:rPr lang="ja-JP" altLang="en-US" dirty="0"/>
              <a:t>到達点：</a:t>
            </a:r>
            <a:r>
              <a:rPr lang="en-US" altLang="ja-JP" dirty="0"/>
              <a:t>FPGA</a:t>
            </a:r>
            <a:r>
              <a:rPr lang="ja-JP" altLang="en-US" dirty="0"/>
              <a:t>ボードにおける機能仕様</a:t>
            </a:r>
            <a:endParaRPr kumimoji="1" lang="ja-JP" altLang="en-US" dirty="0"/>
          </a:p>
        </p:txBody>
      </p:sp>
      <p:sp>
        <p:nvSpPr>
          <p:cNvPr id="3" name="コンテンツ プレースホルダー 2"/>
          <p:cNvSpPr>
            <a:spLocks noGrp="1"/>
          </p:cNvSpPr>
          <p:nvPr>
            <p:ph idx="1"/>
          </p:nvPr>
        </p:nvSpPr>
        <p:spPr>
          <a:xfrm>
            <a:off x="457200" y="1752599"/>
            <a:ext cx="7620000" cy="4941681"/>
          </a:xfrm>
        </p:spPr>
        <p:txBody>
          <a:bodyPr>
            <a:normAutofit fontScale="92500"/>
          </a:bodyPr>
          <a:lstStyle/>
          <a:p>
            <a:r>
              <a:rPr kumimoji="1" lang="ja-JP" altLang="en-US" dirty="0" smtClean="0"/>
              <a:t>出力方法とパルスのカウント</a:t>
            </a:r>
            <a:endParaRPr kumimoji="1" lang="en-US" altLang="ja-JP" dirty="0" smtClean="0"/>
          </a:p>
          <a:p>
            <a:endParaRPr kumimoji="1" lang="en-US" altLang="ja-JP" dirty="0" smtClean="0"/>
          </a:p>
          <a:p>
            <a:r>
              <a:rPr lang="ja-JP" altLang="en-US" b="0" dirty="0" smtClean="0"/>
              <a:t>７セグメント</a:t>
            </a:r>
            <a:r>
              <a:rPr lang="en-US" altLang="ja-JP" b="0" dirty="0" err="1" smtClean="0"/>
              <a:t>disp</a:t>
            </a:r>
            <a:r>
              <a:rPr lang="ja-JP" altLang="en-US" b="0" dirty="0" smtClean="0"/>
              <a:t>，</a:t>
            </a:r>
            <a:r>
              <a:rPr lang="en-US" altLang="ja-JP" b="0" dirty="0" smtClean="0"/>
              <a:t>LED</a:t>
            </a:r>
            <a:r>
              <a:rPr lang="ja-JP" altLang="en-US" b="0" dirty="0" smtClean="0"/>
              <a:t>８桁</a:t>
            </a:r>
            <a:endParaRPr lang="en-US" altLang="ja-JP" b="0" dirty="0" smtClean="0"/>
          </a:p>
          <a:p>
            <a:r>
              <a:rPr kumimoji="1" lang="ja-JP" altLang="en-US" b="0" dirty="0" smtClean="0"/>
              <a:t>センサーからかえってくるパルスは</a:t>
            </a:r>
            <a:endParaRPr kumimoji="1" lang="en-US" altLang="ja-JP" b="0" dirty="0" smtClean="0"/>
          </a:p>
          <a:p>
            <a:r>
              <a:rPr kumimoji="1" lang="en-US" altLang="ja-JP" b="0" dirty="0" smtClean="0"/>
              <a:t>115μs〜18.5ms </a:t>
            </a:r>
            <a:r>
              <a:rPr lang="en-US" altLang="ja-JP" b="0" dirty="0" smtClean="0"/>
              <a:t>= 115μs~18500μs</a:t>
            </a:r>
          </a:p>
          <a:p>
            <a:r>
              <a:rPr kumimoji="1" lang="en-US" altLang="ja-JP" b="0" dirty="0" smtClean="0"/>
              <a:t>→0.02μs/Hz</a:t>
            </a:r>
            <a:r>
              <a:rPr kumimoji="1" lang="ja-JP" altLang="en-US" b="0" dirty="0" smtClean="0"/>
              <a:t>よりカウントすべき最大値は</a:t>
            </a:r>
            <a:r>
              <a:rPr kumimoji="1" lang="en-US" altLang="ja-JP" b="0" dirty="0" smtClean="0"/>
              <a:t>925000</a:t>
            </a:r>
          </a:p>
          <a:p>
            <a:endParaRPr lang="en-US" altLang="ja-JP" b="0" dirty="0" smtClean="0"/>
          </a:p>
          <a:p>
            <a:r>
              <a:rPr lang="en-US" altLang="ja-JP" b="0" dirty="0" smtClean="0"/>
              <a:t>(925000)</a:t>
            </a:r>
            <a:r>
              <a:rPr lang="en-US" altLang="ja-JP" b="0" baseline="-25000" dirty="0" smtClean="0"/>
              <a:t>10</a:t>
            </a:r>
            <a:r>
              <a:rPr lang="en-US" altLang="ja-JP" b="0" dirty="0" smtClean="0"/>
              <a:t>=(00001110 00011101 01001000)</a:t>
            </a:r>
            <a:r>
              <a:rPr lang="en-US" altLang="ja-JP" b="0" baseline="-25000" dirty="0" smtClean="0"/>
              <a:t>2</a:t>
            </a:r>
          </a:p>
          <a:p>
            <a:r>
              <a:rPr lang="en-US" altLang="ja-JP" b="0" dirty="0" smtClean="0"/>
              <a:t>2</a:t>
            </a:r>
            <a:r>
              <a:rPr lang="ja-JP" altLang="en-US" b="0" dirty="0" smtClean="0"/>
              <a:t>進数では</a:t>
            </a:r>
            <a:r>
              <a:rPr lang="en-US" altLang="ja-JP" b="0" dirty="0" smtClean="0"/>
              <a:t>24</a:t>
            </a:r>
            <a:r>
              <a:rPr lang="ja-JP" altLang="en-US" b="0" dirty="0" smtClean="0"/>
              <a:t>桁必要</a:t>
            </a:r>
            <a:r>
              <a:rPr lang="en-US" altLang="ja-JP" b="0" dirty="0" smtClean="0"/>
              <a:t>.</a:t>
            </a:r>
            <a:r>
              <a:rPr lang="ja-JP" altLang="en-US" b="0" dirty="0" smtClean="0"/>
              <a:t>念のためレジスタは</a:t>
            </a:r>
            <a:r>
              <a:rPr lang="en-US" altLang="ja-JP" b="0" dirty="0" smtClean="0"/>
              <a:t>28</a:t>
            </a:r>
            <a:r>
              <a:rPr lang="ja-JP" altLang="en-US" b="0" dirty="0" smtClean="0"/>
              <a:t>桁とした</a:t>
            </a:r>
            <a:r>
              <a:rPr lang="en-US" altLang="ja-JP" b="0" dirty="0" smtClean="0"/>
              <a:t>.</a:t>
            </a:r>
          </a:p>
          <a:p>
            <a:endParaRPr lang="en-US" altLang="ja-JP" b="0" dirty="0" smtClean="0"/>
          </a:p>
          <a:p>
            <a:r>
              <a:rPr lang="en-US" altLang="ja-JP" b="0" dirty="0" smtClean="0"/>
              <a:t>0~15</a:t>
            </a:r>
            <a:r>
              <a:rPr lang="ja-JP" altLang="en-US" b="0" dirty="0" smtClean="0"/>
              <a:t>桁目までは</a:t>
            </a:r>
            <a:r>
              <a:rPr lang="ja-JP" altLang="en-US" b="0" dirty="0"/>
              <a:t>７セグメント</a:t>
            </a:r>
            <a:r>
              <a:rPr lang="en-US" altLang="ja-JP" b="0" dirty="0" err="1" smtClean="0"/>
              <a:t>disp</a:t>
            </a:r>
            <a:r>
              <a:rPr lang="ja-JP" altLang="en-US" b="0" dirty="0" smtClean="0"/>
              <a:t>への出力</a:t>
            </a:r>
            <a:endParaRPr lang="en-US" altLang="ja-JP" b="0" dirty="0" smtClean="0"/>
          </a:p>
          <a:p>
            <a:r>
              <a:rPr lang="en-US" altLang="ja-JP" b="0" dirty="0" smtClean="0"/>
              <a:t>16~23</a:t>
            </a:r>
            <a:r>
              <a:rPr lang="ja-JP" altLang="en-US" b="0" dirty="0" smtClean="0"/>
              <a:t>桁目までは８桁の</a:t>
            </a:r>
            <a:r>
              <a:rPr lang="en-US" altLang="ja-JP" b="0" dirty="0" smtClean="0"/>
              <a:t>LED</a:t>
            </a:r>
            <a:r>
              <a:rPr lang="ja-JP" altLang="en-US" b="0" dirty="0" smtClean="0"/>
              <a:t>へ出力　　</a:t>
            </a:r>
            <a:r>
              <a:rPr lang="ja-JP" altLang="en-US" b="0" dirty="0" smtClean="0">
                <a:solidFill>
                  <a:schemeClr val="accent3"/>
                </a:solidFill>
                <a:hlinkClick r:id="rId2" action="ppaction://hlinkfile"/>
              </a:rPr>
              <a:t>シュミレーション結果</a:t>
            </a:r>
            <a:endParaRPr lang="en-US" altLang="ja-JP" b="0" dirty="0" smtClean="0">
              <a:solidFill>
                <a:schemeClr val="accent3"/>
              </a:solidFill>
            </a:endParaRPr>
          </a:p>
        </p:txBody>
      </p:sp>
      <p:sp>
        <p:nvSpPr>
          <p:cNvPr id="4" name="スライド番号プレースホルダー 3"/>
          <p:cNvSpPr>
            <a:spLocks noGrp="1"/>
          </p:cNvSpPr>
          <p:nvPr>
            <p:ph type="sldNum" sz="quarter" idx="12"/>
          </p:nvPr>
        </p:nvSpPr>
        <p:spPr/>
        <p:txBody>
          <a:bodyPr/>
          <a:lstStyle/>
          <a:p>
            <a:fld id="{F38DF745-7D3F-47F4-83A3-874385CFAA69}" type="slidenum">
              <a:rPr lang="en-US" smtClean="0"/>
              <a:pPr/>
              <a:t>15</a:t>
            </a:fld>
            <a:endParaRPr lang="en-US"/>
          </a:p>
        </p:txBody>
      </p:sp>
    </p:spTree>
    <p:extLst>
      <p:ext uri="{BB962C8B-B14F-4D97-AF65-F5344CB8AC3E}">
        <p14:creationId xmlns:p14="http://schemas.microsoft.com/office/powerpoint/2010/main" val="89965979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授業を通しての</a:t>
            </a:r>
            <a:r>
              <a:rPr lang="ja-JP" altLang="en-US" dirty="0" smtClean="0"/>
              <a:t>勉強になったこと</a:t>
            </a:r>
            <a:endParaRPr kumimoji="1" lang="en-US" altLang="ja-JP" dirty="0" smtClean="0"/>
          </a:p>
          <a:p>
            <a:r>
              <a:rPr lang="ja-JP" altLang="en-US" b="0" dirty="0"/>
              <a:t>パワポの</a:t>
            </a:r>
            <a:r>
              <a:rPr lang="ja-JP" altLang="en-US" b="0" dirty="0" smtClean="0"/>
              <a:t>作り方</a:t>
            </a:r>
            <a:endParaRPr lang="ja-JP" altLang="en-US" b="0" dirty="0"/>
          </a:p>
          <a:p>
            <a:r>
              <a:rPr lang="ja-JP" altLang="en-US" b="0" dirty="0"/>
              <a:t>回路設計の</a:t>
            </a:r>
            <a:r>
              <a:rPr lang="ja-JP" altLang="en-US" b="0" dirty="0" smtClean="0"/>
              <a:t>仕方</a:t>
            </a:r>
            <a:endParaRPr lang="ja-JP" altLang="en-US" b="0" dirty="0"/>
          </a:p>
          <a:p>
            <a:r>
              <a:rPr lang="en-US" altLang="ja-JP" b="0" dirty="0"/>
              <a:t>java</a:t>
            </a:r>
            <a:r>
              <a:rPr lang="ja-JP" altLang="en-US" b="0"/>
              <a:t>の</a:t>
            </a:r>
            <a:r>
              <a:rPr lang="ja-JP" altLang="en-US" b="0" smtClean="0"/>
              <a:t>利便性，多様性</a:t>
            </a:r>
            <a:endParaRPr lang="ja-JP" altLang="en-US" b="0" dirty="0"/>
          </a:p>
          <a:p>
            <a:endParaRPr lang="en-US" altLang="ja-JP" b="0" dirty="0"/>
          </a:p>
          <a:p>
            <a:r>
              <a:rPr kumimoji="1" lang="ja-JP" altLang="en-US" dirty="0" smtClean="0"/>
              <a:t>今後の抱負</a:t>
            </a:r>
            <a:endParaRPr kumimoji="1" lang="en-US" altLang="ja-JP" dirty="0" smtClean="0"/>
          </a:p>
          <a:p>
            <a:r>
              <a:rPr kumimoji="1" lang="ja-JP" altLang="en-US" dirty="0" smtClean="0"/>
              <a:t>今回勉強したことを研究室でこれから行う研究に生かしていこうと思う</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38DF745-7D3F-47F4-83A3-874385CFAA69}" type="slidenum">
              <a:rPr lang="en-US" smtClean="0"/>
              <a:pPr/>
              <a:t>16</a:t>
            </a:fld>
            <a:endParaRPr lang="en-US"/>
          </a:p>
        </p:txBody>
      </p:sp>
    </p:spTree>
    <p:extLst>
      <p:ext uri="{BB962C8B-B14F-4D97-AF65-F5344CB8AC3E}">
        <p14:creationId xmlns:p14="http://schemas.microsoft.com/office/powerpoint/2010/main" val="7760812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計画発表時の全体構想 </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600" dirty="0" smtClean="0"/>
              <a:t>速度計</a:t>
            </a:r>
            <a:endParaRPr lang="en-US" altLang="ja-JP" sz="3600" dirty="0" smtClean="0"/>
          </a:p>
          <a:p>
            <a:r>
              <a:rPr lang="en-US" altLang="ja-JP" sz="2400" dirty="0" smtClean="0"/>
              <a:t>android</a:t>
            </a:r>
            <a:r>
              <a:rPr lang="ja-JP" altLang="en-US" sz="2400" dirty="0" smtClean="0"/>
              <a:t>端末</a:t>
            </a:r>
            <a:r>
              <a:rPr lang="ja-JP" altLang="en-US" sz="2400" dirty="0"/>
              <a:t>において</a:t>
            </a:r>
            <a:r>
              <a:rPr lang="ja-JP" altLang="en-US" sz="2400" dirty="0" smtClean="0"/>
              <a:t>の正面</a:t>
            </a:r>
            <a:r>
              <a:rPr lang="ja-JP" altLang="en-US" sz="2400" dirty="0"/>
              <a:t>障害物までの距離表示</a:t>
            </a:r>
            <a:endParaRPr lang="en-US" altLang="ja-JP" sz="2400" dirty="0"/>
          </a:p>
          <a:p>
            <a:r>
              <a:rPr lang="ja-JP" altLang="en-US" sz="2400" dirty="0"/>
              <a:t>リアルタイム速度</a:t>
            </a:r>
            <a:r>
              <a:rPr lang="ja-JP" altLang="en-US" sz="2400" dirty="0" smtClean="0"/>
              <a:t>計測</a:t>
            </a:r>
            <a:endParaRPr lang="en-US" altLang="ja-JP" sz="2400" dirty="0" smtClean="0"/>
          </a:p>
          <a:p>
            <a:endParaRPr lang="en-US" altLang="ja-JP" sz="2400" dirty="0" smtClean="0"/>
          </a:p>
          <a:p>
            <a:r>
              <a:rPr lang="en-US" altLang="ja-JP" sz="2400" dirty="0" smtClean="0"/>
              <a:t>FPGA→</a:t>
            </a:r>
            <a:r>
              <a:rPr lang="ja-JP" altLang="en-US" sz="2400" dirty="0" smtClean="0"/>
              <a:t>超音波センサーの起動・制御</a:t>
            </a:r>
            <a:endParaRPr lang="en-US" altLang="ja-JP" sz="2400" dirty="0" smtClean="0"/>
          </a:p>
          <a:p>
            <a:r>
              <a:rPr lang="ja-JP" altLang="en-US" sz="2400" dirty="0" smtClean="0"/>
              <a:t>アプリ</a:t>
            </a:r>
            <a:r>
              <a:rPr lang="en-US" altLang="ja-JP" sz="2400" dirty="0" smtClean="0"/>
              <a:t>→</a:t>
            </a:r>
            <a:r>
              <a:rPr lang="ja-JP" altLang="en-US" sz="2400" dirty="0" smtClean="0"/>
              <a:t>センサーで得られ値を端末画面に表示</a:t>
            </a:r>
            <a:endParaRPr lang="en-US" altLang="ja-JP" sz="2400" dirty="0" smtClean="0"/>
          </a:p>
        </p:txBody>
      </p:sp>
      <p:sp>
        <p:nvSpPr>
          <p:cNvPr id="4" name="スライド番号プレースホルダー 3"/>
          <p:cNvSpPr>
            <a:spLocks noGrp="1"/>
          </p:cNvSpPr>
          <p:nvPr>
            <p:ph type="sldNum" sz="quarter" idx="12"/>
          </p:nvPr>
        </p:nvSpPr>
        <p:spPr/>
        <p:txBody>
          <a:bodyPr/>
          <a:lstStyle/>
          <a:p>
            <a:fld id="{F38DF745-7D3F-47F4-83A3-874385CFAA69}" type="slidenum">
              <a:rPr lang="en-US" smtClean="0"/>
              <a:pPr/>
              <a:t>2</a:t>
            </a:fld>
            <a:endParaRPr lang="en-US"/>
          </a:p>
        </p:txBody>
      </p:sp>
    </p:spTree>
    <p:extLst>
      <p:ext uri="{BB962C8B-B14F-4D97-AF65-F5344CB8AC3E}">
        <p14:creationId xmlns:p14="http://schemas.microsoft.com/office/powerpoint/2010/main" val="161738184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計画に対する到達度と</a:t>
            </a:r>
            <a:r>
              <a:rPr lang="ja-JP" altLang="en-US" dirty="0" smtClean="0"/>
              <a:t>進捗</a:t>
            </a:r>
            <a:endParaRPr kumimoji="1" lang="ja-JP" altLang="en-US" dirty="0"/>
          </a:p>
        </p:txBody>
      </p:sp>
      <p:sp>
        <p:nvSpPr>
          <p:cNvPr id="3" name="コンテンツ プレースホルダー 2"/>
          <p:cNvSpPr>
            <a:spLocks noGrp="1"/>
          </p:cNvSpPr>
          <p:nvPr>
            <p:ph idx="1"/>
          </p:nvPr>
        </p:nvSpPr>
        <p:spPr>
          <a:xfrm>
            <a:off x="457200" y="1752600"/>
            <a:ext cx="7620000" cy="4888762"/>
          </a:xfrm>
        </p:spPr>
        <p:txBody>
          <a:bodyPr>
            <a:normAutofit/>
          </a:bodyPr>
          <a:lstStyle/>
          <a:p>
            <a:r>
              <a:rPr kumimoji="1" lang="en-US" altLang="ja-JP" sz="2400" dirty="0" smtClean="0"/>
              <a:t>FPGA</a:t>
            </a:r>
          </a:p>
          <a:p>
            <a:pPr lvl="1"/>
            <a:r>
              <a:rPr kumimoji="1" lang="ja-JP" altLang="en-US" dirty="0" smtClean="0"/>
              <a:t>超音波センサーに起動，制御に成功</a:t>
            </a:r>
            <a:endParaRPr kumimoji="1" lang="en-US" altLang="ja-JP" dirty="0" smtClean="0"/>
          </a:p>
          <a:p>
            <a:pPr lvl="1"/>
            <a:r>
              <a:rPr lang="ja-JP" altLang="en-US" u="sng" dirty="0" smtClean="0"/>
              <a:t>目標到達度</a:t>
            </a:r>
            <a:r>
              <a:rPr lang="en-US" altLang="ja-JP" u="sng" dirty="0" smtClean="0"/>
              <a:t>…90%</a:t>
            </a:r>
            <a:r>
              <a:rPr lang="ja-JP" altLang="en-US" u="sng" dirty="0" smtClean="0"/>
              <a:t>達成</a:t>
            </a:r>
            <a:endParaRPr lang="en-US" altLang="ja-JP" u="sng" dirty="0" smtClean="0"/>
          </a:p>
          <a:p>
            <a:pPr lvl="1"/>
            <a:r>
              <a:rPr lang="ja-JP" altLang="en-US" dirty="0" smtClean="0"/>
              <a:t>測定</a:t>
            </a:r>
            <a:r>
              <a:rPr lang="ja-JP" altLang="en-US" dirty="0" smtClean="0"/>
              <a:t>精度を高めるための調整が必要</a:t>
            </a:r>
            <a:endParaRPr lang="en-US" altLang="ja-JP" dirty="0"/>
          </a:p>
          <a:p>
            <a:r>
              <a:rPr kumimoji="1" lang="ja-JP" altLang="en-US" sz="2400" dirty="0" smtClean="0"/>
              <a:t>アプリ</a:t>
            </a:r>
            <a:endParaRPr kumimoji="1" lang="en-US" altLang="ja-JP" sz="2400" dirty="0" smtClean="0"/>
          </a:p>
          <a:p>
            <a:pPr lvl="1"/>
            <a:r>
              <a:rPr kumimoji="1" lang="ja-JP" altLang="en-US" dirty="0" smtClean="0"/>
              <a:t>システム統合を考慮したボタン機能，クラスを実装</a:t>
            </a:r>
            <a:endParaRPr kumimoji="1" lang="en-US" altLang="ja-JP" dirty="0" smtClean="0"/>
          </a:p>
          <a:p>
            <a:pPr lvl="1"/>
            <a:r>
              <a:rPr lang="ja-JP" altLang="en-US" u="sng" dirty="0" smtClean="0"/>
              <a:t>目標到達度</a:t>
            </a:r>
            <a:r>
              <a:rPr lang="en-US" altLang="ja-JP" u="sng" dirty="0" smtClean="0"/>
              <a:t>…</a:t>
            </a:r>
            <a:r>
              <a:rPr kumimoji="1" lang="en-US" altLang="ja-JP" u="sng" dirty="0" smtClean="0"/>
              <a:t>50%</a:t>
            </a:r>
            <a:r>
              <a:rPr kumimoji="1" lang="ja-JP" altLang="en-US" u="sng" dirty="0" smtClean="0"/>
              <a:t>達成</a:t>
            </a:r>
            <a:endParaRPr kumimoji="1" lang="en-US" altLang="ja-JP" u="sng" dirty="0" smtClean="0"/>
          </a:p>
          <a:p>
            <a:pPr lvl="1"/>
            <a:r>
              <a:rPr lang="ja-JP" altLang="en-US" dirty="0" smtClean="0"/>
              <a:t>端末</a:t>
            </a:r>
            <a:r>
              <a:rPr lang="ja-JP" altLang="en-US" dirty="0" smtClean="0"/>
              <a:t>画面におけるリアルタイム更新ができない</a:t>
            </a:r>
            <a:endParaRPr lang="en-US" altLang="ja-JP" dirty="0" smtClean="0"/>
          </a:p>
          <a:p>
            <a:pPr lvl="1"/>
            <a:r>
              <a:rPr lang="ja-JP" altLang="en-US" dirty="0" smtClean="0"/>
              <a:t>センサー</a:t>
            </a:r>
            <a:r>
              <a:rPr lang="ja-JP" altLang="en-US" dirty="0" smtClean="0"/>
              <a:t>から得られた値から距離への変換する関数がない</a:t>
            </a:r>
            <a:endParaRPr lang="en-US" altLang="ja-JP" dirty="0" smtClean="0"/>
          </a:p>
          <a:p>
            <a:pPr lvl="1"/>
            <a:r>
              <a:rPr lang="ja-JP" altLang="en-US" dirty="0" smtClean="0"/>
              <a:t>速度</a:t>
            </a:r>
            <a:r>
              <a:rPr lang="ja-JP" altLang="en-US" dirty="0" smtClean="0"/>
              <a:t>の計算ができない</a:t>
            </a:r>
            <a:endParaRPr lang="en-US" altLang="ja-JP" dirty="0" smtClean="0"/>
          </a:p>
        </p:txBody>
      </p:sp>
      <p:sp>
        <p:nvSpPr>
          <p:cNvPr id="5" name="スライド番号プレースホルダー 4"/>
          <p:cNvSpPr>
            <a:spLocks noGrp="1"/>
          </p:cNvSpPr>
          <p:nvPr>
            <p:ph type="sldNum" sz="quarter" idx="12"/>
          </p:nvPr>
        </p:nvSpPr>
        <p:spPr/>
        <p:txBody>
          <a:bodyPr/>
          <a:lstStyle/>
          <a:p>
            <a:fld id="{F38DF745-7D3F-47F4-83A3-874385CFAA69}" type="slidenum">
              <a:rPr lang="en-US" smtClean="0"/>
              <a:pPr/>
              <a:t>3</a:t>
            </a:fld>
            <a:endParaRPr lang="en-US"/>
          </a:p>
        </p:txBody>
      </p:sp>
      <p:sp>
        <p:nvSpPr>
          <p:cNvPr id="4" name="テキスト ボックス 3"/>
          <p:cNvSpPr txBox="1"/>
          <p:nvPr/>
        </p:nvSpPr>
        <p:spPr>
          <a:xfrm>
            <a:off x="3942007" y="4326146"/>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335464082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計画に対する到達度と進捗</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システムとしての目標到達度</a:t>
            </a:r>
            <a:endParaRPr kumimoji="1" lang="en-US" altLang="ja-JP" sz="2800" dirty="0" smtClean="0"/>
          </a:p>
          <a:p>
            <a:pPr algn="ctr"/>
            <a:r>
              <a:rPr kumimoji="1" lang="en-US" altLang="ja-JP" sz="2800" dirty="0" smtClean="0"/>
              <a:t>70%</a:t>
            </a:r>
            <a:r>
              <a:rPr kumimoji="1" lang="ja-JP" altLang="en-US" sz="2800" dirty="0" smtClean="0"/>
              <a:t>達成</a:t>
            </a:r>
            <a:endParaRPr kumimoji="1" lang="en-US" altLang="ja-JP" sz="2800" dirty="0" smtClean="0"/>
          </a:p>
          <a:p>
            <a:pPr algn="ctr"/>
            <a:endParaRPr kumimoji="1" lang="en-US" altLang="ja-JP" sz="2800" dirty="0" smtClean="0"/>
          </a:p>
          <a:p>
            <a:r>
              <a:rPr lang="ja-JP" altLang="en-US" sz="2400" dirty="0" smtClean="0"/>
              <a:t>理由</a:t>
            </a:r>
            <a:endParaRPr kumimoji="1" lang="en-US" altLang="ja-JP" sz="2400" dirty="0" smtClean="0"/>
          </a:p>
          <a:p>
            <a:pPr lvl="1"/>
            <a:r>
              <a:rPr lang="ja-JP" altLang="en-US" dirty="0" smtClean="0"/>
              <a:t>センサー</a:t>
            </a:r>
            <a:r>
              <a:rPr lang="ja-JP" altLang="en-US" dirty="0" smtClean="0"/>
              <a:t>の制御は成功</a:t>
            </a:r>
            <a:endParaRPr lang="en-US" altLang="ja-JP" dirty="0" smtClean="0"/>
          </a:p>
          <a:p>
            <a:pPr lvl="1"/>
            <a:r>
              <a:rPr kumimoji="1" lang="ja-JP" altLang="en-US" dirty="0" smtClean="0"/>
              <a:t>アプリ</a:t>
            </a:r>
            <a:r>
              <a:rPr kumimoji="1" lang="ja-JP" altLang="en-US" dirty="0" smtClean="0"/>
              <a:t>の型はできているが，内部機能がまだまだ</a:t>
            </a:r>
            <a:endParaRPr kumimoji="1" lang="en-US" altLang="ja-JP" dirty="0" smtClean="0"/>
          </a:p>
          <a:p>
            <a:pPr lvl="1"/>
            <a:r>
              <a:rPr lang="ja-JP" altLang="en-US" dirty="0" smtClean="0"/>
              <a:t>最終的</a:t>
            </a:r>
            <a:r>
              <a:rPr lang="ja-JP" altLang="en-US" dirty="0" smtClean="0"/>
              <a:t>なシステムの統合ができていない。</a:t>
            </a:r>
            <a:endParaRPr kumimoji="1" lang="ja-JP" altLang="en-US" dirty="0"/>
          </a:p>
        </p:txBody>
      </p:sp>
      <p:sp>
        <p:nvSpPr>
          <p:cNvPr id="4" name="スライド番号プレースホルダー 3"/>
          <p:cNvSpPr>
            <a:spLocks noGrp="1"/>
          </p:cNvSpPr>
          <p:nvPr>
            <p:ph type="sldNum" sz="quarter" idx="12"/>
          </p:nvPr>
        </p:nvSpPr>
        <p:spPr/>
        <p:txBody>
          <a:bodyPr/>
          <a:lstStyle/>
          <a:p>
            <a:fld id="{F38DF745-7D3F-47F4-83A3-874385CFAA69}" type="slidenum">
              <a:rPr lang="en-US" smtClean="0"/>
              <a:pPr/>
              <a:t>4</a:t>
            </a:fld>
            <a:endParaRPr lang="en-US"/>
          </a:p>
        </p:txBody>
      </p:sp>
    </p:spTree>
    <p:extLst>
      <p:ext uri="{BB962C8B-B14F-4D97-AF65-F5344CB8AC3E}">
        <p14:creationId xmlns:p14="http://schemas.microsoft.com/office/powerpoint/2010/main" val="302425322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計画に対する到達度と</a:t>
            </a:r>
            <a:r>
              <a:rPr lang="ja-JP" altLang="en-US" dirty="0" smtClean="0"/>
              <a:t>進捗</a:t>
            </a:r>
            <a:endParaRPr kumimoji="1" lang="ja-JP" altLang="en-US" dirty="0"/>
          </a:p>
        </p:txBody>
      </p:sp>
      <p:sp>
        <p:nvSpPr>
          <p:cNvPr id="3" name="コンテンツ プレースホルダー 2"/>
          <p:cNvSpPr>
            <a:spLocks noGrp="1"/>
          </p:cNvSpPr>
          <p:nvPr>
            <p:ph idx="1"/>
          </p:nvPr>
        </p:nvSpPr>
        <p:spPr>
          <a:xfrm>
            <a:off x="457200" y="1530584"/>
            <a:ext cx="7620000" cy="4941681"/>
          </a:xfrm>
        </p:spPr>
        <p:txBody>
          <a:bodyPr/>
          <a:lstStyle/>
          <a:p>
            <a:r>
              <a:rPr kumimoji="1" lang="ja-JP" altLang="en-US" sz="2400" dirty="0" smtClean="0"/>
              <a:t>スケジュール比較</a:t>
            </a:r>
            <a:endParaRPr kumimoji="1" lang="en-US" altLang="ja-JP" sz="2400" dirty="0" smtClean="0"/>
          </a:p>
          <a:p>
            <a:endParaRPr kumimoji="1" lang="ja-JP" altLang="en-US" dirty="0"/>
          </a:p>
        </p:txBody>
      </p:sp>
      <p:sp>
        <p:nvSpPr>
          <p:cNvPr id="5" name="スライド番号プレースホルダー 4"/>
          <p:cNvSpPr>
            <a:spLocks noGrp="1"/>
          </p:cNvSpPr>
          <p:nvPr>
            <p:ph type="sldNum" sz="quarter" idx="12"/>
          </p:nvPr>
        </p:nvSpPr>
        <p:spPr/>
        <p:txBody>
          <a:bodyPr/>
          <a:lstStyle/>
          <a:p>
            <a:fld id="{F38DF745-7D3F-47F4-83A3-874385CFAA69}" type="slidenum">
              <a:rPr lang="en-US" smtClean="0"/>
              <a:pPr/>
              <a:t>5</a:t>
            </a:fld>
            <a:endParaRPr lang="en-US"/>
          </a:p>
        </p:txBody>
      </p:sp>
      <p:graphicFrame>
        <p:nvGraphicFramePr>
          <p:cNvPr id="4" name="コンテンツ プレースホルダー 5"/>
          <p:cNvGraphicFramePr>
            <a:graphicFrameLocks/>
          </p:cNvGraphicFramePr>
          <p:nvPr>
            <p:extLst>
              <p:ext uri="{D42A27DB-BD31-4B8C-83A1-F6EECF244321}">
                <p14:modId xmlns:p14="http://schemas.microsoft.com/office/powerpoint/2010/main" val="1383823111"/>
              </p:ext>
            </p:extLst>
          </p:nvPr>
        </p:nvGraphicFramePr>
        <p:xfrm>
          <a:off x="609599" y="1924854"/>
          <a:ext cx="7467601" cy="4820920"/>
        </p:xfrm>
        <a:graphic>
          <a:graphicData uri="http://schemas.openxmlformats.org/drawingml/2006/table">
            <a:tbl>
              <a:tblPr firstRow="1" bandRow="1">
                <a:tableStyleId>{5C22544A-7EE6-4342-B048-85BDC9FD1C3A}</a:tableStyleId>
              </a:tblPr>
              <a:tblGrid>
                <a:gridCol w="773024"/>
                <a:gridCol w="846605"/>
                <a:gridCol w="2632414"/>
                <a:gridCol w="3215558"/>
              </a:tblGrid>
              <a:tr h="370840">
                <a:tc>
                  <a:txBody>
                    <a:bodyPr/>
                    <a:lstStyle/>
                    <a:p>
                      <a:pPr algn="ctr"/>
                      <a:r>
                        <a:rPr kumimoji="1" lang="ja-JP" altLang="en-US" sz="1400" dirty="0" smtClean="0"/>
                        <a:t>回数</a:t>
                      </a:r>
                      <a:endParaRPr kumimoji="1" lang="en-US" altLang="ja-JP" sz="1400" dirty="0" smtClean="0"/>
                    </a:p>
                  </a:txBody>
                  <a:tcPr/>
                </a:tc>
                <a:tc>
                  <a:txBody>
                    <a:bodyPr/>
                    <a:lstStyle/>
                    <a:p>
                      <a:pPr algn="ctr"/>
                      <a:r>
                        <a:rPr kumimoji="1" lang="ja-JP" altLang="en-US" sz="1400" dirty="0" smtClean="0"/>
                        <a:t>日にち</a:t>
                      </a:r>
                      <a:endParaRPr kumimoji="1" lang="ja-JP" altLang="en-US" sz="1400" dirty="0"/>
                    </a:p>
                  </a:txBody>
                  <a:tcPr/>
                </a:tc>
                <a:tc>
                  <a:txBody>
                    <a:bodyPr/>
                    <a:lstStyle/>
                    <a:p>
                      <a:r>
                        <a:rPr kumimoji="1" lang="ja-JP" altLang="en-US" sz="1400" dirty="0" smtClean="0"/>
                        <a:t>内容</a:t>
                      </a:r>
                      <a:endParaRPr kumimoji="1" lang="ja-JP" altLang="en-US" sz="1400" dirty="0"/>
                    </a:p>
                  </a:txBody>
                  <a:tcPr/>
                </a:tc>
                <a:tc>
                  <a:txBody>
                    <a:bodyPr/>
                    <a:lstStyle/>
                    <a:p>
                      <a:r>
                        <a:rPr kumimoji="1" lang="ja-JP" altLang="en-US" sz="1400" dirty="0" smtClean="0"/>
                        <a:t>実際の内容</a:t>
                      </a:r>
                      <a:endParaRPr kumimoji="1" lang="ja-JP" altLang="en-US" sz="1400" dirty="0"/>
                    </a:p>
                  </a:txBody>
                  <a:tcPr/>
                </a:tc>
              </a:tr>
              <a:tr h="370840">
                <a:tc>
                  <a:txBody>
                    <a:bodyPr/>
                    <a:lstStyle/>
                    <a:p>
                      <a:pPr algn="ctr"/>
                      <a:r>
                        <a:rPr kumimoji="1" lang="ja-JP" altLang="en-US" sz="1400" dirty="0" smtClean="0"/>
                        <a:t>第</a:t>
                      </a:r>
                      <a:r>
                        <a:rPr kumimoji="1" lang="en-US" altLang="ja-JP" sz="1400" dirty="0" smtClean="0"/>
                        <a:t>4</a:t>
                      </a:r>
                      <a:r>
                        <a:rPr kumimoji="1" lang="ja-JP" altLang="en-US" sz="1400" dirty="0" smtClean="0"/>
                        <a:t>回</a:t>
                      </a:r>
                      <a:endParaRPr kumimoji="1" lang="ja-JP" altLang="en-US" sz="1400" dirty="0"/>
                    </a:p>
                  </a:txBody>
                  <a:tcPr/>
                </a:tc>
                <a:tc>
                  <a:txBody>
                    <a:bodyPr/>
                    <a:lstStyle/>
                    <a:p>
                      <a:pPr algn="ctr"/>
                      <a:r>
                        <a:rPr kumimoji="1" lang="en-US" altLang="ja-JP" sz="1400" dirty="0" smtClean="0"/>
                        <a:t>10/24</a:t>
                      </a:r>
                      <a:endParaRPr kumimoji="1" lang="ja-JP" altLang="en-US" sz="1400" dirty="0"/>
                    </a:p>
                  </a:txBody>
                  <a:tcPr/>
                </a:tc>
                <a:tc>
                  <a:txBody>
                    <a:bodyPr/>
                    <a:lstStyle/>
                    <a:p>
                      <a:r>
                        <a:rPr kumimoji="1" lang="ja-JP" altLang="en-US" sz="1400" dirty="0" smtClean="0"/>
                        <a:t>計画発表</a:t>
                      </a:r>
                      <a:endParaRPr kumimoji="1" lang="en-US" altLang="ja-JP" sz="1400" dirty="0" smtClean="0"/>
                    </a:p>
                  </a:txBody>
                  <a:tcPr/>
                </a:tc>
                <a:tc>
                  <a:txBody>
                    <a:bodyPr/>
                    <a:lstStyle/>
                    <a:p>
                      <a:r>
                        <a:rPr kumimoji="1" lang="ja-JP" altLang="en-US" sz="1400" dirty="0" smtClean="0"/>
                        <a:t>計画発表</a:t>
                      </a:r>
                      <a:endParaRPr kumimoji="1" lang="en-US" altLang="ja-JP" sz="1400" dirty="0" smtClean="0"/>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400" dirty="0" smtClean="0"/>
                        <a:t>第</a:t>
                      </a:r>
                      <a:r>
                        <a:rPr kumimoji="1" lang="en-US" altLang="ja-JP" sz="1400" dirty="0" smtClean="0"/>
                        <a:t>5</a:t>
                      </a:r>
                      <a:r>
                        <a:rPr kumimoji="1" lang="ja-JP" altLang="en-US" sz="1400" dirty="0" smtClean="0"/>
                        <a:t>回</a:t>
                      </a:r>
                    </a:p>
                  </a:txBody>
                  <a:tcPr/>
                </a:tc>
                <a:tc>
                  <a:txBody>
                    <a:bodyPr/>
                    <a:lstStyle/>
                    <a:p>
                      <a:pPr algn="ctr"/>
                      <a:r>
                        <a:rPr lang="en-US" altLang="ja-JP" sz="1400" dirty="0" smtClean="0"/>
                        <a:t>10/31</a:t>
                      </a:r>
                      <a:endParaRPr lang="ja-JP" altLang="en-US" sz="1400" dirty="0"/>
                    </a:p>
                  </a:txBody>
                  <a:tcPr/>
                </a:tc>
                <a:tc>
                  <a:txBody>
                    <a:bodyPr/>
                    <a:lstStyle/>
                    <a:p>
                      <a:r>
                        <a:rPr kumimoji="1" lang="en-US" altLang="ja-JP" sz="1400" dirty="0" smtClean="0"/>
                        <a:t>Java</a:t>
                      </a:r>
                      <a:r>
                        <a:rPr kumimoji="1" lang="ja-JP" altLang="en-US" sz="1400" dirty="0" smtClean="0"/>
                        <a:t>開発，</a:t>
                      </a:r>
                      <a:r>
                        <a:rPr kumimoji="1" lang="en-US" altLang="ja-JP" sz="1400" dirty="0" err="1" smtClean="0"/>
                        <a:t>GitHub</a:t>
                      </a:r>
                      <a:r>
                        <a:rPr kumimoji="1" lang="ja-JP" altLang="en-US" sz="1400" dirty="0" smtClean="0"/>
                        <a:t>インストール</a:t>
                      </a:r>
                      <a:endParaRPr kumimoji="1" lang="ja-JP"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Java</a:t>
                      </a:r>
                      <a:r>
                        <a:rPr kumimoji="1" lang="ja-JP" altLang="en-US" sz="1400" dirty="0" smtClean="0"/>
                        <a:t>開発，</a:t>
                      </a:r>
                      <a:r>
                        <a:rPr kumimoji="1" lang="en-US" altLang="ja-JP" sz="1400" dirty="0" err="1" smtClean="0"/>
                        <a:t>GitHub</a:t>
                      </a:r>
                      <a:r>
                        <a:rPr kumimoji="1" lang="ja-JP" altLang="en-US" sz="1400" dirty="0" smtClean="0"/>
                        <a:t>インストール</a:t>
                      </a: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400" dirty="0" smtClean="0"/>
                        <a:t>第</a:t>
                      </a:r>
                      <a:r>
                        <a:rPr kumimoji="1" lang="en-US" altLang="ja-JP" sz="1400" dirty="0" smtClean="0"/>
                        <a:t>6</a:t>
                      </a:r>
                      <a:r>
                        <a:rPr kumimoji="1" lang="ja-JP" altLang="en-US" sz="1400" dirty="0" smtClean="0"/>
                        <a:t>回</a:t>
                      </a:r>
                    </a:p>
                  </a:txBody>
                  <a:tcPr/>
                </a:tc>
                <a:tc>
                  <a:txBody>
                    <a:bodyPr/>
                    <a:lstStyle/>
                    <a:p>
                      <a:pPr algn="ctr"/>
                      <a:r>
                        <a:rPr kumimoji="1" lang="en-US" altLang="ja-JP" sz="1400" dirty="0" smtClean="0"/>
                        <a:t>11/7</a:t>
                      </a:r>
                      <a:endParaRPr kumimoji="1" lang="ja-JP" altLang="en-US" sz="1400" dirty="0"/>
                    </a:p>
                  </a:txBody>
                  <a:tcPr/>
                </a:tc>
                <a:tc>
                  <a:txBody>
                    <a:bodyPr/>
                    <a:lstStyle/>
                    <a:p>
                      <a:r>
                        <a:rPr lang="ja-JP" altLang="en-US" sz="1400" dirty="0" smtClean="0"/>
                        <a:t>アプリ作成</a:t>
                      </a:r>
                      <a:endParaRPr lang="ja-JP" altLang="en-US" sz="1400" dirty="0"/>
                    </a:p>
                  </a:txBody>
                  <a:tcPr/>
                </a:tc>
                <a:tc>
                  <a:txBody>
                    <a:bodyPr/>
                    <a:lstStyle/>
                    <a:p>
                      <a:r>
                        <a:rPr lang="ja-JP" altLang="en-US" sz="1400" dirty="0" smtClean="0"/>
                        <a:t>アプリ作成</a:t>
                      </a:r>
                      <a:endParaRPr lang="ja-JP" altLang="en-US" sz="1400" dirty="0"/>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400" dirty="0" smtClean="0"/>
                        <a:t>第</a:t>
                      </a:r>
                      <a:r>
                        <a:rPr kumimoji="1" lang="en-US" altLang="ja-JP" sz="1400" dirty="0" smtClean="0"/>
                        <a:t>7</a:t>
                      </a:r>
                      <a:r>
                        <a:rPr kumimoji="1" lang="ja-JP" altLang="en-US" sz="1400" dirty="0" smtClean="0"/>
                        <a:t>回</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1400" dirty="0" smtClean="0"/>
                        <a:t>11/14</a:t>
                      </a:r>
                      <a:endParaRPr kumimoji="1" lang="ja-JP" altLang="en-US" sz="1400" dirty="0" smtClean="0"/>
                    </a:p>
                  </a:txBody>
                  <a:tcPr/>
                </a:tc>
                <a:tc>
                  <a:txBody>
                    <a:bodyPr/>
                    <a:lstStyle/>
                    <a:p>
                      <a:r>
                        <a:rPr lang="ja-JP" altLang="en-US" sz="1400" dirty="0" smtClean="0"/>
                        <a:t>アプリ作成</a:t>
                      </a:r>
                      <a:endParaRPr lang="ja-JP" altLang="en-US" sz="1400" dirty="0"/>
                    </a:p>
                  </a:txBody>
                  <a:tcPr/>
                </a:tc>
                <a:tc>
                  <a:txBody>
                    <a:bodyPr/>
                    <a:lstStyle/>
                    <a:p>
                      <a:r>
                        <a:rPr lang="ja-JP" altLang="en-US" sz="1400" dirty="0" smtClean="0"/>
                        <a:t>アプリ作成</a:t>
                      </a:r>
                      <a:endParaRPr lang="ja-JP" altLang="en-US" sz="1400" dirty="0"/>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400" dirty="0" smtClean="0"/>
                        <a:t>第</a:t>
                      </a:r>
                      <a:r>
                        <a:rPr kumimoji="1" lang="en-US" altLang="ja-JP" sz="1400" dirty="0" smtClean="0"/>
                        <a:t>8</a:t>
                      </a:r>
                      <a:r>
                        <a:rPr kumimoji="1" lang="ja-JP" altLang="en-US" sz="1400" dirty="0" smtClean="0"/>
                        <a:t>回</a:t>
                      </a:r>
                    </a:p>
                  </a:txBody>
                  <a:tcPr/>
                </a:tc>
                <a:tc>
                  <a:txBody>
                    <a:bodyPr/>
                    <a:lstStyle/>
                    <a:p>
                      <a:pPr algn="ctr"/>
                      <a:r>
                        <a:rPr kumimoji="1" lang="en-US" altLang="ja-JP" sz="1400" dirty="0" smtClean="0"/>
                        <a:t>11/21</a:t>
                      </a:r>
                    </a:p>
                  </a:txBody>
                  <a:tcPr/>
                </a:tc>
                <a:tc>
                  <a:txBody>
                    <a:bodyPr/>
                    <a:lstStyle/>
                    <a:p>
                      <a:r>
                        <a:rPr lang="ja-JP" altLang="en-US" sz="1400" dirty="0" smtClean="0"/>
                        <a:t>回路作成</a:t>
                      </a:r>
                      <a:endParaRPr lang="ja-JP" altLang="en-US" sz="1400" dirty="0"/>
                    </a:p>
                  </a:txBody>
                  <a:tcPr/>
                </a:tc>
                <a:tc>
                  <a:txBody>
                    <a:bodyPr/>
                    <a:lstStyle/>
                    <a:p>
                      <a:r>
                        <a:rPr lang="ja-JP" altLang="en-US" sz="1400" dirty="0" smtClean="0"/>
                        <a:t>回路作成</a:t>
                      </a:r>
                      <a:endParaRPr lang="ja-JP" altLang="en-US" sz="1400" dirty="0"/>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400" dirty="0" smtClean="0"/>
                        <a:t>第</a:t>
                      </a:r>
                      <a:r>
                        <a:rPr kumimoji="1" lang="en-US" altLang="ja-JP" sz="1400" dirty="0" smtClean="0"/>
                        <a:t>9</a:t>
                      </a:r>
                      <a:r>
                        <a:rPr kumimoji="1" lang="ja-JP" altLang="en-US" sz="1400" dirty="0" smtClean="0"/>
                        <a:t>回</a:t>
                      </a:r>
                    </a:p>
                  </a:txBody>
                  <a:tcPr/>
                </a:tc>
                <a:tc>
                  <a:txBody>
                    <a:bodyPr/>
                    <a:lstStyle/>
                    <a:p>
                      <a:pPr algn="ctr"/>
                      <a:r>
                        <a:rPr kumimoji="1" lang="en-US" altLang="ja-JP" sz="1400" dirty="0" smtClean="0"/>
                        <a:t>11/28</a:t>
                      </a:r>
                      <a:endParaRPr kumimoji="1" lang="ja-JP" altLang="en-US" sz="1400" dirty="0"/>
                    </a:p>
                  </a:txBody>
                  <a:tcPr/>
                </a:tc>
                <a:tc>
                  <a:txBody>
                    <a:bodyPr/>
                    <a:lstStyle/>
                    <a:p>
                      <a:r>
                        <a:rPr lang="ja-JP" altLang="en-US" sz="1400" dirty="0" smtClean="0"/>
                        <a:t>回路作成</a:t>
                      </a:r>
                      <a:endParaRPr lang="ja-JP" altLang="en-US" sz="1400" dirty="0"/>
                    </a:p>
                  </a:txBody>
                  <a:tcPr/>
                </a:tc>
                <a:tc>
                  <a:txBody>
                    <a:bodyPr/>
                    <a:lstStyle/>
                    <a:p>
                      <a:r>
                        <a:rPr lang="ja-JP" altLang="en-US" sz="1400" dirty="0" smtClean="0"/>
                        <a:t>回路作成</a:t>
                      </a:r>
                      <a:endParaRPr lang="ja-JP" altLang="en-US" sz="1400" dirty="0"/>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400" dirty="0" smtClean="0"/>
                        <a:t>第</a:t>
                      </a:r>
                      <a:r>
                        <a:rPr kumimoji="1" lang="en-US" altLang="ja-JP" sz="1400" dirty="0" smtClean="0"/>
                        <a:t>10</a:t>
                      </a:r>
                      <a:r>
                        <a:rPr kumimoji="1" lang="ja-JP" altLang="en-US" sz="1400" dirty="0" smtClean="0"/>
                        <a:t>回</a:t>
                      </a:r>
                    </a:p>
                  </a:txBody>
                  <a:tcPr/>
                </a:tc>
                <a:tc>
                  <a:txBody>
                    <a:bodyPr/>
                    <a:lstStyle/>
                    <a:p>
                      <a:pPr algn="ctr"/>
                      <a:r>
                        <a:rPr kumimoji="1" lang="en-US" altLang="ja-JP" sz="1400" dirty="0" smtClean="0"/>
                        <a:t>12/5</a:t>
                      </a:r>
                      <a:endParaRPr kumimoji="1" lang="ja-JP" altLang="en-US" sz="1400" dirty="0"/>
                    </a:p>
                  </a:txBody>
                  <a:tcPr/>
                </a:tc>
                <a:tc>
                  <a:txBody>
                    <a:bodyPr/>
                    <a:lstStyle/>
                    <a:p>
                      <a:r>
                        <a:rPr kumimoji="1" lang="ja-JP" altLang="en-US" sz="1400" dirty="0" smtClean="0"/>
                        <a:t>回路作成</a:t>
                      </a:r>
                      <a:r>
                        <a:rPr kumimoji="1" lang="en-US" altLang="ja-JP" sz="1400" dirty="0" smtClean="0"/>
                        <a:t>&amp;</a:t>
                      </a:r>
                      <a:r>
                        <a:rPr kumimoji="1" lang="ja-JP" altLang="en-US" sz="1400" dirty="0" smtClean="0"/>
                        <a:t>実機テスト</a:t>
                      </a:r>
                      <a:endParaRPr kumimoji="1" lang="ja-JP" altLang="en-US" sz="1400" dirty="0"/>
                    </a:p>
                  </a:txBody>
                  <a:tcPr/>
                </a:tc>
                <a:tc>
                  <a:txBody>
                    <a:bodyPr/>
                    <a:lstStyle/>
                    <a:p>
                      <a:r>
                        <a:rPr kumimoji="1" lang="ja-JP" altLang="en-US" sz="1400" dirty="0" smtClean="0"/>
                        <a:t>回路作成</a:t>
                      </a:r>
                      <a:endParaRPr kumimoji="1" lang="ja-JP" altLang="en-US" sz="1400" dirty="0"/>
                    </a:p>
                  </a:txBody>
                  <a:tcPr/>
                </a:tc>
              </a:tr>
              <a:tr h="370840">
                <a:tc>
                  <a:txBody>
                    <a:bodyPr/>
                    <a:lstStyle/>
                    <a:p>
                      <a:pPr algn="ctr"/>
                      <a:r>
                        <a:rPr kumimoji="1" lang="ja-JP" altLang="en-US" sz="1400" dirty="0" smtClean="0"/>
                        <a:t>第</a:t>
                      </a:r>
                      <a:r>
                        <a:rPr kumimoji="1" lang="en-US" altLang="ja-JP" sz="1400" dirty="0" smtClean="0"/>
                        <a:t>11</a:t>
                      </a:r>
                      <a:r>
                        <a:rPr kumimoji="1" lang="ja-JP" altLang="en-US" sz="1400" dirty="0" smtClean="0"/>
                        <a:t>回</a:t>
                      </a:r>
                      <a:endParaRPr kumimoji="1" lang="ja-JP" altLang="en-US" sz="1400" dirty="0"/>
                    </a:p>
                  </a:txBody>
                  <a:tcPr/>
                </a:tc>
                <a:tc>
                  <a:txBody>
                    <a:bodyPr/>
                    <a:lstStyle/>
                    <a:p>
                      <a:pPr algn="ctr"/>
                      <a:r>
                        <a:rPr kumimoji="1" lang="en-US" altLang="ja-JP" sz="1400" dirty="0" smtClean="0"/>
                        <a:t>12/19</a:t>
                      </a:r>
                      <a:endParaRPr kumimoji="1" lang="ja-JP" altLang="en-US" sz="1400" dirty="0"/>
                    </a:p>
                  </a:txBody>
                  <a:tcPr/>
                </a:tc>
                <a:tc>
                  <a:txBody>
                    <a:bodyPr/>
                    <a:lstStyle/>
                    <a:p>
                      <a:r>
                        <a:rPr kumimoji="1" lang="ja-JP" altLang="en-US" sz="1400" dirty="0" smtClean="0"/>
                        <a:t>中間発表</a:t>
                      </a:r>
                      <a:endParaRPr kumimoji="1" lang="ja-JP" altLang="en-US" sz="1400" dirty="0"/>
                    </a:p>
                  </a:txBody>
                  <a:tcPr/>
                </a:tc>
                <a:tc>
                  <a:txBody>
                    <a:bodyPr/>
                    <a:lstStyle/>
                    <a:p>
                      <a:r>
                        <a:rPr kumimoji="1" lang="ja-JP" altLang="en-US" sz="1400" dirty="0" smtClean="0"/>
                        <a:t>中間発表</a:t>
                      </a:r>
                      <a:endParaRPr kumimoji="1" lang="ja-JP" altLang="en-US" sz="1400" dirty="0"/>
                    </a:p>
                  </a:txBody>
                  <a:tcPr/>
                </a:tc>
              </a:tr>
              <a:tr h="370840">
                <a:tc>
                  <a:txBody>
                    <a:bodyPr/>
                    <a:lstStyle/>
                    <a:p>
                      <a:pPr algn="ctr"/>
                      <a:r>
                        <a:rPr kumimoji="1" lang="ja-JP" altLang="en-US" sz="1400" dirty="0" smtClean="0"/>
                        <a:t>第</a:t>
                      </a:r>
                      <a:r>
                        <a:rPr kumimoji="1" lang="en-US" altLang="ja-JP" sz="1400" dirty="0" smtClean="0"/>
                        <a:t>12</a:t>
                      </a:r>
                      <a:r>
                        <a:rPr kumimoji="1" lang="ja-JP" altLang="en-US" sz="1400" dirty="0" smtClean="0"/>
                        <a:t>回</a:t>
                      </a:r>
                      <a:endParaRPr kumimoji="1" lang="ja-JP" altLang="en-US" sz="1400" dirty="0"/>
                    </a:p>
                  </a:txBody>
                  <a:tcPr/>
                </a:tc>
                <a:tc>
                  <a:txBody>
                    <a:bodyPr/>
                    <a:lstStyle/>
                    <a:p>
                      <a:pPr algn="ctr"/>
                      <a:r>
                        <a:rPr kumimoji="1" lang="en-US" altLang="ja-JP" sz="1400" dirty="0" smtClean="0"/>
                        <a:t>1/9</a:t>
                      </a:r>
                      <a:endParaRPr kumimoji="1" lang="ja-JP" altLang="en-US" sz="1400" dirty="0"/>
                    </a:p>
                  </a:txBody>
                  <a:tcPr/>
                </a:tc>
                <a:tc>
                  <a:txBody>
                    <a:bodyPr/>
                    <a:lstStyle/>
                    <a:p>
                      <a:r>
                        <a:rPr kumimoji="1" lang="ja-JP" altLang="en-US" sz="1400" dirty="0" smtClean="0"/>
                        <a:t>調整</a:t>
                      </a:r>
                      <a:endParaRPr kumimoji="1" lang="en-US" altLang="ja-JP" sz="1400" dirty="0" smtClean="0"/>
                    </a:p>
                  </a:txBody>
                  <a:tcPr/>
                </a:tc>
                <a:tc>
                  <a:txBody>
                    <a:bodyPr/>
                    <a:lstStyle/>
                    <a:p>
                      <a:r>
                        <a:rPr kumimoji="1" lang="ja-JP" altLang="en-US" sz="1400" dirty="0" smtClean="0"/>
                        <a:t>回路作成</a:t>
                      </a:r>
                      <a:endParaRPr kumimoji="1" lang="en-US" altLang="ja-JP" sz="1400" dirty="0" smtClean="0"/>
                    </a:p>
                  </a:txBody>
                  <a:tcPr/>
                </a:tc>
              </a:tr>
              <a:tr h="370840">
                <a:tc>
                  <a:txBody>
                    <a:bodyPr/>
                    <a:lstStyle/>
                    <a:p>
                      <a:pPr algn="ctr"/>
                      <a:r>
                        <a:rPr kumimoji="1" lang="ja-JP" altLang="en-US" sz="1400" dirty="0" smtClean="0"/>
                        <a:t>第</a:t>
                      </a:r>
                      <a:r>
                        <a:rPr kumimoji="1" lang="en-US" altLang="ja-JP" sz="1400" dirty="0" smtClean="0"/>
                        <a:t>13</a:t>
                      </a:r>
                      <a:r>
                        <a:rPr kumimoji="1" lang="ja-JP" altLang="en-US" sz="1400" dirty="0" smtClean="0"/>
                        <a:t>回</a:t>
                      </a:r>
                      <a:endParaRPr kumimoji="1" lang="ja-JP" altLang="en-US" sz="1400" dirty="0"/>
                    </a:p>
                  </a:txBody>
                  <a:tcPr/>
                </a:tc>
                <a:tc>
                  <a:txBody>
                    <a:bodyPr/>
                    <a:lstStyle/>
                    <a:p>
                      <a:pPr algn="ctr"/>
                      <a:r>
                        <a:rPr kumimoji="1" lang="en-US" altLang="ja-JP" sz="1400" dirty="0" smtClean="0"/>
                        <a:t>1/16</a:t>
                      </a:r>
                      <a:endParaRPr kumimoji="1" lang="ja-JP" altLang="en-US" sz="1400" dirty="0"/>
                    </a:p>
                  </a:txBody>
                  <a:tcPr/>
                </a:tc>
                <a:tc>
                  <a:txBody>
                    <a:bodyPr/>
                    <a:lstStyle/>
                    <a:p>
                      <a:r>
                        <a:rPr kumimoji="1" lang="ja-JP" altLang="en-US" sz="1400" dirty="0" smtClean="0"/>
                        <a:t>調整</a:t>
                      </a:r>
                      <a:endParaRPr kumimoji="1" lang="ja-JP" altLang="en-US" sz="1400" dirty="0"/>
                    </a:p>
                  </a:txBody>
                  <a:tcPr/>
                </a:tc>
                <a:tc>
                  <a:txBody>
                    <a:bodyPr/>
                    <a:lstStyle/>
                    <a:p>
                      <a:r>
                        <a:rPr kumimoji="1" lang="ja-JP" altLang="en-US" sz="1400" dirty="0" smtClean="0"/>
                        <a:t>アプリ作成</a:t>
                      </a:r>
                      <a:endParaRPr kumimoji="1" lang="ja-JP" altLang="en-US" sz="1400" dirty="0"/>
                    </a:p>
                  </a:txBody>
                  <a:tcPr/>
                </a:tc>
              </a:tr>
              <a:tr h="370840">
                <a:tc>
                  <a:txBody>
                    <a:bodyPr/>
                    <a:lstStyle/>
                    <a:p>
                      <a:pPr algn="ctr"/>
                      <a:r>
                        <a:rPr kumimoji="1" lang="ja-JP" altLang="en-US" sz="1400" dirty="0" smtClean="0"/>
                        <a:t>第</a:t>
                      </a:r>
                      <a:r>
                        <a:rPr kumimoji="1" lang="en-US" altLang="ja-JP" sz="1400" dirty="0" smtClean="0"/>
                        <a:t>14</a:t>
                      </a:r>
                      <a:r>
                        <a:rPr kumimoji="1" lang="ja-JP" altLang="en-US" sz="1400" dirty="0" smtClean="0"/>
                        <a:t>回</a:t>
                      </a:r>
                      <a:endParaRPr kumimoji="1" lang="ja-JP" altLang="en-US" sz="1400" dirty="0"/>
                    </a:p>
                  </a:txBody>
                  <a:tcPr/>
                </a:tc>
                <a:tc>
                  <a:txBody>
                    <a:bodyPr/>
                    <a:lstStyle/>
                    <a:p>
                      <a:pPr algn="ctr"/>
                      <a:r>
                        <a:rPr kumimoji="1" lang="en-US" altLang="ja-JP" sz="1400" dirty="0" smtClean="0"/>
                        <a:t>1/23</a:t>
                      </a:r>
                      <a:endParaRPr kumimoji="1" lang="ja-JP" altLang="en-US" sz="1400" dirty="0"/>
                    </a:p>
                  </a:txBody>
                  <a:tcPr/>
                </a:tc>
                <a:tc>
                  <a:txBody>
                    <a:bodyPr/>
                    <a:lstStyle/>
                    <a:p>
                      <a:r>
                        <a:rPr kumimoji="1" lang="ja-JP" altLang="en-US" sz="1400" dirty="0" smtClean="0"/>
                        <a:t>最終テスト</a:t>
                      </a:r>
                      <a:endParaRPr kumimoji="1" lang="ja-JP" altLang="en-US" sz="1400" dirty="0"/>
                    </a:p>
                  </a:txBody>
                  <a:tcPr/>
                </a:tc>
                <a:tc>
                  <a:txBody>
                    <a:bodyPr/>
                    <a:lstStyle/>
                    <a:p>
                      <a:r>
                        <a:rPr kumimoji="1" lang="ja-JP" altLang="en-US" sz="1400" dirty="0" smtClean="0"/>
                        <a:t>回路作成・センサ挙動テスト</a:t>
                      </a:r>
                      <a:endParaRPr kumimoji="1" lang="ja-JP" altLang="en-US" sz="1400" dirty="0"/>
                    </a:p>
                  </a:txBody>
                  <a:tcPr/>
                </a:tc>
              </a:tr>
              <a:tr h="370840">
                <a:tc>
                  <a:txBody>
                    <a:bodyPr/>
                    <a:lstStyle/>
                    <a:p>
                      <a:pPr algn="ctr"/>
                      <a:r>
                        <a:rPr kumimoji="1" lang="ja-JP" altLang="en-US" sz="1400" dirty="0" smtClean="0"/>
                        <a:t>第</a:t>
                      </a:r>
                      <a:r>
                        <a:rPr kumimoji="1" lang="en-US" altLang="ja-JP" sz="1400" dirty="0" smtClean="0"/>
                        <a:t>15</a:t>
                      </a:r>
                      <a:r>
                        <a:rPr kumimoji="1" lang="ja-JP" altLang="en-US" sz="1400" dirty="0" smtClean="0"/>
                        <a:t>回</a:t>
                      </a:r>
                      <a:endParaRPr kumimoji="1" lang="ja-JP" altLang="en-US" sz="1400" dirty="0"/>
                    </a:p>
                  </a:txBody>
                  <a:tcPr/>
                </a:tc>
                <a:tc>
                  <a:txBody>
                    <a:bodyPr/>
                    <a:lstStyle/>
                    <a:p>
                      <a:pPr algn="ctr"/>
                      <a:r>
                        <a:rPr kumimoji="1" lang="en-US" altLang="ja-JP" sz="1400" dirty="0" smtClean="0"/>
                        <a:t>1/27</a:t>
                      </a:r>
                      <a:endParaRPr kumimoji="1" lang="ja-JP" altLang="en-US" sz="1400" dirty="0"/>
                    </a:p>
                  </a:txBody>
                  <a:tcPr/>
                </a:tc>
                <a:tc>
                  <a:txBody>
                    <a:bodyPr/>
                    <a:lstStyle/>
                    <a:p>
                      <a:r>
                        <a:rPr kumimoji="1" lang="ja-JP" altLang="en-US" sz="1400" dirty="0" smtClean="0"/>
                        <a:t>最終発表</a:t>
                      </a:r>
                      <a:endParaRPr kumimoji="1" lang="ja-JP" altLang="en-US" sz="1400" dirty="0"/>
                    </a:p>
                  </a:txBody>
                  <a:tcPr/>
                </a:tc>
                <a:tc>
                  <a:txBody>
                    <a:bodyPr/>
                    <a:lstStyle/>
                    <a:p>
                      <a:r>
                        <a:rPr kumimoji="1" lang="ja-JP" altLang="en-US" sz="1400" dirty="0" smtClean="0"/>
                        <a:t>最終発表</a:t>
                      </a:r>
                      <a:endParaRPr kumimoji="1" lang="ja-JP" altLang="en-US" sz="1400" dirty="0"/>
                    </a:p>
                  </a:txBody>
                  <a:tcPr/>
                </a:tc>
              </a:tr>
            </a:tbl>
          </a:graphicData>
        </a:graphic>
      </p:graphicFrame>
    </p:spTree>
    <p:extLst>
      <p:ext uri="{BB962C8B-B14F-4D97-AF65-F5344CB8AC3E}">
        <p14:creationId xmlns:p14="http://schemas.microsoft.com/office/powerpoint/2010/main" val="41808928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計画に対する到達度と進捗</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開発分量</a:t>
            </a:r>
            <a:endParaRPr kumimoji="1" lang="en-US" altLang="ja-JP" sz="2400" dirty="0" smtClean="0"/>
          </a:p>
        </p:txBody>
      </p:sp>
      <p:sp>
        <p:nvSpPr>
          <p:cNvPr id="5" name="スライド番号プレースホルダー 4"/>
          <p:cNvSpPr>
            <a:spLocks noGrp="1"/>
          </p:cNvSpPr>
          <p:nvPr>
            <p:ph type="sldNum" sz="quarter" idx="12"/>
          </p:nvPr>
        </p:nvSpPr>
        <p:spPr/>
        <p:txBody>
          <a:bodyPr/>
          <a:lstStyle/>
          <a:p>
            <a:fld id="{F38DF745-7D3F-47F4-83A3-874385CFAA69}" type="slidenum">
              <a:rPr lang="en-US" smtClean="0"/>
              <a:pPr/>
              <a:t>6</a:t>
            </a:fld>
            <a:endParaRPr lang="en-US"/>
          </a:p>
        </p:txBody>
      </p:sp>
      <p:graphicFrame>
        <p:nvGraphicFramePr>
          <p:cNvPr id="4" name="表 3"/>
          <p:cNvGraphicFramePr>
            <a:graphicFrameLocks noGrp="1"/>
          </p:cNvGraphicFramePr>
          <p:nvPr>
            <p:extLst>
              <p:ext uri="{D42A27DB-BD31-4B8C-83A1-F6EECF244321}">
                <p14:modId xmlns:p14="http://schemas.microsoft.com/office/powerpoint/2010/main" val="1286578190"/>
              </p:ext>
            </p:extLst>
          </p:nvPr>
        </p:nvGraphicFramePr>
        <p:xfrm>
          <a:off x="1352033" y="2300262"/>
          <a:ext cx="6096000" cy="3708400"/>
        </p:xfrm>
        <a:graphic>
          <a:graphicData uri="http://schemas.openxmlformats.org/drawingml/2006/table">
            <a:tbl>
              <a:tblPr firstRow="1" bandRow="1">
                <a:tableStyleId>{5C22544A-7EE6-4342-B048-85BDC9FD1C3A}</a:tableStyleId>
              </a:tblPr>
              <a:tblGrid>
                <a:gridCol w="2457967"/>
                <a:gridCol w="1606033"/>
                <a:gridCol w="2032000"/>
              </a:tblGrid>
              <a:tr h="370840">
                <a:tc>
                  <a:txBody>
                    <a:bodyPr/>
                    <a:lstStyle/>
                    <a:p>
                      <a:endParaRPr kumimoji="1" lang="ja-JP" altLang="en-US" dirty="0">
                        <a:solidFill>
                          <a:schemeClr val="bg1"/>
                        </a:solidFill>
                      </a:endParaRPr>
                    </a:p>
                  </a:txBody>
                  <a:tcPr>
                    <a:solidFill>
                      <a:schemeClr val="bg2"/>
                    </a:solidFill>
                  </a:tcPr>
                </a:tc>
                <a:tc>
                  <a:txBody>
                    <a:bodyPr/>
                    <a:lstStyle/>
                    <a:p>
                      <a:r>
                        <a:rPr kumimoji="1" lang="ja-JP" altLang="en-US" b="0" dirty="0" smtClean="0">
                          <a:solidFill>
                            <a:schemeClr val="tx1"/>
                          </a:solidFill>
                        </a:rPr>
                        <a:t>分量</a:t>
                      </a:r>
                      <a:endParaRPr kumimoji="1" lang="ja-JP" altLang="en-US" b="0" dirty="0">
                        <a:solidFill>
                          <a:schemeClr val="tx1"/>
                        </a:solidFill>
                      </a:endParaRPr>
                    </a:p>
                  </a:txBody>
                  <a:tcPr>
                    <a:solidFill>
                      <a:schemeClr val="bg2"/>
                    </a:solidFill>
                  </a:tcPr>
                </a:tc>
                <a:tc>
                  <a:txBody>
                    <a:bodyPr/>
                    <a:lstStyle/>
                    <a:p>
                      <a:r>
                        <a:rPr kumimoji="1" lang="ja-JP" altLang="en-US" b="0" dirty="0" smtClean="0">
                          <a:solidFill>
                            <a:schemeClr val="tx1"/>
                          </a:solidFill>
                        </a:rPr>
                        <a:t>文字数</a:t>
                      </a:r>
                      <a:endParaRPr kumimoji="1" lang="ja-JP" altLang="en-US" b="0" dirty="0">
                        <a:solidFill>
                          <a:schemeClr val="tx1"/>
                        </a:solidFill>
                      </a:endParaRPr>
                    </a:p>
                  </a:txBody>
                  <a:tcPr>
                    <a:solidFill>
                      <a:schemeClr val="bg2"/>
                    </a:solidFill>
                  </a:tcPr>
                </a:tc>
              </a:tr>
              <a:tr h="370840">
                <a:tc>
                  <a:txBody>
                    <a:bodyPr/>
                    <a:lstStyle/>
                    <a:p>
                      <a:r>
                        <a:rPr kumimoji="1" lang="en-US" altLang="ja-JP" dirty="0" smtClean="0">
                          <a:solidFill>
                            <a:schemeClr val="bg1"/>
                          </a:solidFill>
                        </a:rPr>
                        <a:t>FPGA</a:t>
                      </a:r>
                      <a:endParaRPr kumimoji="1" lang="ja-JP" altLang="en-US" dirty="0">
                        <a:solidFill>
                          <a:schemeClr val="bg1"/>
                        </a:solidFill>
                      </a:endParaRPr>
                    </a:p>
                  </a:txBody>
                  <a:tcPr>
                    <a:solidFill>
                      <a:schemeClr val="accent1"/>
                    </a:solidFill>
                  </a:tcPr>
                </a:tc>
                <a:tc>
                  <a:txBody>
                    <a:bodyPr/>
                    <a:lstStyle/>
                    <a:p>
                      <a:endParaRPr kumimoji="1" lang="ja-JP" altLang="en-US" dirty="0"/>
                    </a:p>
                  </a:txBody>
                  <a:tcPr>
                    <a:solidFill>
                      <a:schemeClr val="accent1"/>
                    </a:solidFill>
                  </a:tcPr>
                </a:tc>
                <a:tc>
                  <a:txBody>
                    <a:bodyPr/>
                    <a:lstStyle/>
                    <a:p>
                      <a:endParaRPr kumimoji="1" lang="ja-JP" altLang="en-US" dirty="0"/>
                    </a:p>
                  </a:txBody>
                  <a:tcPr>
                    <a:solidFill>
                      <a:schemeClr val="accent1"/>
                    </a:solidFill>
                  </a:tcPr>
                </a:tc>
              </a:tr>
              <a:tr h="370840">
                <a:tc>
                  <a:txBody>
                    <a:bodyPr/>
                    <a:lstStyle/>
                    <a:p>
                      <a:r>
                        <a:rPr kumimoji="1" lang="ja-JP" altLang="en-US" dirty="0" smtClean="0"/>
                        <a:t>ファイル数</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endParaRPr kumimoji="1" lang="ja-JP" altLang="en-US" dirty="0"/>
                    </a:p>
                  </a:txBody>
                  <a:tcPr/>
                </a:tc>
              </a:tr>
              <a:tr h="370840">
                <a:tc>
                  <a:txBody>
                    <a:bodyPr/>
                    <a:lstStyle/>
                    <a:p>
                      <a:r>
                        <a:rPr kumimoji="1" lang="en-US" altLang="ja-JP" dirty="0" err="1" smtClean="0"/>
                        <a:t>system.v</a:t>
                      </a:r>
                      <a:endParaRPr kumimoji="1" lang="ja-JP" altLang="en-US" dirty="0"/>
                    </a:p>
                  </a:txBody>
                  <a:tcPr/>
                </a:tc>
                <a:tc>
                  <a:txBody>
                    <a:bodyPr/>
                    <a:lstStyle/>
                    <a:p>
                      <a:r>
                        <a:rPr kumimoji="1" lang="en-US" altLang="ja-JP" dirty="0" smtClean="0"/>
                        <a:t>117</a:t>
                      </a:r>
                      <a:r>
                        <a:rPr kumimoji="1" lang="ja-JP" altLang="en-US" dirty="0" smtClean="0"/>
                        <a:t>行</a:t>
                      </a:r>
                      <a:endParaRPr kumimoji="1" lang="ja-JP" altLang="en-US" dirty="0"/>
                    </a:p>
                  </a:txBody>
                  <a:tcPr/>
                </a:tc>
                <a:tc>
                  <a:txBody>
                    <a:bodyPr/>
                    <a:lstStyle/>
                    <a:p>
                      <a:r>
                        <a:rPr kumimoji="1" lang="en-US" altLang="ja-JP" dirty="0" smtClean="0"/>
                        <a:t>718</a:t>
                      </a:r>
                      <a:endParaRPr kumimoji="1" lang="ja-JP" altLang="en-US" dirty="0"/>
                    </a:p>
                  </a:txBody>
                  <a:tcPr/>
                </a:tc>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370840">
                <a:tc>
                  <a:txBody>
                    <a:bodyPr/>
                    <a:lstStyle/>
                    <a:p>
                      <a:r>
                        <a:rPr kumimoji="1" lang="ja-JP" altLang="en-US" dirty="0" smtClean="0">
                          <a:solidFill>
                            <a:srgbClr val="FFFFFF"/>
                          </a:solidFill>
                        </a:rPr>
                        <a:t>アプリ</a:t>
                      </a:r>
                      <a:endParaRPr kumimoji="1" lang="en-US" altLang="ja-JP" dirty="0" smtClean="0">
                        <a:solidFill>
                          <a:srgbClr val="FFFFFF"/>
                        </a:solidFill>
                      </a:endParaRPr>
                    </a:p>
                  </a:txBody>
                  <a:tcPr>
                    <a:solidFill>
                      <a:srgbClr val="7A7A7A"/>
                    </a:solidFill>
                  </a:tcPr>
                </a:tc>
                <a:tc>
                  <a:txBody>
                    <a:bodyPr/>
                    <a:lstStyle/>
                    <a:p>
                      <a:endParaRPr kumimoji="1" lang="ja-JP" altLang="en-US" dirty="0"/>
                    </a:p>
                  </a:txBody>
                  <a:tcPr>
                    <a:solidFill>
                      <a:srgbClr val="7A7A7A"/>
                    </a:solidFill>
                  </a:tcPr>
                </a:tc>
                <a:tc>
                  <a:txBody>
                    <a:bodyPr/>
                    <a:lstStyle/>
                    <a:p>
                      <a:endParaRPr kumimoji="1" lang="ja-JP" altLang="en-US" dirty="0"/>
                    </a:p>
                  </a:txBody>
                  <a:tcPr>
                    <a:solidFill>
                      <a:srgbClr val="7A7A7A"/>
                    </a:solidFill>
                  </a:tcPr>
                </a:tc>
              </a:tr>
              <a:tr h="370840">
                <a:tc>
                  <a:txBody>
                    <a:bodyPr/>
                    <a:lstStyle/>
                    <a:p>
                      <a:r>
                        <a:rPr kumimoji="1" lang="ja-JP" altLang="en-US" dirty="0" smtClean="0"/>
                        <a:t>ファイル数</a:t>
                      </a:r>
                      <a:endParaRPr kumimoji="1" lang="ja-JP" altLang="en-US" dirty="0"/>
                    </a:p>
                  </a:txBody>
                  <a:tcPr/>
                </a:tc>
                <a:tc>
                  <a:txBody>
                    <a:bodyPr/>
                    <a:lstStyle/>
                    <a:p>
                      <a:r>
                        <a:rPr kumimoji="1" lang="en-US" altLang="ja-JP" dirty="0" smtClean="0"/>
                        <a:t>3</a:t>
                      </a:r>
                      <a:endParaRPr kumimoji="1" lang="ja-JP" altLang="en-US" dirty="0"/>
                    </a:p>
                  </a:txBody>
                  <a:tcPr/>
                </a:tc>
                <a:tc>
                  <a:txBody>
                    <a:bodyPr/>
                    <a:lstStyle/>
                    <a:p>
                      <a:endParaRPr kumimoji="1" lang="ja-JP" altLang="en-US" dirty="0"/>
                    </a:p>
                  </a:txBody>
                  <a:tcPr/>
                </a:tc>
              </a:tr>
              <a:tr h="370840">
                <a:tc>
                  <a:txBody>
                    <a:bodyPr/>
                    <a:lstStyle/>
                    <a:p>
                      <a:r>
                        <a:rPr kumimoji="1" lang="en-US" altLang="ja-JP" sz="1800" kern="1200" dirty="0" err="1" smtClean="0">
                          <a:solidFill>
                            <a:schemeClr val="dk1"/>
                          </a:solidFill>
                          <a:latin typeface="+mn-lt"/>
                          <a:ea typeface="+mn-ea"/>
                          <a:cs typeface="+mn-cs"/>
                        </a:rPr>
                        <a:t>HelloAndoroid.java</a:t>
                      </a:r>
                      <a:endParaRPr kumimoji="1" lang="ja-JP" altLang="en-US" dirty="0"/>
                    </a:p>
                  </a:txBody>
                  <a:tcPr/>
                </a:tc>
                <a:tc>
                  <a:txBody>
                    <a:bodyPr/>
                    <a:lstStyle/>
                    <a:p>
                      <a:r>
                        <a:rPr kumimoji="1" lang="en-US" altLang="ja-JP" dirty="0" smtClean="0"/>
                        <a:t>96</a:t>
                      </a:r>
                      <a:r>
                        <a:rPr kumimoji="1" lang="ja-JP" altLang="en-US" dirty="0" smtClean="0"/>
                        <a:t>行</a:t>
                      </a:r>
                      <a:endParaRPr kumimoji="1" lang="ja-JP" altLang="en-US" dirty="0"/>
                    </a:p>
                  </a:txBody>
                  <a:tcPr/>
                </a:tc>
                <a:tc>
                  <a:txBody>
                    <a:bodyPr/>
                    <a:lstStyle/>
                    <a:p>
                      <a:r>
                        <a:rPr kumimoji="1" lang="en-US" altLang="ja-JP" dirty="0" smtClean="0"/>
                        <a:t>523</a:t>
                      </a:r>
                      <a:endParaRPr kumimoji="1" lang="ja-JP" altLang="en-US" dirty="0"/>
                    </a:p>
                  </a:txBody>
                  <a:tcPr/>
                </a:tc>
              </a:tr>
              <a:tr h="370840">
                <a:tc>
                  <a:txBody>
                    <a:bodyPr/>
                    <a:lstStyle/>
                    <a:p>
                      <a:r>
                        <a:rPr kumimoji="1" lang="en-US" altLang="ja-JP" b="0" dirty="0" smtClean="0"/>
                        <a:t>Timer1.java</a:t>
                      </a:r>
                      <a:endParaRPr kumimoji="1" lang="ja-JP" altLang="en-US" dirty="0"/>
                    </a:p>
                  </a:txBody>
                  <a:tcPr/>
                </a:tc>
                <a:tc>
                  <a:txBody>
                    <a:bodyPr/>
                    <a:lstStyle/>
                    <a:p>
                      <a:r>
                        <a:rPr kumimoji="1" lang="en-US" altLang="ja-JP" dirty="0" smtClean="0"/>
                        <a:t>31</a:t>
                      </a:r>
                      <a:r>
                        <a:rPr kumimoji="1" lang="ja-JP" altLang="en-US" dirty="0" smtClean="0"/>
                        <a:t>行</a:t>
                      </a:r>
                      <a:endParaRPr kumimoji="1" lang="ja-JP" altLang="en-US" dirty="0"/>
                    </a:p>
                  </a:txBody>
                  <a:tcPr/>
                </a:tc>
                <a:tc>
                  <a:txBody>
                    <a:bodyPr/>
                    <a:lstStyle/>
                    <a:p>
                      <a:r>
                        <a:rPr kumimoji="1" lang="en-US" altLang="ja-JP" dirty="0" smtClean="0"/>
                        <a:t>183</a:t>
                      </a:r>
                      <a:endParaRPr kumimoji="1" lang="ja-JP" altLang="en-US" dirty="0"/>
                    </a:p>
                  </a:txBody>
                  <a:tcPr/>
                </a:tc>
              </a:tr>
              <a:tr h="370840">
                <a:tc>
                  <a:txBody>
                    <a:bodyPr/>
                    <a:lstStyle/>
                    <a:p>
                      <a:r>
                        <a:rPr kumimoji="1" lang="en-US" altLang="ja-JP" dirty="0" err="1" smtClean="0"/>
                        <a:t>Helloworld.xml</a:t>
                      </a:r>
                      <a:endParaRPr kumimoji="1" lang="ja-JP" altLang="en-US" dirty="0"/>
                    </a:p>
                  </a:txBody>
                  <a:tcPr/>
                </a:tc>
                <a:tc>
                  <a:txBody>
                    <a:bodyPr/>
                    <a:lstStyle/>
                    <a:p>
                      <a:r>
                        <a:rPr kumimoji="1" lang="en-US" altLang="ja-JP" dirty="0" smtClean="0"/>
                        <a:t>106</a:t>
                      </a:r>
                      <a:r>
                        <a:rPr kumimoji="1" lang="ja-JP" altLang="en-US" dirty="0" smtClean="0"/>
                        <a:t>行</a:t>
                      </a:r>
                      <a:endParaRPr kumimoji="1" lang="en-US" altLang="ja-JP" dirty="0" smtClean="0"/>
                    </a:p>
                  </a:txBody>
                  <a:tcPr/>
                </a:tc>
                <a:tc>
                  <a:txBody>
                    <a:bodyPr/>
                    <a:lstStyle/>
                    <a:p>
                      <a:r>
                        <a:rPr kumimoji="1" lang="en-US" altLang="ja-JP" dirty="0" smtClean="0"/>
                        <a:t>111</a:t>
                      </a:r>
                    </a:p>
                  </a:txBody>
                  <a:tcPr/>
                </a:tc>
              </a:tr>
            </a:tbl>
          </a:graphicData>
        </a:graphic>
      </p:graphicFrame>
    </p:spTree>
    <p:extLst>
      <p:ext uri="{BB962C8B-B14F-4D97-AF65-F5344CB8AC3E}">
        <p14:creationId xmlns:p14="http://schemas.microsoft.com/office/powerpoint/2010/main" val="39498065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到達点</a:t>
            </a:r>
            <a:r>
              <a:rPr lang="ja-JP" altLang="en-US" dirty="0" smtClean="0"/>
              <a:t>：</a:t>
            </a:r>
            <a:r>
              <a:rPr kumimoji="1" lang="ja-JP" altLang="en-US" dirty="0" smtClean="0"/>
              <a:t>写真解説</a:t>
            </a:r>
            <a:endParaRPr kumimoji="1" lang="ja-JP" altLang="en-US" dirty="0"/>
          </a:p>
        </p:txBody>
      </p:sp>
      <p:pic>
        <p:nvPicPr>
          <p:cNvPr id="8" name="コンテンツ プレースホルダー 7" descr="IMG_20140116_170755.jpg"/>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27769" b="27769"/>
          <a:stretch/>
        </p:blipFill>
        <p:spPr/>
      </p:pic>
      <p:sp>
        <p:nvSpPr>
          <p:cNvPr id="4" name="スライド番号プレースホルダー 3"/>
          <p:cNvSpPr>
            <a:spLocks noGrp="1"/>
          </p:cNvSpPr>
          <p:nvPr>
            <p:ph type="sldNum" sz="quarter" idx="12"/>
          </p:nvPr>
        </p:nvSpPr>
        <p:spPr/>
        <p:txBody>
          <a:bodyPr/>
          <a:lstStyle/>
          <a:p>
            <a:fld id="{F38DF745-7D3F-47F4-83A3-874385CFAA69}" type="slidenum">
              <a:rPr lang="en-US" smtClean="0"/>
              <a:pPr/>
              <a:t>7</a:t>
            </a:fld>
            <a:endParaRPr lang="en-US"/>
          </a:p>
        </p:txBody>
      </p:sp>
      <p:sp>
        <p:nvSpPr>
          <p:cNvPr id="3" name="テキスト ボックス 2"/>
          <p:cNvSpPr txBox="1"/>
          <p:nvPr/>
        </p:nvSpPr>
        <p:spPr>
          <a:xfrm>
            <a:off x="457200" y="6477000"/>
            <a:ext cx="646331" cy="369332"/>
          </a:xfrm>
          <a:prstGeom prst="rect">
            <a:avLst/>
          </a:prstGeom>
          <a:noFill/>
        </p:spPr>
        <p:txBody>
          <a:bodyPr wrap="none" rtlCol="0">
            <a:spAutoFit/>
          </a:bodyPr>
          <a:lstStyle/>
          <a:p>
            <a:r>
              <a:rPr kumimoji="1" lang="ja-JP" altLang="en-US" dirty="0" smtClean="0">
                <a:solidFill>
                  <a:srgbClr val="526DB0"/>
                </a:solidFill>
                <a:hlinkClick r:id="rId3" action="ppaction://hlinkfile"/>
              </a:rPr>
              <a:t>動画</a:t>
            </a:r>
            <a:endParaRPr kumimoji="1" lang="en-US" altLang="ja-JP" dirty="0" smtClean="0">
              <a:solidFill>
                <a:srgbClr val="526DB0"/>
              </a:solidFill>
            </a:endParaRPr>
          </a:p>
        </p:txBody>
      </p:sp>
    </p:spTree>
    <p:extLst>
      <p:ext uri="{BB962C8B-B14F-4D97-AF65-F5344CB8AC3E}">
        <p14:creationId xmlns:p14="http://schemas.microsoft.com/office/powerpoint/2010/main" val="231498812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52718"/>
            <a:ext cx="7279218" cy="1371600"/>
          </a:xfrm>
        </p:spPr>
        <p:txBody>
          <a:bodyPr>
            <a:normAutofit/>
          </a:bodyPr>
          <a:lstStyle/>
          <a:p>
            <a:r>
              <a:rPr lang="ja-JP" altLang="en-US" dirty="0"/>
              <a:t>到達点</a:t>
            </a:r>
            <a:r>
              <a:rPr lang="ja-JP" altLang="en-US" dirty="0" smtClean="0"/>
              <a:t>：</a:t>
            </a:r>
            <a:r>
              <a:rPr lang="ja-JP" altLang="en-US" dirty="0" smtClean="0"/>
              <a:t>アプリの</a:t>
            </a:r>
            <a:r>
              <a:rPr lang="ja-JP" altLang="en-US" dirty="0" smtClean="0"/>
              <a:t>スクリーンショット</a:t>
            </a:r>
            <a:endParaRPr kumimoji="1" lang="ja-JP" altLang="en-US" dirty="0"/>
          </a:p>
        </p:txBody>
      </p:sp>
      <p:pic>
        <p:nvPicPr>
          <p:cNvPr id="4" name="コンテンツ プレースホルダー 3" descr="スクリーンショット 2014-01-27 17.20.25.png"/>
          <p:cNvPicPr>
            <a:picLocks noGrp="1" noChangeAspect="1"/>
          </p:cNvPicPr>
          <p:nvPr>
            <p:ph idx="1"/>
          </p:nvPr>
        </p:nvPicPr>
        <p:blipFill>
          <a:blip r:embed="rId2">
            <a:extLst>
              <a:ext uri="{28A0092B-C50C-407E-A947-70E740481C1C}">
                <a14:useLocalDpi xmlns:a14="http://schemas.microsoft.com/office/drawing/2010/main" val="0"/>
              </a:ext>
            </a:extLst>
          </a:blip>
          <a:srcRect l="-66194" r="-66194"/>
          <a:stretch>
            <a:fillRect/>
          </a:stretch>
        </p:blipFill>
        <p:spPr/>
      </p:pic>
      <p:sp>
        <p:nvSpPr>
          <p:cNvPr id="5" name="スライド番号プレースホルダー 4"/>
          <p:cNvSpPr>
            <a:spLocks noGrp="1"/>
          </p:cNvSpPr>
          <p:nvPr>
            <p:ph type="sldNum" sz="quarter" idx="12"/>
          </p:nvPr>
        </p:nvSpPr>
        <p:spPr/>
        <p:txBody>
          <a:bodyPr/>
          <a:lstStyle/>
          <a:p>
            <a:fld id="{F38DF745-7D3F-47F4-83A3-874385CFAA69}" type="slidenum">
              <a:rPr lang="en-US" smtClean="0"/>
              <a:pPr/>
              <a:t>8</a:t>
            </a:fld>
            <a:endParaRPr lang="en-US"/>
          </a:p>
        </p:txBody>
      </p:sp>
    </p:spTree>
    <p:extLst>
      <p:ext uri="{BB962C8B-B14F-4D97-AF65-F5344CB8AC3E}">
        <p14:creationId xmlns:p14="http://schemas.microsoft.com/office/powerpoint/2010/main" val="29803643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到達点</a:t>
            </a:r>
            <a:r>
              <a:rPr lang="ja-JP" altLang="en-US" dirty="0" smtClean="0"/>
              <a:t>：アプリの機能仕様</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a:p>
            <a:r>
              <a:rPr lang="en-US" altLang="ja-JP" dirty="0" err="1" smtClean="0"/>
              <a:t>HelloAndoroid</a:t>
            </a:r>
            <a:r>
              <a:rPr lang="ja-JP" altLang="en-US" dirty="0" smtClean="0"/>
              <a:t>クラス</a:t>
            </a:r>
            <a:endParaRPr lang="en-US" altLang="ja-JP" dirty="0" smtClean="0"/>
          </a:p>
          <a:p>
            <a:pPr lvl="1"/>
            <a:r>
              <a:rPr kumimoji="1" lang="ja-JP" altLang="en-US" b="0" dirty="0" smtClean="0"/>
              <a:t>メイン</a:t>
            </a:r>
            <a:r>
              <a:rPr kumimoji="1" lang="ja-JP" altLang="en-US" b="0" dirty="0" smtClean="0"/>
              <a:t>のクラス</a:t>
            </a:r>
            <a:endParaRPr lang="en-US" altLang="ja-JP" b="0" dirty="0" smtClean="0"/>
          </a:p>
          <a:p>
            <a:pPr lvl="1"/>
            <a:r>
              <a:rPr lang="en-US" altLang="ja-JP" b="0" dirty="0" smtClean="0"/>
              <a:t>3</a:t>
            </a:r>
            <a:r>
              <a:rPr lang="ja-JP" altLang="en-US" b="0" dirty="0" smtClean="0"/>
              <a:t>つのボタン</a:t>
            </a:r>
            <a:r>
              <a:rPr lang="en-US" altLang="ja-JP" b="0" dirty="0" smtClean="0"/>
              <a:t>(START, STOP,RESET)</a:t>
            </a:r>
            <a:r>
              <a:rPr lang="ja-JP" altLang="en-US" b="0" dirty="0" smtClean="0"/>
              <a:t>の挙動設定</a:t>
            </a:r>
            <a:endParaRPr lang="en-US" altLang="ja-JP" b="0" dirty="0" smtClean="0"/>
          </a:p>
          <a:p>
            <a:pPr lvl="1"/>
            <a:r>
              <a:rPr lang="en-US" altLang="ja-JP" b="0" dirty="0" smtClean="0"/>
              <a:t>Timer</a:t>
            </a:r>
            <a:r>
              <a:rPr lang="ja-JP" altLang="en-US" b="0" dirty="0" smtClean="0"/>
              <a:t>１クラスのバックグラウンド起動</a:t>
            </a:r>
            <a:endParaRPr lang="en-US" altLang="ja-JP" b="0" dirty="0" smtClean="0"/>
          </a:p>
          <a:p>
            <a:endParaRPr lang="en-US" altLang="ja-JP" b="0" dirty="0"/>
          </a:p>
          <a:p>
            <a:r>
              <a:rPr lang="en-US" altLang="ja-JP" dirty="0" smtClean="0"/>
              <a:t>Timer1</a:t>
            </a:r>
            <a:r>
              <a:rPr lang="ja-JP" altLang="en-US" dirty="0" smtClean="0"/>
              <a:t>クラス</a:t>
            </a:r>
            <a:endParaRPr lang="en-US" altLang="ja-JP" dirty="0" smtClean="0"/>
          </a:p>
          <a:p>
            <a:pPr lvl="1"/>
            <a:r>
              <a:rPr lang="ja-JP" altLang="en-US" b="0" dirty="0" smtClean="0"/>
              <a:t>擬似</a:t>
            </a:r>
            <a:r>
              <a:rPr lang="ja-JP" altLang="en-US" b="0" dirty="0" smtClean="0"/>
              <a:t>乱数を一定間隔で発生させる</a:t>
            </a:r>
            <a:endParaRPr lang="en-US" altLang="ja-JP" b="0" dirty="0" smtClean="0"/>
          </a:p>
          <a:p>
            <a:endParaRPr lang="en-US" altLang="ja-JP" b="0" dirty="0" smtClean="0"/>
          </a:p>
        </p:txBody>
      </p:sp>
      <p:sp>
        <p:nvSpPr>
          <p:cNvPr id="4" name="スライド番号プレースホルダー 3"/>
          <p:cNvSpPr>
            <a:spLocks noGrp="1"/>
          </p:cNvSpPr>
          <p:nvPr>
            <p:ph type="sldNum" sz="quarter" idx="12"/>
          </p:nvPr>
        </p:nvSpPr>
        <p:spPr/>
        <p:txBody>
          <a:bodyPr/>
          <a:lstStyle/>
          <a:p>
            <a:fld id="{F38DF745-7D3F-47F4-83A3-874385CFAA69}" type="slidenum">
              <a:rPr lang="en-US" smtClean="0"/>
              <a:pPr/>
              <a:t>9</a:t>
            </a:fld>
            <a:endParaRPr lang="en-US"/>
          </a:p>
        </p:txBody>
      </p:sp>
    </p:spTree>
    <p:extLst>
      <p:ext uri="{BB962C8B-B14F-4D97-AF65-F5344CB8AC3E}">
        <p14:creationId xmlns:p14="http://schemas.microsoft.com/office/powerpoint/2010/main" val="234977528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クラリティ.thmx</Template>
  <TotalTime>432</TotalTime>
  <Words>815</Words>
  <Application>Microsoft Macintosh PowerPoint</Application>
  <PresentationFormat>画面に合わせる (4:3)</PresentationFormat>
  <Paragraphs>231</Paragraphs>
  <Slides>16</Slides>
  <Notes>2</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16</vt:i4>
      </vt:variant>
    </vt:vector>
  </HeadingPairs>
  <TitlesOfParts>
    <vt:vector size="18" baseType="lpstr">
      <vt:lpstr>クラリティ</vt:lpstr>
      <vt:lpstr>Microsoft Excel シート</vt:lpstr>
      <vt:lpstr>超音波センサーのFPGAによる制御とAndroidアプリによる表示   最終発表</vt:lpstr>
      <vt:lpstr>計画発表時の全体構想 </vt:lpstr>
      <vt:lpstr>計画に対する到達度と進捗</vt:lpstr>
      <vt:lpstr>計画に対する到達度と進捗</vt:lpstr>
      <vt:lpstr>計画に対する到達度と進捗</vt:lpstr>
      <vt:lpstr>計画に対する到達度と進捗</vt:lpstr>
      <vt:lpstr>到達点：写真解説</vt:lpstr>
      <vt:lpstr>到達点：アプリのスクリーンショット</vt:lpstr>
      <vt:lpstr>到達点：アプリの機能仕様</vt:lpstr>
      <vt:lpstr>到達点：アプリの機能仕様</vt:lpstr>
      <vt:lpstr>到達点：アプリの機能仕様</vt:lpstr>
      <vt:lpstr>到達点：アプリの機能仕様</vt:lpstr>
      <vt:lpstr>到達点：FPGAボードにおける機能仕様</vt:lpstr>
      <vt:lpstr>到達点：FPGAボードにおける機能仕様</vt:lpstr>
      <vt:lpstr>到達点：FPGAボードにおける機能仕様</vt:lpstr>
      <vt:lpstr>まとめ</vt:lpstr>
    </vt:vector>
  </TitlesOfParts>
  <Company>宇都宮大学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超音波センサーのFPGAによる制御とAndroidアプリによる表示  </dc:title>
  <dc:creator>山科 和史</dc:creator>
  <cp:lastModifiedBy>山科 和史</cp:lastModifiedBy>
  <cp:revision>30</cp:revision>
  <dcterms:created xsi:type="dcterms:W3CDTF">2014-01-25T15:54:50Z</dcterms:created>
  <dcterms:modified xsi:type="dcterms:W3CDTF">2014-01-27T10:01:34Z</dcterms:modified>
</cp:coreProperties>
</file>