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9" r:id="rId4"/>
    <p:sldId id="275" r:id="rId5"/>
    <p:sldId id="259" r:id="rId6"/>
    <p:sldId id="258" r:id="rId7"/>
    <p:sldId id="266" r:id="rId8"/>
    <p:sldId id="261" r:id="rId9"/>
    <p:sldId id="260" r:id="rId10"/>
    <p:sldId id="262" r:id="rId11"/>
    <p:sldId id="276" r:id="rId12"/>
    <p:sldId id="263" r:id="rId13"/>
    <p:sldId id="267" r:id="rId14"/>
    <p:sldId id="268" r:id="rId15"/>
    <p:sldId id="282" r:id="rId16"/>
    <p:sldId id="270" r:id="rId17"/>
    <p:sldId id="272" r:id="rId18"/>
    <p:sldId id="277" r:id="rId19"/>
    <p:sldId id="278" r:id="rId20"/>
    <p:sldId id="279" r:id="rId21"/>
    <p:sldId id="280" r:id="rId22"/>
    <p:sldId id="271" r:id="rId23"/>
    <p:sldId id="273" r:id="rId24"/>
    <p:sldId id="264" r:id="rId25"/>
    <p:sldId id="265" r:id="rId26"/>
    <p:sldId id="274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1" autoAdjust="0"/>
  </p:normalViewPr>
  <p:slideViewPr>
    <p:cSldViewPr>
      <p:cViewPr>
        <p:scale>
          <a:sx n="100" d="100"/>
          <a:sy n="100" d="100"/>
        </p:scale>
        <p:origin x="-1944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A08F-F96F-4BD4-A634-E90DA7FFA32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2238-F8E5-4F37-B7CB-8102F367F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FFT = Fast</a:t>
            </a:r>
            <a:r>
              <a:rPr lang="de-DE" baseline="0" dirty="0" smtClean="0"/>
              <a:t> Fourier Transform = Fast DFT Implementation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already mention, we can not use only</a:t>
            </a:r>
            <a:r>
              <a:rPr lang="en-US" baseline="0" dirty="0" smtClean="0"/>
              <a:t> the FFT. We need to prepare the data at first</a:t>
            </a:r>
          </a:p>
          <a:p>
            <a:r>
              <a:rPr lang="en-US" baseline="0" dirty="0" smtClean="0"/>
              <a:t>Here  are the steps that need to be done to get a nice frequency spectrum at the end..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not explain</a:t>
            </a:r>
            <a:r>
              <a:rPr lang="en-US" baseline="0" dirty="0" smtClean="0"/>
              <a:t> these steps in detail. I only show the principle and why they need to be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Leakage effect is DFT related. Its when the sampled values don’t fit to the sinusoid basis frequency.</a:t>
            </a:r>
          </a:p>
          <a:p>
            <a:r>
              <a:rPr lang="en-US" baseline="0" dirty="0" smtClean="0"/>
              <a:t>It makes the plot worse and harder to find the correct optimum.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how these steps affect the resulting frequency spectrum.</a:t>
            </a:r>
          </a:p>
          <a:p>
            <a:r>
              <a:rPr lang="en-US" dirty="0" smtClean="0"/>
              <a:t>Here are a lot of low frequencies which are not interesting end</a:t>
            </a:r>
            <a:r>
              <a:rPr lang="en-US" baseline="0" dirty="0" smtClean="0"/>
              <a:t> pollute the resulting spectrum.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better but the peaks</a:t>
            </a:r>
            <a:r>
              <a:rPr lang="en-US" baseline="0" dirty="0" smtClean="0"/>
              <a:t> do not look very nice.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smooth curve and</a:t>
            </a:r>
            <a:r>
              <a:rPr lang="en-US" baseline="0" dirty="0" smtClean="0"/>
              <a:t> peaks are easy to determine.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lesser output points</a:t>
            </a:r>
            <a:r>
              <a:rPr lang="en-US" baseline="0" dirty="0" smtClean="0"/>
              <a:t> with lower frequency resolution. The peaks are not at their real x position.</a:t>
            </a:r>
          </a:p>
          <a:p>
            <a:r>
              <a:rPr lang="en-US" baseline="0" dirty="0" smtClean="0"/>
              <a:t>Can be between two points.</a:t>
            </a:r>
          </a:p>
          <a:p>
            <a:r>
              <a:rPr lang="en-US" baseline="0" dirty="0" smtClean="0"/>
              <a:t>However, the data is the same.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viele Parameter zum Einstellen, sehr viele</a:t>
            </a:r>
            <a:r>
              <a:rPr lang="de-DE" baseline="0" dirty="0" smtClean="0"/>
              <a:t> Schritte um Daten vorzubereiten.</a:t>
            </a:r>
          </a:p>
          <a:p>
            <a:r>
              <a:rPr lang="de-DE" baseline="0" dirty="0" smtClean="0"/>
              <a:t>Zu viel um alles zu erklären, deswegen ein paar hier aufgezählt.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Vergleichstest durchgeführt – Messwerte sehr genau.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16bit</a:t>
            </a:r>
            <a:r>
              <a:rPr lang="en-US" baseline="0" dirty="0" smtClean="0"/>
              <a:t> resolution.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Bluetooth 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wrong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(not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pc</a:t>
            </a:r>
            <a:r>
              <a:rPr lang="de-DE" baseline="0" dirty="0" smtClean="0"/>
              <a:t>).</a:t>
            </a:r>
          </a:p>
          <a:p>
            <a:r>
              <a:rPr lang="en-US" dirty="0" smtClean="0"/>
              <a:t>However,</a:t>
            </a:r>
            <a:r>
              <a:rPr lang="en-US" baseline="0" dirty="0" smtClean="0"/>
              <a:t> adding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support is easy (serial connection).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prototype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PC,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aim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heart</a:t>
            </a:r>
            <a:r>
              <a:rPr lang="de-DE" baseline="0" dirty="0" smtClean="0"/>
              <a:t> rate.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light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broadband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photodiode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Visualized</a:t>
            </a:r>
            <a:r>
              <a:rPr lang="de-DE" baseline="0" dirty="0" smtClean="0"/>
              <a:t> on PC</a:t>
            </a:r>
          </a:p>
          <a:p>
            <a:pPr marL="0" indent="0">
              <a:buFontTx/>
              <a:buNone/>
            </a:pPr>
            <a:endParaRPr lang="de-DE" dirty="0" smtClean="0"/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pulse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Minima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determined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Noise: Not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curves</a:t>
            </a:r>
            <a:r>
              <a:rPr lang="de-DE" baseline="0" dirty="0" smtClean="0"/>
              <a:t>, Y-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kann man die </a:t>
            </a:r>
            <a:r>
              <a:rPr lang="de-DE" dirty="0" err="1" smtClean="0"/>
              <a:t>minima</a:t>
            </a:r>
            <a:r>
              <a:rPr lang="de-DE" dirty="0" smtClean="0"/>
              <a:t> bestimmen?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Beter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elegant. After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books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pulse.</a:t>
            </a:r>
          </a:p>
          <a:p>
            <a:endParaRPr lang="de-DE" baseline="0" dirty="0" smtClean="0"/>
          </a:p>
          <a:p>
            <a:r>
              <a:rPr lang="de-DE" baseline="0" dirty="0" smtClean="0">
                <a:sym typeface="Wingdings" panose="05000000000000000000" pitchFamily="2" charset="2"/>
              </a:rPr>
              <a:t> The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highes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amplitude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pulse (</a:t>
            </a:r>
            <a:r>
              <a:rPr lang="de-DE" baseline="0" dirty="0" err="1" smtClean="0">
                <a:sym typeface="Wingdings" panose="05000000000000000000" pitchFamily="2" charset="2"/>
              </a:rPr>
              <a:t>sinus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D673-17F2-4AAF-8773-56A9AD33FE77}" type="datetimeFigureOut">
              <a:rPr lang="de-DE" smtClean="0"/>
              <a:t>01.06.2015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musiclabs.com/wiki/ArduinoFF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ouriertransform.com/series/fourier.php" TargetMode="External"/><Relationship Id="rId7" Type="http://schemas.openxmlformats.org/officeDocument/2006/relationships/hyperlink" Target="http://www-users.cs.york.ac.uk/~fisher/mkfilter/trad.html" TargetMode="External"/><Relationship Id="rId2" Type="http://schemas.openxmlformats.org/officeDocument/2006/relationships/hyperlink" Target="http://www.dspgui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gnaciomellado.es/blog/Measuring-heart-rate-with-a-smartphone-camera" TargetMode="External"/><Relationship Id="rId5" Type="http://schemas.openxmlformats.org/officeDocument/2006/relationships/hyperlink" Target="http://paulbourke.net/miscellaneous/dft/" TargetMode="External"/><Relationship Id="rId4" Type="http://schemas.openxmlformats.org/officeDocument/2006/relationships/hyperlink" Target="https://ccrma.stanford.edu/~jos/mdf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Heart Rate Monitor</a:t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Jens Gansloser</a:t>
            </a:r>
          </a:p>
          <a:p>
            <a:r>
              <a:rPr lang="de-DE" dirty="0" smtClean="0"/>
              <a:t>Fabian Meyer</a:t>
            </a:r>
            <a:endParaRPr lang="de-DE" dirty="0"/>
          </a:p>
        </p:txBody>
      </p:sp>
      <p:pic>
        <p:nvPicPr>
          <p:cNvPr id="1026" name="Picture 2" descr="E:\Data\HTWG\Semester 6\Ubicom\Documentation\images\htwg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" y="282072"/>
            <a:ext cx="3518102" cy="9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ta\HTWG\Semester 6\Ubicom\Documentation\images\ArduinoCommunity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6727"/>
            <a:ext cx="2635201" cy="11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18970" y="5723964"/>
            <a:ext cx="410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SS14 – </a:t>
            </a:r>
            <a:r>
              <a:rPr lang="de-DE" dirty="0" err="1" smtClean="0"/>
              <a:t>Ubiquitos</a:t>
            </a:r>
            <a:r>
              <a:rPr lang="de-DE" dirty="0" smtClean="0"/>
              <a:t> Computing  Mini-Project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</p:spTree>
    <p:extLst>
      <p:ext uri="{BB962C8B-B14F-4D97-AF65-F5344CB8AC3E}">
        <p14:creationId xmlns:p14="http://schemas.microsoft.com/office/powerpoint/2010/main" val="33623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  <p:sp>
        <p:nvSpPr>
          <p:cNvPr id="4" name="&quot;Nein&quot;-Symbol 3"/>
          <p:cNvSpPr/>
          <p:nvPr/>
        </p:nvSpPr>
        <p:spPr>
          <a:xfrm>
            <a:off x="611560" y="4365104"/>
            <a:ext cx="1152128" cy="115212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14292" y="4341003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Does</a:t>
            </a:r>
            <a:r>
              <a:rPr lang="de-DE" sz="2400" dirty="0" smtClean="0"/>
              <a:t> not </a:t>
            </a:r>
            <a:r>
              <a:rPr lang="de-DE" sz="2400" dirty="0" err="1" smtClean="0"/>
              <a:t>work</a:t>
            </a:r>
            <a:r>
              <a:rPr lang="de-DE" sz="2400" dirty="0" smtClean="0"/>
              <a:t>!</a:t>
            </a:r>
          </a:p>
          <a:p>
            <a:r>
              <a:rPr lang="de-DE" sz="2400" dirty="0" smtClean="0"/>
              <a:t>Input light </a:t>
            </a:r>
            <a:r>
              <a:rPr lang="de-DE" sz="2400" dirty="0" err="1" smtClean="0"/>
              <a:t>signal</a:t>
            </a:r>
            <a:r>
              <a:rPr lang="de-DE" sz="2400" dirty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,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shifting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Y-Offset, different </a:t>
            </a:r>
            <a:r>
              <a:rPr lang="de-DE" sz="2400" dirty="0" err="1" smtClean="0"/>
              <a:t>environment</a:t>
            </a:r>
            <a:r>
              <a:rPr lang="de-DE" sz="2400" dirty="0" smtClean="0"/>
              <a:t> light, 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86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2394802" y="1115452"/>
            <a:ext cx="435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Elegant </a:t>
            </a:r>
            <a:r>
              <a:rPr lang="de-DE" sz="2000" dirty="0" err="1" smtClean="0"/>
              <a:t>way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heart</a:t>
            </a:r>
            <a:r>
              <a:rPr lang="de-DE" sz="2000" dirty="0" smtClean="0"/>
              <a:t> rate</a:t>
            </a:r>
            <a:endParaRPr lang="de-D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3779912" y="2325075"/>
            <a:ext cx="1656184" cy="383845"/>
          </a:xfrm>
          <a:prstGeom prst="rightArrow">
            <a:avLst>
              <a:gd name="adj1" fmla="val 450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042977" y="210149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6084168" y="2901338"/>
            <a:ext cx="400924" cy="45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1" idx="0"/>
          </p:cNvCxnSpPr>
          <p:nvPr/>
        </p:nvCxnSpPr>
        <p:spPr>
          <a:xfrm flipV="1">
            <a:off x="4647801" y="3356993"/>
            <a:ext cx="1395483" cy="2438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203848" y="5795972"/>
            <a:ext cx="2887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Peak </a:t>
            </a:r>
            <a:r>
              <a:rPr lang="de-DE" dirty="0" err="1" smtClean="0">
                <a:solidFill>
                  <a:srgbClr val="FF0000"/>
                </a:solidFill>
              </a:rPr>
              <a:t>Frequency</a:t>
            </a:r>
            <a:r>
              <a:rPr lang="de-DE" dirty="0" smtClean="0">
                <a:solidFill>
                  <a:srgbClr val="FF0000"/>
                </a:solidFill>
              </a:rPr>
              <a:t> = Heart Rate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51920" y="1761994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5584" y="1906646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. . . . . . . .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2480165" y="2347748"/>
            <a:ext cx="387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Filtering</a:t>
            </a:r>
            <a:r>
              <a:rPr lang="de-DE" sz="1600" dirty="0" smtClean="0"/>
              <a:t>, </a:t>
            </a:r>
            <a:r>
              <a:rPr lang="de-DE" sz="1600" dirty="0" err="1" smtClean="0"/>
              <a:t>Window</a:t>
            </a:r>
            <a:r>
              <a:rPr lang="de-DE" sz="1600" dirty="0" smtClean="0"/>
              <a:t> </a:t>
            </a:r>
            <a:r>
              <a:rPr lang="de-DE" sz="1600" dirty="0" err="1"/>
              <a:t>F</a:t>
            </a:r>
            <a:r>
              <a:rPr lang="de-DE" sz="1600" dirty="0" err="1" smtClean="0"/>
              <a:t>unction</a:t>
            </a:r>
            <a:r>
              <a:rPr lang="de-DE" sz="1600" dirty="0" smtClean="0"/>
              <a:t>, Zero </a:t>
            </a:r>
            <a:r>
              <a:rPr lang="de-DE" sz="1600" dirty="0" err="1" smtClean="0"/>
              <a:t>Padding</a:t>
            </a:r>
            <a:r>
              <a:rPr lang="de-DE" sz="1600" dirty="0" smtClean="0"/>
              <a:t>, …</a:t>
            </a:r>
            <a:endParaRPr lang="en-US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iger Pfeil 17"/>
          <p:cNvSpPr/>
          <p:nvPr/>
        </p:nvSpPr>
        <p:spPr>
          <a:xfrm>
            <a:off x="1619672" y="1965523"/>
            <a:ext cx="1706633" cy="6713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91733" y="1115452"/>
            <a:ext cx="3299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Unfortunately</a:t>
            </a:r>
            <a:r>
              <a:rPr lang="de-DE" sz="2000" dirty="0" smtClean="0"/>
              <a:t> not </a:t>
            </a:r>
            <a:r>
              <a:rPr lang="de-DE" sz="2000" dirty="0" err="1" smtClean="0"/>
              <a:t>that</a:t>
            </a:r>
            <a:r>
              <a:rPr lang="de-DE" sz="2000" dirty="0" smtClean="0"/>
              <a:t> easy …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Rechteckiger Pfeil 2"/>
          <p:cNvSpPr/>
          <p:nvPr/>
        </p:nvSpPr>
        <p:spPr>
          <a:xfrm rot="5400000">
            <a:off x="5847833" y="1514995"/>
            <a:ext cx="638244" cy="1706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/>
              <a:t> </a:t>
            </a:r>
            <a:r>
              <a:rPr lang="de-DE" dirty="0" smtClean="0"/>
              <a:t>Fourier Transformation?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Complex</a:t>
            </a:r>
            <a:r>
              <a:rPr lang="de-DE" dirty="0" smtClean="0"/>
              <a:t>, Real?</a:t>
            </a:r>
          </a:p>
          <a:p>
            <a:r>
              <a:rPr lang="de-DE" dirty="0" err="1" smtClean="0"/>
              <a:t>Discrete</a:t>
            </a:r>
            <a:r>
              <a:rPr lang="de-DE" dirty="0" smtClean="0"/>
              <a:t>, </a:t>
            </a:r>
            <a:r>
              <a:rPr lang="de-DE" dirty="0" err="1" smtClean="0"/>
              <a:t>Continues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Periodic</a:t>
            </a:r>
            <a:r>
              <a:rPr lang="de-DE" dirty="0" smtClean="0"/>
              <a:t>, </a:t>
            </a:r>
            <a:r>
              <a:rPr lang="de-DE" dirty="0" err="1" smtClean="0"/>
              <a:t>Aperiodic</a:t>
            </a:r>
            <a:r>
              <a:rPr lang="de-DE" dirty="0"/>
              <a:t>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Complex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Discrete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Fourier Transform (DFT) - Forward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transform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synthesis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(polar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form)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96136" y="189882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Different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fields</a:t>
            </a:r>
            <a:endParaRPr lang="de-DE" sz="2800" dirty="0"/>
          </a:p>
        </p:txBody>
      </p:sp>
      <p:sp>
        <p:nvSpPr>
          <p:cNvPr id="6" name="Pfeil nach rechts 5"/>
          <p:cNvSpPr/>
          <p:nvPr/>
        </p:nvSpPr>
        <p:spPr>
          <a:xfrm>
            <a:off x="4572000" y="2265839"/>
            <a:ext cx="93610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C:\Users\jeganslo.FHKN\Downloads\Documentation-master\Documentation-master\images\scree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087"/>
            <a:ext cx="5114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7554" y="5589240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samples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 discrete input values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X[k]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discrete output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Calculation with complex numbers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Complex</a:t>
            </a:r>
            <a:r>
              <a:rPr lang="de-DE" dirty="0" smtClean="0"/>
              <a:t> DFT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376" y="1600201"/>
            <a:ext cx="8229600" cy="2188840"/>
          </a:xfrm>
        </p:spPr>
        <p:txBody>
          <a:bodyPr/>
          <a:lstStyle/>
          <a:p>
            <a:r>
              <a:rPr lang="de-DE" dirty="0" smtClean="0"/>
              <a:t>Input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olidFill>
                  <a:schemeClr val="tx2"/>
                </a:solidFill>
              </a:rPr>
              <a:t>Real </a:t>
            </a:r>
            <a:r>
              <a:rPr lang="de-DE" dirty="0" err="1" smtClean="0">
                <a:solidFill>
                  <a:schemeClr val="tx2"/>
                </a:solidFill>
              </a:rPr>
              <a:t>part</a:t>
            </a:r>
            <a:r>
              <a:rPr lang="de-DE" dirty="0" smtClean="0">
                <a:solidFill>
                  <a:schemeClr val="tx2"/>
                </a:solidFill>
              </a:rPr>
              <a:t> = Sensor </a:t>
            </a:r>
            <a:r>
              <a:rPr lang="de-DE" dirty="0" err="1" smtClean="0">
                <a:solidFill>
                  <a:schemeClr val="tx2"/>
                </a:solidFill>
              </a:rPr>
              <a:t>values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/>
              <a:t> </a:t>
            </a:r>
            <a:r>
              <a:rPr lang="de-DE" dirty="0" smtClean="0"/>
              <a:t>= 0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98376" y="40096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Rectangular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real </a:t>
            </a:r>
            <a:r>
              <a:rPr lang="de-DE" dirty="0" err="1" smtClean="0"/>
              <a:t>values</a:t>
            </a:r>
            <a:r>
              <a:rPr lang="de-DE" dirty="0" smtClean="0"/>
              <a:t> – cos </a:t>
            </a:r>
            <a:r>
              <a:rPr lang="de-DE" dirty="0" err="1" smtClean="0"/>
              <a:t>and</a:t>
            </a:r>
            <a:r>
              <a:rPr lang="de-DE" dirty="0" smtClean="0"/>
              <a:t> sin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Transformation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polar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coordinate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system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magnitude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phase</a:t>
            </a:r>
            <a:r>
              <a:rPr lang="de-DE" dirty="0" smtClean="0">
                <a:sym typeface="Wingdings" panose="05000000000000000000" pitchFamily="2" charset="2"/>
              </a:rPr>
              <a:t> (human </a:t>
            </a:r>
            <a:r>
              <a:rPr lang="de-DE" dirty="0" err="1" smtClean="0">
                <a:sym typeface="Wingdings" panose="05000000000000000000" pitchFamily="2" charset="2"/>
              </a:rPr>
              <a:t>readable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30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51520" y="1985525"/>
            <a:ext cx="8712968" cy="939419"/>
            <a:chOff x="251520" y="1985525"/>
            <a:chExt cx="8712968" cy="939419"/>
          </a:xfrm>
        </p:grpSpPr>
        <p:sp>
          <p:nvSpPr>
            <p:cNvPr id="4" name="Rechteck 3"/>
            <p:cNvSpPr/>
            <p:nvPr/>
          </p:nvSpPr>
          <p:spPr>
            <a:xfrm>
              <a:off x="251520" y="1985525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Filter</a:t>
              </a:r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2033718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Window</a:t>
              </a:r>
              <a:r>
                <a:rPr lang="de-DE" dirty="0" smtClean="0"/>
                <a:t> </a:t>
              </a:r>
              <a:r>
                <a:rPr lang="de-DE" dirty="0" err="1" smtClean="0"/>
                <a:t>Function</a:t>
              </a:r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598114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FFT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380312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Converting</a:t>
              </a:r>
              <a:r>
                <a:rPr lang="de-DE" dirty="0" smtClean="0"/>
                <a:t>/</a:t>
              </a:r>
            </a:p>
            <a:p>
              <a:pPr algn="ctr"/>
              <a:r>
                <a:rPr lang="de-DE" dirty="0" err="1" smtClean="0"/>
                <a:t>Scaling</a:t>
              </a:r>
              <a:endParaRPr lang="en-US" dirty="0"/>
            </a:p>
          </p:txBody>
        </p:sp>
        <p:cxnSp>
          <p:nvCxnSpPr>
            <p:cNvPr id="9" name="Gerade Verbindung mit Pfeil 8"/>
            <p:cNvCxnSpPr>
              <a:stCxn id="4" idx="3"/>
              <a:endCxn id="5" idx="1"/>
            </p:cNvCxnSpPr>
            <p:nvPr/>
          </p:nvCxnSpPr>
          <p:spPr>
            <a:xfrm>
              <a:off x="1835696" y="2453577"/>
              <a:ext cx="198022" cy="3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5" idx="3"/>
              <a:endCxn id="10" idx="1"/>
            </p:cNvCxnSpPr>
            <p:nvPr/>
          </p:nvCxnSpPr>
          <p:spPr>
            <a:xfrm>
              <a:off x="3617894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3"/>
              <a:endCxn id="7" idx="1"/>
            </p:cNvCxnSpPr>
            <p:nvPr/>
          </p:nvCxnSpPr>
          <p:spPr>
            <a:xfrm>
              <a:off x="7182290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3815916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Zero </a:t>
              </a:r>
              <a:r>
                <a:rPr lang="de-DE" dirty="0" err="1" smtClean="0"/>
                <a:t>Padding</a:t>
              </a:r>
              <a:endParaRPr lang="en-US" dirty="0"/>
            </a:p>
          </p:txBody>
        </p:sp>
        <p:cxnSp>
          <p:nvCxnSpPr>
            <p:cNvPr id="14" name="Gerade Verbindung mit Pfeil 13"/>
            <p:cNvCxnSpPr>
              <a:stCxn id="10" idx="3"/>
              <a:endCxn id="6" idx="1"/>
            </p:cNvCxnSpPr>
            <p:nvPr/>
          </p:nvCxnSpPr>
          <p:spPr>
            <a:xfrm>
              <a:off x="5400092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9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Geschweifte Klammer rechts 2"/>
          <p:cNvSpPr/>
          <p:nvPr/>
        </p:nvSpPr>
        <p:spPr>
          <a:xfrm rot="16200000">
            <a:off x="791581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2591779" y="2600909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6120172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7992380" y="2600907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9512" y="3645023"/>
            <a:ext cx="1755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Butterworth</a:t>
            </a:r>
            <a:r>
              <a:rPr lang="de-DE" dirty="0" smtClean="0"/>
              <a:t> </a:t>
            </a:r>
            <a:r>
              <a:rPr lang="de-DE" dirty="0" err="1" smtClean="0"/>
              <a:t>Bandpass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Convolution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Remove </a:t>
            </a:r>
            <a:r>
              <a:rPr lang="de-DE" dirty="0" err="1" smtClean="0">
                <a:sym typeface="Wingdings" panose="05000000000000000000" pitchFamily="2" charset="2"/>
              </a:rPr>
              <a:t>unwanted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frequencies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3645024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Hamming-Window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Leakage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580112" y="3668831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Domain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Domain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7344816" y="3645023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Interpret Output Array,</a:t>
            </a:r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</a:t>
            </a:r>
          </a:p>
          <a:p>
            <a:r>
              <a:rPr lang="de-DE" dirty="0" smtClean="0"/>
              <a:t>Remove DC </a:t>
            </a:r>
            <a:r>
              <a:rPr lang="de-DE" dirty="0" err="1" smtClean="0"/>
              <a:t>offset</a:t>
            </a:r>
            <a:r>
              <a:rPr lang="de-DE" dirty="0" smtClean="0"/>
              <a:t>,</a:t>
            </a:r>
          </a:p>
          <a:p>
            <a:r>
              <a:rPr lang="de-DE" dirty="0" smtClean="0"/>
              <a:t>Find </a:t>
            </a:r>
            <a:r>
              <a:rPr lang="de-DE" dirty="0" err="1" smtClean="0"/>
              <a:t>peak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bpm</a:t>
            </a:r>
            <a:endParaRPr lang="de-DE" dirty="0" smtClean="0"/>
          </a:p>
        </p:txBody>
      </p:sp>
      <p:sp>
        <p:nvSpPr>
          <p:cNvPr id="19" name="Rechteck 18"/>
          <p:cNvSpPr/>
          <p:nvPr/>
        </p:nvSpPr>
        <p:spPr>
          <a:xfrm>
            <a:off x="251520" y="1985525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203371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598114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38031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r>
              <a:rPr lang="de-DE" dirty="0" smtClean="0"/>
              <a:t>/</a:t>
            </a:r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23" name="Gerade Verbindung mit Pfeil 22"/>
          <p:cNvCxnSpPr>
            <a:stCxn id="19" idx="3"/>
            <a:endCxn id="20" idx="1"/>
          </p:cNvCxnSpPr>
          <p:nvPr/>
        </p:nvCxnSpPr>
        <p:spPr>
          <a:xfrm>
            <a:off x="1835696" y="2453577"/>
            <a:ext cx="198022" cy="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6" idx="1"/>
          </p:cNvCxnSpPr>
          <p:nvPr/>
        </p:nvCxnSpPr>
        <p:spPr>
          <a:xfrm>
            <a:off x="3617894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2" idx="1"/>
          </p:cNvCxnSpPr>
          <p:nvPr/>
        </p:nvCxnSpPr>
        <p:spPr>
          <a:xfrm>
            <a:off x="7182290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1591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26" idx="3"/>
            <a:endCxn id="21" idx="1"/>
          </p:cNvCxnSpPr>
          <p:nvPr/>
        </p:nvCxnSpPr>
        <p:spPr>
          <a:xfrm>
            <a:off x="5400092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Geschweifte Klammer rechts 36"/>
          <p:cNvSpPr/>
          <p:nvPr/>
        </p:nvSpPr>
        <p:spPr>
          <a:xfrm rot="16200000">
            <a:off x="4393454" y="2606334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707904" y="3645023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Pad additional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Interpolation (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higher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resolution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446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Filter </a:t>
            </a:r>
            <a:r>
              <a:rPr lang="de-DE" sz="2400" dirty="0" err="1" smtClean="0">
                <a:solidFill>
                  <a:schemeClr val="tx2"/>
                </a:solidFill>
              </a:rPr>
              <a:t>and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4099" name="Picture 3" descr="C:\Users\jeganslo.FHKN\Downloads\Documentation-master\Documentation-master\images\OnlyFFTNoFilterAnd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582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82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jeganslo.FHKN\Downloads\Documentation-master\Documentation-master\images\withFilterNo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smtClean="0"/>
              <a:t>Create a Heart Rate Monitor </a:t>
            </a:r>
            <a:r>
              <a:rPr lang="en-US" dirty="0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283028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Advantages </a:t>
            </a:r>
            <a:r>
              <a:rPr lang="de-DE" sz="3200" dirty="0" err="1" smtClean="0"/>
              <a:t>against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devices</a:t>
            </a:r>
            <a:r>
              <a:rPr lang="de-DE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code</a:t>
            </a:r>
            <a:r>
              <a:rPr lang="de-DE" sz="3200" dirty="0" smtClean="0"/>
              <a:t> </a:t>
            </a:r>
            <a:r>
              <a:rPr lang="de-DE" sz="3200" dirty="0" err="1" smtClean="0"/>
              <a:t>available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insight</a:t>
            </a:r>
            <a:r>
              <a:rPr lang="de-DE" sz="3200" dirty="0" smtClean="0"/>
              <a:t> </a:t>
            </a:r>
            <a:r>
              <a:rPr lang="de-DE" sz="3200" dirty="0" err="1" smtClean="0"/>
              <a:t>into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used</a:t>
            </a:r>
            <a:r>
              <a:rPr lang="de-DE" sz="3200" dirty="0" smtClean="0"/>
              <a:t> </a:t>
            </a:r>
            <a:r>
              <a:rPr lang="de-DE" sz="3200" dirty="0" err="1" smtClean="0"/>
              <a:t>technology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Can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compared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ones</a:t>
            </a:r>
            <a:r>
              <a:rPr lang="de-DE" sz="3200" dirty="0" smtClean="0"/>
              <a:t> in 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performance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Higher </a:t>
            </a:r>
            <a:r>
              <a:rPr lang="de-DE" sz="3200" dirty="0" err="1" smtClean="0"/>
              <a:t>performance</a:t>
            </a:r>
            <a:r>
              <a:rPr lang="de-DE" sz="3200" dirty="0" smtClean="0"/>
              <a:t>/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491955" y="5387163"/>
            <a:ext cx="2119875" cy="980217"/>
            <a:chOff x="6012160" y="5362582"/>
            <a:chExt cx="2894338" cy="1306778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82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19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With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everything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jeganslo.FHKN\Downloads\Documentation-master\Documentation-master\images\withEveryt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Zero </a:t>
            </a:r>
            <a:r>
              <a:rPr lang="de-DE" sz="2400" dirty="0" err="1" smtClean="0">
                <a:solidFill>
                  <a:schemeClr val="tx2"/>
                </a:solidFill>
              </a:rPr>
              <a:t>Padding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jeganslo.FHKN\Downloads\Documentation-master\Documentation-master\images\noZeroPaddingAndWithEverything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677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1421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6408" y="1412776"/>
            <a:ext cx="7571184" cy="7920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dirty="0" smtClean="0"/>
              <a:t>Output </a:t>
            </a:r>
            <a:r>
              <a:rPr lang="de-DE" sz="2000" dirty="0" err="1" smtClean="0"/>
              <a:t>array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DFT (N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)</a:t>
            </a:r>
          </a:p>
          <a:p>
            <a:pPr marL="0" indent="0" algn="ctr">
              <a:buNone/>
            </a:pPr>
            <a:r>
              <a:rPr lang="de-DE" sz="2000" dirty="0" smtClean="0"/>
              <a:t>(after </a:t>
            </a:r>
            <a:r>
              <a:rPr lang="de-DE" sz="2000" dirty="0" err="1" smtClean="0"/>
              <a:t>converting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polar form)</a:t>
            </a:r>
            <a:endParaRPr lang="en-US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-36512" y="49670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[0]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247696" y="49632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[N/2]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590159" y="511410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[N-1]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563888" y="5590981"/>
            <a:ext cx="204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Nyquist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endParaRPr lang="de-DE" dirty="0" smtClean="0"/>
          </a:p>
          <a:p>
            <a:r>
              <a:rPr lang="de-DE" dirty="0" smtClean="0"/>
              <a:t>(1/2 </a:t>
            </a:r>
            <a:r>
              <a:rPr lang="de-DE" dirty="0" err="1" smtClean="0"/>
              <a:t>of</a:t>
            </a:r>
            <a:r>
              <a:rPr lang="de-DE" dirty="0" smtClean="0"/>
              <a:t> sample rate)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-36512" y="5723964"/>
            <a:ext cx="25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 Offset (not </a:t>
            </a:r>
            <a:r>
              <a:rPr lang="de-DE" dirty="0" err="1" smtClean="0"/>
              <a:t>displayed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Plus 9"/>
          <p:cNvSpPr/>
          <p:nvPr/>
        </p:nvSpPr>
        <p:spPr>
          <a:xfrm>
            <a:off x="2934358" y="3392996"/>
            <a:ext cx="648072" cy="57606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364088" y="3429000"/>
            <a:ext cx="936104" cy="504056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504" y="2420888"/>
            <a:ext cx="4391909" cy="25337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0818" y="49632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4572000" y="2348880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1495" y="4869160"/>
            <a:ext cx="9149017" cy="30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4" idx="2"/>
          </p:cNvCxnSpPr>
          <p:nvPr/>
        </p:nvCxnSpPr>
        <p:spPr>
          <a:xfrm>
            <a:off x="184863" y="5336407"/>
            <a:ext cx="0" cy="41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15616" y="2689175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496251" y="2708920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953107" y="5291653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data element</a:t>
            </a:r>
            <a:endParaRPr lang="en-US" dirty="0"/>
          </a:p>
        </p:txBody>
      </p:sp>
      <p:cxnSp>
        <p:nvCxnSpPr>
          <p:cNvPr id="23" name="Gerade Verbindung 22"/>
          <p:cNvCxnSpPr>
            <a:stCxn id="16" idx="2"/>
            <a:endCxn id="13" idx="1"/>
          </p:cNvCxnSpPr>
          <p:nvPr/>
        </p:nvCxnSpPr>
        <p:spPr>
          <a:xfrm>
            <a:off x="462193" y="5332566"/>
            <a:ext cx="490914" cy="14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5" idx="2"/>
            <a:endCxn id="7" idx="0"/>
          </p:cNvCxnSpPr>
          <p:nvPr/>
        </p:nvCxnSpPr>
        <p:spPr>
          <a:xfrm>
            <a:off x="4588495" y="5332566"/>
            <a:ext cx="1" cy="25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818" y="1484784"/>
            <a:ext cx="158810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Peak detection only with this data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9" name="Gerade Verbindung 28"/>
          <p:cNvCxnSpPr>
            <a:stCxn id="27" idx="2"/>
            <a:endCxn id="12" idx="0"/>
          </p:cNvCxnSpPr>
          <p:nvPr/>
        </p:nvCxnSpPr>
        <p:spPr>
          <a:xfrm>
            <a:off x="1034869" y="2008004"/>
            <a:ext cx="1268590" cy="41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Frequency</a:t>
            </a:r>
            <a:r>
              <a:rPr lang="de-DE" dirty="0" smtClean="0"/>
              <a:t> (</a:t>
            </a:r>
            <a:r>
              <a:rPr lang="de-DE" dirty="0" err="1" smtClean="0"/>
              <a:t>Nyquist</a:t>
            </a:r>
            <a:r>
              <a:rPr lang="de-DE" dirty="0" smtClean="0"/>
              <a:t>-Shannon </a:t>
            </a:r>
            <a:r>
              <a:rPr lang="de-DE" dirty="0" err="1" smtClean="0"/>
              <a:t>theorem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Segment Duration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Filter?</a:t>
            </a:r>
          </a:p>
          <a:p>
            <a:pPr lvl="1"/>
            <a:r>
              <a:rPr lang="de-DE" dirty="0" smtClean="0"/>
              <a:t>Filter Parameters</a:t>
            </a:r>
          </a:p>
          <a:p>
            <a:pPr lvl="1"/>
            <a:r>
              <a:rPr lang="de-DE" dirty="0" smtClean="0"/>
              <a:t>Target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lvl="1"/>
            <a:r>
              <a:rPr lang="de-DE" dirty="0" smtClean="0"/>
              <a:t>Filter </a:t>
            </a:r>
            <a:r>
              <a:rPr lang="de-DE" dirty="0" err="1"/>
              <a:t>s</a:t>
            </a:r>
            <a:r>
              <a:rPr lang="de-DE" dirty="0" err="1" smtClean="0"/>
              <a:t>tabilization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1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r>
              <a:rPr lang="de-DE" dirty="0" smtClean="0"/>
              <a:t> (</a:t>
            </a:r>
            <a:r>
              <a:rPr lang="de-DE" dirty="0" err="1" smtClean="0"/>
              <a:t>interpolation</a:t>
            </a:r>
            <a:r>
              <a:rPr lang="de-DE" dirty="0" smtClean="0"/>
              <a:t>) – </a:t>
            </a:r>
            <a:r>
              <a:rPr lang="de-DE" dirty="0" err="1" smtClean="0"/>
              <a:t>numer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requencies</a:t>
            </a:r>
            <a:endParaRPr lang="de-DE" dirty="0" smtClean="0"/>
          </a:p>
          <a:p>
            <a:pPr lvl="1"/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esolution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err="1" smtClean="0"/>
              <a:t>Timeinterval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FFT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Port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Arduino</a:t>
            </a:r>
            <a:endParaRPr lang="de-DE" dirty="0"/>
          </a:p>
          <a:p>
            <a:pPr lvl="1"/>
            <a:r>
              <a:rPr lang="de-DE" dirty="0" smtClean="0"/>
              <a:t>FFT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wiki.openmusiclabs.com/wiki/ArduinoFFT</a:t>
            </a:r>
            <a:endParaRPr lang="de-DE" dirty="0" smtClean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needed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  <a:p>
            <a:pPr lvl="1"/>
            <a:r>
              <a:rPr lang="de-DE" dirty="0" smtClean="0"/>
              <a:t>Else do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on </a:t>
            </a:r>
            <a:r>
              <a:rPr lang="de-DE" dirty="0" err="1" smtClean="0"/>
              <a:t>smartphone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uC</a:t>
            </a:r>
            <a:r>
              <a:rPr lang="de-DE" dirty="0" smtClean="0"/>
              <a:t> (</a:t>
            </a:r>
            <a:r>
              <a:rPr lang="de-DE" dirty="0" err="1" smtClean="0"/>
              <a:t>ATtiny</a:t>
            </a:r>
            <a:r>
              <a:rPr lang="de-DE" dirty="0" smtClean="0"/>
              <a:t>, …)</a:t>
            </a:r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 smtClean="0"/>
              <a:t>bluetooth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(trivial)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oxygen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en-US" dirty="0"/>
              <a:t> </a:t>
            </a:r>
            <a:r>
              <a:rPr lang="en-US" dirty="0" smtClean="0"/>
              <a:t>(easy to implement - the technology is the same as the heart rate measurement)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wrist</a:t>
            </a:r>
            <a:r>
              <a:rPr lang="de-DE" dirty="0" smtClean="0"/>
              <a:t> band (</a:t>
            </a:r>
            <a:r>
              <a:rPr lang="de-DE" dirty="0" err="1" smtClean="0"/>
              <a:t>smaller</a:t>
            </a:r>
            <a:r>
              <a:rPr lang="de-DE" dirty="0" smtClean="0"/>
              <a:t> LED)</a:t>
            </a:r>
          </a:p>
          <a:p>
            <a:r>
              <a:rPr lang="de-DE" dirty="0" err="1" smtClean="0"/>
              <a:t>Brighter</a:t>
            </a:r>
            <a:r>
              <a:rPr lang="de-DE" dirty="0" smtClean="0"/>
              <a:t> LED (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frequecy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17" y="5733256"/>
            <a:ext cx="1261543" cy="9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998186" y="6082350"/>
            <a:ext cx="835130" cy="273199"/>
            <a:chOff x="6012160" y="5362582"/>
            <a:chExt cx="2894338" cy="1306778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13" name="Gerade Verbindung 12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pieren 18"/>
          <p:cNvGrpSpPr/>
          <p:nvPr/>
        </p:nvGrpSpPr>
        <p:grpSpPr>
          <a:xfrm>
            <a:off x="6160280" y="6082349"/>
            <a:ext cx="835130" cy="273199"/>
            <a:chOff x="6012160" y="5362582"/>
            <a:chExt cx="2894338" cy="1306778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8" name="Gerade Verbindung 27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2" name="Gerade Verbindung 21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26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hlinkClick r:id="rId2"/>
              </a:rPr>
              <a:t>http://www.dspguide.com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r>
              <a:rPr lang="en-US" i="1" dirty="0" smtClean="0"/>
              <a:t>Mastering the </a:t>
            </a:r>
            <a:r>
              <a:rPr lang="en-US" i="1" dirty="0"/>
              <a:t>Discrete </a:t>
            </a:r>
            <a:r>
              <a:rPr lang="en-US" i="1" dirty="0" smtClean="0"/>
              <a:t>Fourier Transform </a:t>
            </a:r>
            <a:r>
              <a:rPr lang="en-US" i="1" dirty="0"/>
              <a:t>in </a:t>
            </a:r>
            <a:r>
              <a:rPr lang="en-US" i="1" dirty="0" smtClean="0"/>
              <a:t>One, Two </a:t>
            </a:r>
            <a:r>
              <a:rPr lang="en-US" i="1" dirty="0"/>
              <a:t>or </a:t>
            </a:r>
            <a:r>
              <a:rPr lang="en-US" i="1" dirty="0" smtClean="0"/>
              <a:t>Several Dimensions - Pitfalls </a:t>
            </a:r>
            <a:r>
              <a:rPr lang="en-US" i="1" dirty="0"/>
              <a:t>and Artifacts, Isaac </a:t>
            </a:r>
            <a:r>
              <a:rPr lang="en-US" i="1" dirty="0" err="1" smtClean="0"/>
              <a:t>Amidror</a:t>
            </a:r>
            <a:r>
              <a:rPr lang="en-US" i="1" dirty="0" smtClean="0"/>
              <a:t>, Springer</a:t>
            </a:r>
          </a:p>
          <a:p>
            <a:r>
              <a:rPr lang="en-US" i="1" dirty="0" smtClean="0"/>
              <a:t>DFT – </a:t>
            </a:r>
            <a:r>
              <a:rPr lang="en-US" i="1" dirty="0" err="1" smtClean="0"/>
              <a:t>Diskrete</a:t>
            </a:r>
            <a:r>
              <a:rPr lang="en-US" i="1" dirty="0" smtClean="0"/>
              <a:t> Fourier-Transformation, André </a:t>
            </a:r>
            <a:r>
              <a:rPr lang="en-US" i="1" dirty="0" err="1" smtClean="0"/>
              <a:t>Neubauer</a:t>
            </a:r>
            <a:r>
              <a:rPr lang="en-US" i="1" dirty="0" smtClean="0"/>
              <a:t>, Springer</a:t>
            </a:r>
          </a:p>
          <a:p>
            <a:r>
              <a:rPr lang="en-US" i="1" dirty="0" err="1" smtClean="0"/>
              <a:t>Signaltheorie</a:t>
            </a:r>
            <a:r>
              <a:rPr lang="en-US" i="1" dirty="0" smtClean="0"/>
              <a:t>, Alfred </a:t>
            </a:r>
            <a:r>
              <a:rPr lang="en-US" i="1" dirty="0" err="1" smtClean="0"/>
              <a:t>Mertins</a:t>
            </a:r>
            <a:r>
              <a:rPr lang="en-US" i="1" dirty="0" smtClean="0"/>
              <a:t>, Springer</a:t>
            </a:r>
          </a:p>
          <a:p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www.thefouriertransform.com/series/fourier.php</a:t>
            </a:r>
            <a:endParaRPr lang="en-US" i="1" dirty="0" smtClean="0"/>
          </a:p>
          <a:p>
            <a:r>
              <a:rPr lang="en-US" i="1" dirty="0">
                <a:hlinkClick r:id="rId4"/>
              </a:rPr>
              <a:t>https://ccrma.stanford.edu/~jos/mdft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5"/>
              </a:rPr>
              <a:t>http://paulbourke.net/miscellaneous/dft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www.ignaciomellado.es/blog/Measuring-heart-rate-with-a-smartphone-camera</a:t>
            </a:r>
            <a:endParaRPr lang="en-US" i="1" dirty="0" smtClean="0"/>
          </a:p>
          <a:p>
            <a:r>
              <a:rPr lang="en-US" i="1" dirty="0">
                <a:hlinkClick r:id="rId7"/>
              </a:rPr>
              <a:t>http://www-users.cs.york.ac.uk/~</a:t>
            </a:r>
            <a:r>
              <a:rPr lang="en-US" i="1" dirty="0" smtClean="0">
                <a:hlinkClick r:id="rId7"/>
              </a:rPr>
              <a:t>fisher/mkfilter/trad.html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7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08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087724" y="2860657"/>
            <a:ext cx="4968552" cy="1136687"/>
            <a:chOff x="2051720" y="2940385"/>
            <a:chExt cx="4968552" cy="1136687"/>
          </a:xfrm>
        </p:grpSpPr>
        <p:sp>
          <p:nvSpPr>
            <p:cNvPr id="4" name="Pfeil nach rechts 3"/>
            <p:cNvSpPr/>
            <p:nvPr/>
          </p:nvSpPr>
          <p:spPr>
            <a:xfrm>
              <a:off x="3563888" y="2940385"/>
              <a:ext cx="1944216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Forward FT</a:t>
              </a:r>
              <a:endParaRPr lang="en-US" dirty="0"/>
            </a:p>
          </p:txBody>
        </p:sp>
        <p:sp>
          <p:nvSpPr>
            <p:cNvPr id="6" name="Pfeil nach links 5"/>
            <p:cNvSpPr/>
            <p:nvPr/>
          </p:nvSpPr>
          <p:spPr>
            <a:xfrm>
              <a:off x="3563888" y="3573016"/>
              <a:ext cx="1944216" cy="5040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Inverse FT</a:t>
              </a:r>
              <a:endParaRPr lang="en-US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2051720" y="2940385"/>
              <a:ext cx="1296144" cy="11366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Time</a:t>
              </a:r>
            </a:p>
            <a:p>
              <a:pPr algn="ctr"/>
              <a:r>
                <a:rPr lang="de-DE" dirty="0" smtClean="0"/>
                <a:t>Domain</a:t>
              </a:r>
              <a:endParaRPr lang="en-US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5724128" y="2940385"/>
              <a:ext cx="1296144" cy="11366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Frequency</a:t>
              </a:r>
              <a:r>
                <a:rPr lang="de-DE" dirty="0" smtClean="0"/>
                <a:t> Domain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433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21047" y="1227745"/>
            <a:ext cx="8901907" cy="4402511"/>
            <a:chOff x="62581" y="1700077"/>
            <a:chExt cx="8901907" cy="4402511"/>
          </a:xfrm>
        </p:grpSpPr>
        <p:sp>
          <p:nvSpPr>
            <p:cNvPr id="4" name="Rechteck 3"/>
            <p:cNvSpPr/>
            <p:nvPr/>
          </p:nvSpPr>
          <p:spPr>
            <a:xfrm>
              <a:off x="1712608" y="2097901"/>
              <a:ext cx="4220093" cy="4670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</a:t>
              </a:r>
              <a:r>
                <a:rPr lang="de-DE" dirty="0" smtClean="0"/>
                <a:t>eal </a:t>
              </a:r>
              <a:r>
                <a:rPr lang="de-DE" dirty="0" err="1" smtClean="0"/>
                <a:t>data</a:t>
              </a:r>
              <a:endParaRPr lang="en-US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711492" y="1700077"/>
              <a:ext cx="2034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ata</a:t>
              </a:r>
              <a:r>
                <a:rPr lang="de-DE" dirty="0" smtClean="0"/>
                <a:t> </a:t>
              </a:r>
              <a:r>
                <a:rPr lang="de-DE" dirty="0" err="1" smtClean="0"/>
                <a:t>vector</a:t>
              </a:r>
              <a:r>
                <a:rPr lang="de-DE" dirty="0" smtClean="0"/>
                <a:t> (</a:t>
              </a:r>
              <a:r>
                <a:rPr lang="de-DE" dirty="0" err="1" smtClean="0"/>
                <a:t>queue</a:t>
              </a:r>
              <a:r>
                <a:rPr lang="de-DE" dirty="0" smtClean="0"/>
                <a:t>)</a:t>
              </a:r>
              <a:endParaRPr lang="en-US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574090" y="2924944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tr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add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Geschweifte Klammer links 8"/>
            <p:cNvSpPr/>
            <p:nvPr/>
          </p:nvSpPr>
          <p:spPr>
            <a:xfrm rot="16200000">
              <a:off x="3570627" y="829569"/>
              <a:ext cx="504056" cy="422009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34243" y="3191644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effectiveSize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711492" y="4268186"/>
              <a:ext cx="1998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fftw_complex</a:t>
              </a:r>
              <a:r>
                <a:rPr lang="de-DE" dirty="0" smtClean="0"/>
                <a:t> </a:t>
              </a:r>
              <a:r>
                <a:rPr lang="de-DE" dirty="0" err="1" smtClean="0"/>
                <a:t>array</a:t>
              </a:r>
              <a:endParaRPr lang="en-US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712609" y="4657873"/>
              <a:ext cx="4220093" cy="4670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</a:t>
              </a:r>
              <a:r>
                <a:rPr lang="de-DE" dirty="0" err="1" smtClean="0"/>
                <a:t>omplex</a:t>
              </a:r>
              <a:r>
                <a:rPr lang="de-DE" dirty="0" smtClean="0"/>
                <a:t> </a:t>
              </a:r>
              <a:r>
                <a:rPr lang="de-DE" dirty="0" err="1" smtClean="0"/>
                <a:t>data</a:t>
              </a:r>
              <a:endParaRPr lang="en-US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5932701" y="4657873"/>
              <a:ext cx="2110046" cy="4670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zeroPadding</a:t>
              </a:r>
              <a:r>
                <a:rPr lang="de-DE" dirty="0" smtClean="0"/>
                <a:t> . . .</a:t>
              </a:r>
              <a:endParaRPr lang="en-US" dirty="0"/>
            </a:p>
          </p:txBody>
        </p:sp>
        <p:sp>
          <p:nvSpPr>
            <p:cNvPr id="18" name="Geschweifte Klammer links 17"/>
            <p:cNvSpPr/>
            <p:nvPr/>
          </p:nvSpPr>
          <p:spPr>
            <a:xfrm rot="16200000">
              <a:off x="4625651" y="2316158"/>
              <a:ext cx="504056" cy="633014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924259" y="5733256"/>
              <a:ext cx="390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effectiveSize</a:t>
              </a:r>
              <a:r>
                <a: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de-DE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zeroPadSize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Nach rechts gekrümmter Pfeil 19"/>
            <p:cNvSpPr/>
            <p:nvPr/>
          </p:nvSpPr>
          <p:spPr>
            <a:xfrm>
              <a:off x="611560" y="2196063"/>
              <a:ext cx="850553" cy="2960637"/>
            </a:xfrm>
            <a:prstGeom prst="curvedRightArrow">
              <a:avLst>
                <a:gd name="adj1" fmla="val 15897"/>
                <a:gd name="adj2" fmla="val 51129"/>
                <a:gd name="adj3" fmla="val 238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2581" y="3501008"/>
              <a:ext cx="22525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copyToDataOut</a:t>
              </a:r>
              <a:r>
                <a:rPr lang="de-DE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Gewinkelte Verbindung 21"/>
            <p:cNvCxnSpPr>
              <a:endCxn id="4" idx="3"/>
            </p:cNvCxnSpPr>
            <p:nvPr/>
          </p:nvCxnSpPr>
          <p:spPr>
            <a:xfrm rot="10800000">
              <a:off x="5932702" y="2331403"/>
              <a:ext cx="2420103" cy="593542"/>
            </a:xfrm>
            <a:prstGeom prst="bentConnector3">
              <a:avLst>
                <a:gd name="adj1" fmla="val 1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/>
            <p:nvPr/>
          </p:nvCxnSpPr>
          <p:spPr>
            <a:xfrm flipV="1">
              <a:off x="6831098" y="3294276"/>
              <a:ext cx="0" cy="7107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>
              <a:stCxn id="16" idx="0"/>
            </p:cNvCxnSpPr>
            <p:nvPr/>
          </p:nvCxnSpPr>
          <p:spPr>
            <a:xfrm flipH="1" flipV="1">
              <a:off x="3822655" y="4005064"/>
              <a:ext cx="1" cy="6528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H="1">
              <a:off x="3822657" y="4005064"/>
              <a:ext cx="30084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67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Measurement </a:t>
            </a:r>
            <a:r>
              <a:rPr lang="de-DE" dirty="0" err="1"/>
              <a:t>P</a:t>
            </a:r>
            <a:r>
              <a:rPr lang="de-DE" dirty="0" err="1" smtClean="0"/>
              <a:t>rinciple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003003" y="5373216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reflected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1803198" y="5373216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4572000" y="1628800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/>
        </p:nvGrpSpPr>
        <p:grpSpPr>
          <a:xfrm>
            <a:off x="504056" y="2065203"/>
            <a:ext cx="3347864" cy="2371909"/>
            <a:chOff x="504056" y="2065203"/>
            <a:chExt cx="3347864" cy="2371909"/>
          </a:xfrm>
        </p:grpSpPr>
        <p:sp>
          <p:nvSpPr>
            <p:cNvPr id="35" name="Sonne 34"/>
            <p:cNvSpPr/>
            <p:nvPr/>
          </p:nvSpPr>
          <p:spPr>
            <a:xfrm>
              <a:off x="2411760" y="2065203"/>
              <a:ext cx="648072" cy="648072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uppieren 40"/>
            <p:cNvGrpSpPr/>
            <p:nvPr/>
          </p:nvGrpSpPr>
          <p:grpSpPr>
            <a:xfrm rot="10800000">
              <a:off x="2326307" y="4090428"/>
              <a:ext cx="818976" cy="270030"/>
              <a:chOff x="7080793" y="2060848"/>
              <a:chExt cx="818976" cy="270030"/>
            </a:xfrm>
          </p:grpSpPr>
          <p:sp>
            <p:nvSpPr>
              <p:cNvPr id="42" name="Rechteck 41"/>
              <p:cNvSpPr/>
              <p:nvPr/>
            </p:nvSpPr>
            <p:spPr>
              <a:xfrm>
                <a:off x="7080793" y="2060848"/>
                <a:ext cx="818976" cy="2160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7321747" y="2222866"/>
                <a:ext cx="337067" cy="108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Abgerundetes Rechteck 45"/>
            <p:cNvSpPr/>
            <p:nvPr/>
          </p:nvSpPr>
          <p:spPr>
            <a:xfrm>
              <a:off x="1619672" y="2946684"/>
              <a:ext cx="2232248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>
              <a:off x="2735796" y="2857291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>
              <a:off x="2567261" y="2857291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/>
            <p:nvPr/>
          </p:nvCxnSpPr>
          <p:spPr>
            <a:xfrm>
              <a:off x="2910918" y="2865394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504056" y="2204573"/>
              <a:ext cx="1362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LED (</a:t>
              </a:r>
              <a:r>
                <a:rPr lang="de-DE" dirty="0" err="1" smtClean="0"/>
                <a:t>Red</a:t>
              </a:r>
              <a:r>
                <a:rPr lang="de-DE" dirty="0" smtClean="0"/>
                <a:t>/IR)</a:t>
              </a:r>
              <a:endParaRPr lang="en-US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15689" y="4067780"/>
              <a:ext cx="1277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Photodiode</a:t>
              </a:r>
              <a:endParaRPr lang="en-US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10267" y="319406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Skin</a:t>
              </a:r>
              <a:endParaRPr lang="en-US" dirty="0"/>
            </a:p>
          </p:txBody>
        </p:sp>
        <p:cxnSp>
          <p:nvCxnSpPr>
            <p:cNvPr id="61" name="Gerade Verbindung 60"/>
            <p:cNvCxnSpPr>
              <a:stCxn id="57" idx="3"/>
              <a:endCxn id="35" idx="1"/>
            </p:cNvCxnSpPr>
            <p:nvPr/>
          </p:nvCxnSpPr>
          <p:spPr>
            <a:xfrm>
              <a:off x="1866096" y="2389239"/>
              <a:ext cx="5456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>
              <a:stCxn id="59" idx="3"/>
              <a:endCxn id="46" idx="1"/>
            </p:cNvCxnSpPr>
            <p:nvPr/>
          </p:nvCxnSpPr>
          <p:spPr>
            <a:xfrm>
              <a:off x="1179654" y="3378732"/>
              <a:ext cx="4400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>
              <a:stCxn id="58" idx="3"/>
              <a:endCxn id="42" idx="3"/>
            </p:cNvCxnSpPr>
            <p:nvPr/>
          </p:nvCxnSpPr>
          <p:spPr>
            <a:xfrm>
              <a:off x="1892962" y="4252446"/>
              <a:ext cx="4333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hteck 73"/>
            <p:cNvSpPr/>
            <p:nvPr/>
          </p:nvSpPr>
          <p:spPr>
            <a:xfrm>
              <a:off x="1702441" y="3289339"/>
              <a:ext cx="2066710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Blood</a:t>
              </a:r>
              <a:endParaRPr lang="en-US" dirty="0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653243" y="1844824"/>
            <a:ext cx="2232248" cy="2664296"/>
            <a:chOff x="5653243" y="1844824"/>
            <a:chExt cx="2232248" cy="2664296"/>
          </a:xfrm>
        </p:grpSpPr>
        <p:sp>
          <p:nvSpPr>
            <p:cNvPr id="36" name="Sonne 35"/>
            <p:cNvSpPr/>
            <p:nvPr/>
          </p:nvSpPr>
          <p:spPr>
            <a:xfrm>
              <a:off x="5653243" y="2051847"/>
              <a:ext cx="648072" cy="648072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937900" y="2267871"/>
              <a:ext cx="818976" cy="270030"/>
              <a:chOff x="7080793" y="2060848"/>
              <a:chExt cx="818976" cy="270030"/>
            </a:xfrm>
          </p:grpSpPr>
          <p:sp>
            <p:nvSpPr>
              <p:cNvPr id="38" name="Rechteck 37"/>
              <p:cNvSpPr/>
              <p:nvPr/>
            </p:nvSpPr>
            <p:spPr>
              <a:xfrm>
                <a:off x="7080793" y="2060848"/>
                <a:ext cx="818976" cy="2160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7321747" y="2222866"/>
                <a:ext cx="337067" cy="108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Abgerundetes Rechteck 44"/>
            <p:cNvSpPr/>
            <p:nvPr/>
          </p:nvSpPr>
          <p:spPr>
            <a:xfrm>
              <a:off x="5653243" y="3645024"/>
              <a:ext cx="2232248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Gerade Verbindung mit Pfeil 50"/>
            <p:cNvCxnSpPr/>
            <p:nvPr/>
          </p:nvCxnSpPr>
          <p:spPr>
            <a:xfrm>
              <a:off x="6204789" y="2857291"/>
              <a:ext cx="456566" cy="10667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/>
            <p:nvPr/>
          </p:nvCxnSpPr>
          <p:spPr>
            <a:xfrm flipV="1">
              <a:off x="6937900" y="2717304"/>
              <a:ext cx="396044" cy="12067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>
              <a:off x="6660232" y="1844824"/>
              <a:ext cx="0" cy="8724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hteck 74"/>
            <p:cNvSpPr/>
            <p:nvPr/>
          </p:nvSpPr>
          <p:spPr>
            <a:xfrm>
              <a:off x="5736012" y="3969060"/>
              <a:ext cx="2066710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Blood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8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067220" y="1495817"/>
            <a:ext cx="4974743" cy="3866366"/>
            <a:chOff x="1843002" y="1482904"/>
            <a:chExt cx="4974743" cy="3866366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110045" y="2114172"/>
              <a:ext cx="4248472" cy="719292"/>
              <a:chOff x="1547664" y="1323964"/>
              <a:chExt cx="4248472" cy="719292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1656023" y="1503610"/>
                <a:ext cx="4140113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1547664" y="1323964"/>
                <a:ext cx="1512168" cy="719292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uppieren 19"/>
            <p:cNvGrpSpPr/>
            <p:nvPr/>
          </p:nvGrpSpPr>
          <p:grpSpPr>
            <a:xfrm>
              <a:off x="2218404" y="2986670"/>
              <a:ext cx="4140113" cy="719292"/>
              <a:chOff x="1656023" y="1323964"/>
              <a:chExt cx="4140113" cy="719292"/>
            </a:xfrm>
          </p:grpSpPr>
          <p:sp>
            <p:nvSpPr>
              <p:cNvPr id="21" name="Rechteck 20"/>
              <p:cNvSpPr/>
              <p:nvPr/>
            </p:nvSpPr>
            <p:spPr>
              <a:xfrm>
                <a:off x="1656023" y="1503610"/>
                <a:ext cx="4140113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hteck 21"/>
              <p:cNvSpPr/>
              <p:nvPr/>
            </p:nvSpPr>
            <p:spPr>
              <a:xfrm>
                <a:off x="2303748" y="1323964"/>
                <a:ext cx="1512168" cy="719292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2218404" y="3859168"/>
              <a:ext cx="4140113" cy="719292"/>
              <a:chOff x="1656023" y="1323964"/>
              <a:chExt cx="4140113" cy="719292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1656023" y="1503610"/>
                <a:ext cx="4140113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3059832" y="1323964"/>
                <a:ext cx="1512168" cy="719292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Pfeil nach links 25"/>
            <p:cNvSpPr/>
            <p:nvPr/>
          </p:nvSpPr>
          <p:spPr>
            <a:xfrm>
              <a:off x="4118698" y="1727344"/>
              <a:ext cx="2095803" cy="386828"/>
            </a:xfrm>
            <a:prstGeom prst="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702333" y="1482904"/>
              <a:ext cx="1029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Add </a:t>
              </a:r>
              <a:r>
                <a:rPr lang="de-DE" dirty="0" err="1" smtClean="0"/>
                <a:t>data</a:t>
              </a:r>
              <a:endParaRPr lang="en-US" dirty="0"/>
            </a:p>
          </p:txBody>
        </p:sp>
        <p:cxnSp>
          <p:nvCxnSpPr>
            <p:cNvPr id="35" name="Gerade Verbindung 34"/>
            <p:cNvCxnSpPr/>
            <p:nvPr/>
          </p:nvCxnSpPr>
          <p:spPr>
            <a:xfrm flipH="1">
              <a:off x="1894021" y="277904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flipH="1">
              <a:off x="1894021" y="3643144"/>
              <a:ext cx="9721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>
              <a:off x="1894021" y="4507240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>
              <a:off x="1894021" y="2780950"/>
              <a:ext cx="0" cy="25202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1843002" y="4795272"/>
              <a:ext cx="1419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Calculate</a:t>
              </a:r>
              <a:r>
                <a:rPr lang="de-DE" dirty="0" smtClean="0"/>
                <a:t> FFT</a:t>
              </a:r>
              <a:endParaRPr lang="en-US" dirty="0"/>
            </a:p>
          </p:txBody>
        </p:sp>
        <p:cxnSp>
          <p:nvCxnSpPr>
            <p:cNvPr id="47" name="Gerade Verbindung mit Pfeil 46"/>
            <p:cNvCxnSpPr>
              <a:stCxn id="48" idx="0"/>
            </p:cNvCxnSpPr>
            <p:nvPr/>
          </p:nvCxnSpPr>
          <p:spPr>
            <a:xfrm flipH="1" flipV="1">
              <a:off x="5062373" y="4578460"/>
              <a:ext cx="137175" cy="401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8" name="Textfeld 47"/>
            <p:cNvSpPr txBox="1"/>
            <p:nvPr/>
          </p:nvSpPr>
          <p:spPr>
            <a:xfrm>
              <a:off x="4378297" y="4979938"/>
              <a:ext cx="1642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Sliding</a:t>
              </a:r>
              <a:r>
                <a:rPr lang="de-DE" dirty="0" smtClean="0"/>
                <a:t> </a:t>
              </a:r>
              <a:r>
                <a:rPr lang="de-DE" dirty="0" err="1" smtClean="0"/>
                <a:t>Window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feld 49"/>
                <p:cNvSpPr txBox="1"/>
                <p:nvPr/>
              </p:nvSpPr>
              <p:spPr>
                <a:xfrm>
                  <a:off x="6358517" y="2273763"/>
                  <a:ext cx="4532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0" name="Textfeld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517" y="2273763"/>
                  <a:ext cx="453265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feld 50"/>
                <p:cNvSpPr txBox="1"/>
                <p:nvPr/>
              </p:nvSpPr>
              <p:spPr>
                <a:xfrm>
                  <a:off x="6358517" y="3146261"/>
                  <a:ext cx="4592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1" name="Textfeld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517" y="3146261"/>
                  <a:ext cx="45922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feld 51"/>
                <p:cNvSpPr txBox="1"/>
                <p:nvPr/>
              </p:nvSpPr>
              <p:spPr>
                <a:xfrm>
                  <a:off x="6358517" y="4018759"/>
                  <a:ext cx="4592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2" name="Textfeld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517" y="4018759"/>
                  <a:ext cx="459228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64356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47564" y="350596"/>
            <a:ext cx="7848872" cy="6156808"/>
            <a:chOff x="647564" y="350596"/>
            <a:chExt cx="7848872" cy="6156808"/>
          </a:xfrm>
        </p:grpSpPr>
        <p:pic>
          <p:nvPicPr>
            <p:cNvPr id="2" name="Picture 2" descr="E:\Data\HTWG\Semester 6\Ubicom\Documentation\images\prototyp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64" y="350596"/>
              <a:ext cx="7848872" cy="6156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286673" y="4581128"/>
              <a:ext cx="94846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err="1" smtClean="0"/>
                <a:t>Red</a:t>
              </a:r>
              <a:r>
                <a:rPr lang="de-DE" dirty="0" smtClean="0"/>
                <a:t> LED</a:t>
              </a:r>
              <a:endParaRPr lang="en-US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777548" y="5998378"/>
              <a:ext cx="1896673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err="1" smtClean="0"/>
                <a:t>Luminosity</a:t>
              </a:r>
              <a:r>
                <a:rPr lang="de-DE" dirty="0" smtClean="0"/>
                <a:t> Sensor</a:t>
              </a:r>
              <a:endParaRPr lang="en-US" dirty="0"/>
            </a:p>
          </p:txBody>
        </p:sp>
        <p:cxnSp>
          <p:nvCxnSpPr>
            <p:cNvPr id="7" name="Gerade Verbindung mit Pfeil 6"/>
            <p:cNvCxnSpPr>
              <a:stCxn id="5" idx="0"/>
            </p:cNvCxnSpPr>
            <p:nvPr/>
          </p:nvCxnSpPr>
          <p:spPr>
            <a:xfrm flipV="1">
              <a:off x="1725885" y="4221088"/>
              <a:ext cx="757883" cy="17772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>
              <a:stCxn id="4" idx="1"/>
            </p:cNvCxnSpPr>
            <p:nvPr/>
          </p:nvCxnSpPr>
          <p:spPr>
            <a:xfrm flipH="1" flipV="1">
              <a:off x="2555776" y="3501008"/>
              <a:ext cx="2730897" cy="12647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6444208" y="5444380"/>
              <a:ext cx="1826077" cy="92333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Finger </a:t>
              </a:r>
              <a:r>
                <a:rPr lang="de-DE" dirty="0" err="1" smtClean="0"/>
                <a:t>is</a:t>
              </a:r>
              <a:r>
                <a:rPr lang="de-DE" dirty="0" smtClean="0"/>
                <a:t> </a:t>
              </a:r>
              <a:r>
                <a:rPr lang="de-DE" dirty="0" err="1" smtClean="0"/>
                <a:t>placed</a:t>
              </a:r>
              <a:endParaRPr lang="de-DE" dirty="0" smtClean="0"/>
            </a:p>
            <a:p>
              <a:r>
                <a:rPr lang="de-DE" dirty="0" err="1"/>
                <a:t>b</a:t>
              </a:r>
              <a:r>
                <a:rPr lang="de-DE" dirty="0" err="1" smtClean="0"/>
                <a:t>etween</a:t>
              </a:r>
              <a:r>
                <a:rPr lang="de-DE" dirty="0" smtClean="0"/>
                <a:t> LED </a:t>
              </a:r>
              <a:r>
                <a:rPr lang="de-DE" dirty="0" err="1" smtClean="0"/>
                <a:t>and</a:t>
              </a:r>
              <a:endParaRPr lang="de-DE" dirty="0" smtClean="0"/>
            </a:p>
            <a:p>
              <a:r>
                <a:rPr lang="de-DE" dirty="0" err="1"/>
                <a:t>s</a:t>
              </a:r>
              <a:r>
                <a:rPr lang="de-DE" dirty="0" err="1" smtClean="0"/>
                <a:t>ensor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8344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3414954" y="2619288"/>
            <a:ext cx="1980000" cy="19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pieren 19"/>
          <p:cNvGrpSpPr/>
          <p:nvPr/>
        </p:nvGrpSpPr>
        <p:grpSpPr>
          <a:xfrm>
            <a:off x="3504954" y="2709288"/>
            <a:ext cx="1800000" cy="1800000"/>
            <a:chOff x="3059832" y="2708920"/>
            <a:chExt cx="2709403" cy="980217"/>
          </a:xfrm>
        </p:grpSpPr>
        <p:grpSp>
          <p:nvGrpSpPr>
            <p:cNvPr id="4" name="Gruppieren 3"/>
            <p:cNvGrpSpPr/>
            <p:nvPr/>
          </p:nvGrpSpPr>
          <p:grpSpPr>
            <a:xfrm>
              <a:off x="3059832" y="2708920"/>
              <a:ext cx="2119875" cy="980217"/>
              <a:chOff x="6012160" y="5362582"/>
              <a:chExt cx="2894338" cy="1306778"/>
            </a:xfrm>
          </p:grpSpPr>
          <p:grpSp>
            <p:nvGrpSpPr>
              <p:cNvPr id="5" name="Gruppieren 4"/>
              <p:cNvGrpSpPr/>
              <p:nvPr/>
            </p:nvGrpSpPr>
            <p:grpSpPr>
              <a:xfrm>
                <a:off x="6012160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13" name="Gerade Verbindung 12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Gerade Verbindung 13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Gerade Verbindung 14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 Verbindung 15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 Verbindung 16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 Verbindung 17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uppieren 5"/>
              <p:cNvGrpSpPr/>
              <p:nvPr/>
            </p:nvGrpSpPr>
            <p:grpSpPr>
              <a:xfrm>
                <a:off x="7322322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7" name="Gerade Verbindung 6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 Verbindung 7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Gerade Verbindung 8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Gerade Verbindung 9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Gerade Verbindung 10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 Verbindung 11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Herz 18"/>
            <p:cNvSpPr/>
            <p:nvPr/>
          </p:nvSpPr>
          <p:spPr>
            <a:xfrm>
              <a:off x="4965821" y="2799436"/>
              <a:ext cx="803414" cy="350288"/>
            </a:xfrm>
            <a:prstGeom prst="hear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27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/>
        </p:nvGrpSpPr>
        <p:grpSpPr>
          <a:xfrm>
            <a:off x="251520" y="2928259"/>
            <a:ext cx="8712946" cy="936104"/>
            <a:chOff x="251520" y="2928259"/>
            <a:chExt cx="8712946" cy="936104"/>
          </a:xfrm>
        </p:grpSpPr>
        <p:sp>
          <p:nvSpPr>
            <p:cNvPr id="6" name="Rechteck 5"/>
            <p:cNvSpPr/>
            <p:nvPr/>
          </p:nvSpPr>
          <p:spPr>
            <a:xfrm>
              <a:off x="251520" y="2928259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Window</a:t>
              </a:r>
              <a:r>
                <a:rPr lang="de-DE" dirty="0" smtClean="0"/>
                <a:t> </a:t>
              </a:r>
              <a:r>
                <a:rPr lang="de-DE" dirty="0" err="1" smtClean="0"/>
                <a:t>Function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815906" y="2928259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FFT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98099" y="2928259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Ideal Filter</a:t>
              </a:r>
              <a:endParaRPr lang="en-US" dirty="0"/>
            </a:p>
          </p:txBody>
        </p:sp>
        <p:cxnSp>
          <p:nvCxnSpPr>
            <p:cNvPr id="9" name="Gerade Verbindung mit Pfeil 8"/>
            <p:cNvCxnSpPr>
              <a:stCxn id="8" idx="3"/>
              <a:endCxn id="14" idx="1"/>
            </p:cNvCxnSpPr>
            <p:nvPr/>
          </p:nvCxnSpPr>
          <p:spPr>
            <a:xfrm>
              <a:off x="7182275" y="3396311"/>
              <a:ext cx="1980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stCxn id="6" idx="3"/>
              <a:endCxn id="12" idx="1"/>
            </p:cNvCxnSpPr>
            <p:nvPr/>
          </p:nvCxnSpPr>
          <p:spPr>
            <a:xfrm>
              <a:off x="1835696" y="3396311"/>
              <a:ext cx="1980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7" idx="3"/>
              <a:endCxn id="8" idx="1"/>
            </p:cNvCxnSpPr>
            <p:nvPr/>
          </p:nvCxnSpPr>
          <p:spPr>
            <a:xfrm>
              <a:off x="5400082" y="3396311"/>
              <a:ext cx="1980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/>
            <p:cNvSpPr/>
            <p:nvPr/>
          </p:nvSpPr>
          <p:spPr>
            <a:xfrm>
              <a:off x="2033713" y="2928259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Zero </a:t>
              </a:r>
              <a:r>
                <a:rPr lang="de-DE" dirty="0" err="1" smtClean="0"/>
                <a:t>Padding</a:t>
              </a:r>
              <a:endParaRPr lang="en-US" dirty="0"/>
            </a:p>
          </p:txBody>
        </p:sp>
        <p:cxnSp>
          <p:nvCxnSpPr>
            <p:cNvPr id="13" name="Gerade Verbindung mit Pfeil 12"/>
            <p:cNvCxnSpPr>
              <a:stCxn id="12" idx="3"/>
              <a:endCxn id="7" idx="1"/>
            </p:cNvCxnSpPr>
            <p:nvPr/>
          </p:nvCxnSpPr>
          <p:spPr>
            <a:xfrm>
              <a:off x="3617889" y="3396311"/>
              <a:ext cx="1980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hteck 13"/>
            <p:cNvSpPr/>
            <p:nvPr/>
          </p:nvSpPr>
          <p:spPr>
            <a:xfrm>
              <a:off x="7380290" y="2928259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Converting</a:t>
              </a:r>
              <a:r>
                <a:rPr lang="de-DE" dirty="0"/>
                <a:t>/</a:t>
              </a:r>
            </a:p>
            <a:p>
              <a:pPr algn="ctr"/>
              <a:r>
                <a:rPr lang="de-DE" dirty="0" err="1" smtClean="0"/>
                <a:t>Scaling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39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1296144" y="1412776"/>
            <a:ext cx="6012160" cy="3744416"/>
            <a:chOff x="1296144" y="1412776"/>
            <a:chExt cx="6012160" cy="3744416"/>
          </a:xfrm>
        </p:grpSpPr>
        <p:sp>
          <p:nvSpPr>
            <p:cNvPr id="4" name="Textfeld 3"/>
            <p:cNvSpPr txBox="1"/>
            <p:nvPr/>
          </p:nvSpPr>
          <p:spPr>
            <a:xfrm>
              <a:off x="5425816" y="4787860"/>
              <a:ext cx="1532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Light </a:t>
              </a:r>
              <a:r>
                <a:rPr lang="de-DE" dirty="0" err="1" smtClean="0"/>
                <a:t>reflected</a:t>
              </a:r>
              <a:endParaRPr lang="en-US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2595286" y="4787860"/>
              <a:ext cx="186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Light </a:t>
              </a:r>
              <a:r>
                <a:rPr lang="de-DE" dirty="0" err="1" smtClean="0"/>
                <a:t>through</a:t>
              </a:r>
              <a:r>
                <a:rPr lang="de-DE" dirty="0" smtClean="0"/>
                <a:t> </a:t>
              </a:r>
              <a:r>
                <a:rPr lang="de-DE" dirty="0" err="1" smtClean="0"/>
                <a:t>skin</a:t>
              </a:r>
              <a:endParaRPr lang="en-US" dirty="0"/>
            </a:p>
          </p:txBody>
        </p:sp>
        <p:cxnSp>
          <p:nvCxnSpPr>
            <p:cNvPr id="6" name="Gerade Verbindung 5"/>
            <p:cNvCxnSpPr/>
            <p:nvPr/>
          </p:nvCxnSpPr>
          <p:spPr>
            <a:xfrm>
              <a:off x="4860032" y="1412776"/>
              <a:ext cx="0" cy="37444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uppieren 6"/>
            <p:cNvGrpSpPr/>
            <p:nvPr/>
          </p:nvGrpSpPr>
          <p:grpSpPr>
            <a:xfrm>
              <a:off x="1296144" y="1849179"/>
              <a:ext cx="3347864" cy="2371909"/>
              <a:chOff x="504056" y="2065203"/>
              <a:chExt cx="3347864" cy="2371909"/>
            </a:xfrm>
          </p:grpSpPr>
          <p:sp>
            <p:nvSpPr>
              <p:cNvPr id="8" name="Sonne 7"/>
              <p:cNvSpPr/>
              <p:nvPr/>
            </p:nvSpPr>
            <p:spPr>
              <a:xfrm>
                <a:off x="2411760" y="2065203"/>
                <a:ext cx="648072" cy="648072"/>
              </a:xfrm>
              <a:prstGeom prst="su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uppieren 8"/>
              <p:cNvGrpSpPr/>
              <p:nvPr/>
            </p:nvGrpSpPr>
            <p:grpSpPr>
              <a:xfrm rot="10800000">
                <a:off x="2326307" y="4090428"/>
                <a:ext cx="818976" cy="270030"/>
                <a:chOff x="7080793" y="2060848"/>
                <a:chExt cx="818976" cy="270030"/>
              </a:xfrm>
            </p:grpSpPr>
            <p:sp>
              <p:nvSpPr>
                <p:cNvPr id="21" name="Rechteck 20"/>
                <p:cNvSpPr/>
                <p:nvPr/>
              </p:nvSpPr>
              <p:spPr>
                <a:xfrm>
                  <a:off x="7080793" y="2060848"/>
                  <a:ext cx="818976" cy="21602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hteck 21"/>
                <p:cNvSpPr/>
                <p:nvPr/>
              </p:nvSpPr>
              <p:spPr>
                <a:xfrm>
                  <a:off x="7321747" y="2222866"/>
                  <a:ext cx="337067" cy="1080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Abgerundetes Rechteck 9"/>
              <p:cNvSpPr/>
              <p:nvPr/>
            </p:nvSpPr>
            <p:spPr>
              <a:xfrm>
                <a:off x="1619672" y="2946684"/>
                <a:ext cx="2232248" cy="86409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Gerade Verbindung mit Pfeil 10"/>
              <p:cNvCxnSpPr/>
              <p:nvPr/>
            </p:nvCxnSpPr>
            <p:spPr>
              <a:xfrm>
                <a:off x="2735796" y="2857291"/>
                <a:ext cx="0" cy="115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/>
              <p:nvPr/>
            </p:nvCxnSpPr>
            <p:spPr>
              <a:xfrm>
                <a:off x="2567261" y="2857291"/>
                <a:ext cx="0" cy="115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/>
              <p:cNvCxnSpPr/>
              <p:nvPr/>
            </p:nvCxnSpPr>
            <p:spPr>
              <a:xfrm>
                <a:off x="2910918" y="2865394"/>
                <a:ext cx="0" cy="115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feld 13"/>
              <p:cNvSpPr txBox="1"/>
              <p:nvPr/>
            </p:nvSpPr>
            <p:spPr>
              <a:xfrm>
                <a:off x="504056" y="2204573"/>
                <a:ext cx="1362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LED (</a:t>
                </a:r>
                <a:r>
                  <a:rPr lang="de-DE" dirty="0" err="1" smtClean="0"/>
                  <a:t>Red</a:t>
                </a:r>
                <a:r>
                  <a:rPr lang="de-DE" dirty="0" smtClean="0"/>
                  <a:t>/IR)</a:t>
                </a:r>
                <a:endParaRPr lang="en-US" dirty="0"/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615689" y="4067780"/>
                <a:ext cx="1277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Photodiode</a:t>
                </a:r>
                <a:endParaRPr lang="en-US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610267" y="319406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Skin</a:t>
                </a:r>
                <a:endParaRPr lang="en-US" dirty="0"/>
              </a:p>
            </p:txBody>
          </p:sp>
          <p:cxnSp>
            <p:nvCxnSpPr>
              <p:cNvPr id="17" name="Gerade Verbindung 16"/>
              <p:cNvCxnSpPr>
                <a:stCxn id="14" idx="3"/>
                <a:endCxn id="8" idx="1"/>
              </p:cNvCxnSpPr>
              <p:nvPr/>
            </p:nvCxnSpPr>
            <p:spPr>
              <a:xfrm>
                <a:off x="1866096" y="2389239"/>
                <a:ext cx="5456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>
                <a:stCxn id="16" idx="3"/>
                <a:endCxn id="10" idx="1"/>
              </p:cNvCxnSpPr>
              <p:nvPr/>
            </p:nvCxnSpPr>
            <p:spPr>
              <a:xfrm>
                <a:off x="1179654" y="3378732"/>
                <a:ext cx="44001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>
                <a:stCxn id="15" idx="3"/>
                <a:endCxn id="21" idx="3"/>
              </p:cNvCxnSpPr>
              <p:nvPr/>
            </p:nvCxnSpPr>
            <p:spPr>
              <a:xfrm>
                <a:off x="1892962" y="4252446"/>
                <a:ext cx="4333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hteck 19"/>
              <p:cNvSpPr/>
              <p:nvPr/>
            </p:nvSpPr>
            <p:spPr>
              <a:xfrm>
                <a:off x="1702441" y="3289339"/>
                <a:ext cx="2066710" cy="2160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Blood</a:t>
                </a:r>
                <a:endParaRPr lang="en-US" dirty="0"/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5076056" y="1628800"/>
              <a:ext cx="2232248" cy="2664296"/>
              <a:chOff x="5653243" y="1844824"/>
              <a:chExt cx="2232248" cy="2664296"/>
            </a:xfrm>
          </p:grpSpPr>
          <p:sp>
            <p:nvSpPr>
              <p:cNvPr id="24" name="Sonne 23"/>
              <p:cNvSpPr/>
              <p:nvPr/>
            </p:nvSpPr>
            <p:spPr>
              <a:xfrm>
                <a:off x="5653243" y="2051847"/>
                <a:ext cx="648072" cy="648072"/>
              </a:xfrm>
              <a:prstGeom prst="su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uppieren 24"/>
              <p:cNvGrpSpPr/>
              <p:nvPr/>
            </p:nvGrpSpPr>
            <p:grpSpPr>
              <a:xfrm>
                <a:off x="6937900" y="2267871"/>
                <a:ext cx="818976" cy="270030"/>
                <a:chOff x="7080793" y="2060848"/>
                <a:chExt cx="818976" cy="270030"/>
              </a:xfrm>
            </p:grpSpPr>
            <p:sp>
              <p:nvSpPr>
                <p:cNvPr id="31" name="Rechteck 30"/>
                <p:cNvSpPr/>
                <p:nvPr/>
              </p:nvSpPr>
              <p:spPr>
                <a:xfrm>
                  <a:off x="7080793" y="2060848"/>
                  <a:ext cx="818976" cy="21602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hteck 31"/>
                <p:cNvSpPr/>
                <p:nvPr/>
              </p:nvSpPr>
              <p:spPr>
                <a:xfrm>
                  <a:off x="7321747" y="2222866"/>
                  <a:ext cx="337067" cy="1080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Abgerundetes Rechteck 25"/>
              <p:cNvSpPr/>
              <p:nvPr/>
            </p:nvSpPr>
            <p:spPr>
              <a:xfrm>
                <a:off x="5653243" y="3645024"/>
                <a:ext cx="2232248" cy="86409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Gerade Verbindung mit Pfeil 26"/>
              <p:cNvCxnSpPr/>
              <p:nvPr/>
            </p:nvCxnSpPr>
            <p:spPr>
              <a:xfrm>
                <a:off x="6204789" y="2857291"/>
                <a:ext cx="456566" cy="10667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/>
              <p:nvPr/>
            </p:nvCxnSpPr>
            <p:spPr>
              <a:xfrm flipV="1">
                <a:off x="6937900" y="2717304"/>
                <a:ext cx="396044" cy="120675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>
                <a:off x="6660232" y="1844824"/>
                <a:ext cx="0" cy="8724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echteck 29"/>
              <p:cNvSpPr/>
              <p:nvPr/>
            </p:nvSpPr>
            <p:spPr>
              <a:xfrm>
                <a:off x="5736012" y="3969060"/>
                <a:ext cx="2066710" cy="21602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Blood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388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Heart Rate </a:t>
            </a:r>
            <a:r>
              <a:rPr lang="de-DE" dirty="0" err="1" smtClean="0"/>
              <a:t>and</a:t>
            </a:r>
            <a:r>
              <a:rPr lang="de-DE" dirty="0" smtClean="0"/>
              <a:t> Oxygen Saturation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1"/>
          </a:xfrm>
        </p:spPr>
        <p:txBody>
          <a:bodyPr>
            <a:normAutofit/>
          </a:bodyPr>
          <a:lstStyle/>
          <a:p>
            <a:r>
              <a:rPr lang="de-DE" dirty="0" err="1" smtClean="0"/>
              <a:t>Red</a:t>
            </a:r>
            <a:r>
              <a:rPr lang="de-DE" dirty="0" smtClean="0"/>
              <a:t> LED (660nm)</a:t>
            </a:r>
          </a:p>
          <a:p>
            <a:r>
              <a:rPr lang="de-DE" dirty="0" smtClean="0"/>
              <a:t>IR LED (940nm)</a:t>
            </a:r>
          </a:p>
          <a:p>
            <a:r>
              <a:rPr lang="de-DE" dirty="0" smtClean="0"/>
              <a:t>Rate: time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maxima</a:t>
            </a:r>
            <a:r>
              <a:rPr lang="de-DE" dirty="0" smtClean="0"/>
              <a:t> / </a:t>
            </a:r>
            <a:r>
              <a:rPr lang="de-DE" dirty="0" err="1" smtClean="0"/>
              <a:t>minima</a:t>
            </a:r>
            <a:endParaRPr lang="de-DE" dirty="0" smtClean="0"/>
          </a:p>
          <a:p>
            <a:r>
              <a:rPr lang="de-DE" dirty="0" smtClean="0"/>
              <a:t>Saturation: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infrared</a:t>
            </a:r>
            <a:r>
              <a:rPr lang="de-DE" dirty="0" smtClean="0"/>
              <a:t> light </a:t>
            </a:r>
            <a:r>
              <a:rPr lang="de-DE" dirty="0" err="1" smtClean="0"/>
              <a:t>intensity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31540" y="6021288"/>
            <a:ext cx="82809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Detect maxima / minima </a:t>
            </a:r>
            <a:r>
              <a:rPr lang="en-US" sz="2800" dirty="0"/>
              <a:t>and calculate time </a:t>
            </a:r>
            <a:r>
              <a:rPr lang="en-US" sz="2800" dirty="0" smtClean="0"/>
              <a:t>difference.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5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3"/>
            <a:ext cx="6347048" cy="1872209"/>
          </a:xfrm>
        </p:spPr>
        <p:txBody>
          <a:bodyPr>
            <a:noAutofit/>
          </a:bodyPr>
          <a:lstStyle/>
          <a:p>
            <a:r>
              <a:rPr lang="de-DE" sz="2000" dirty="0" err="1" smtClean="0"/>
              <a:t>Adafruit</a:t>
            </a:r>
            <a:r>
              <a:rPr lang="de-DE" sz="2000" dirty="0" smtClean="0"/>
              <a:t> TSL Light Sensor</a:t>
            </a:r>
          </a:p>
          <a:p>
            <a:pPr lvl="1"/>
            <a:r>
              <a:rPr lang="de-DE" sz="2000" dirty="0" smtClean="0"/>
              <a:t>Broadband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</a:t>
            </a:r>
            <a:r>
              <a:rPr lang="de-DE" sz="2000" dirty="0" err="1" smtClean="0"/>
              <a:t>Photodiode</a:t>
            </a:r>
            <a:endParaRPr lang="de-DE" sz="2000" dirty="0" smtClean="0"/>
          </a:p>
          <a:p>
            <a:pPr lvl="1"/>
            <a:r>
              <a:rPr lang="en-US" sz="2000" dirty="0" smtClean="0"/>
              <a:t>Different integration times</a:t>
            </a:r>
          </a:p>
          <a:p>
            <a:pPr lvl="1"/>
            <a:r>
              <a:rPr lang="en-US" sz="2000" dirty="0" smtClean="0"/>
              <a:t>Different sensitivity</a:t>
            </a:r>
          </a:p>
          <a:p>
            <a:pPr lvl="1"/>
            <a:r>
              <a:rPr lang="en-US" sz="2000" dirty="0" smtClean="0"/>
              <a:t>I2C interface</a:t>
            </a:r>
            <a:endParaRPr lang="en-US" sz="2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3491474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Red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LED</a:t>
            </a:r>
            <a:endParaRPr lang="en-US" sz="20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4230620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Bluetooth Module (not </a:t>
            </a:r>
            <a:r>
              <a:rPr lang="de-DE" sz="2000" dirty="0" err="1" smtClean="0"/>
              <a:t>used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4969766"/>
            <a:ext cx="6347048" cy="835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Arduino</a:t>
            </a:r>
            <a:endParaRPr lang="de-DE" sz="2000" dirty="0" smtClean="0"/>
          </a:p>
          <a:p>
            <a:pPr lvl="1"/>
            <a:r>
              <a:rPr lang="de-DE" sz="2000" dirty="0" smtClean="0"/>
              <a:t>Needs I2C </a:t>
            </a:r>
            <a:r>
              <a:rPr lang="de-DE" sz="2000" dirty="0" err="1" smtClean="0"/>
              <a:t>and</a:t>
            </a:r>
            <a:r>
              <a:rPr lang="de-DE" sz="2000" dirty="0" smtClean="0"/>
              <a:t> USART </a:t>
            </a:r>
            <a:r>
              <a:rPr lang="de-DE" sz="2000" dirty="0" err="1" smtClean="0"/>
              <a:t>support</a:t>
            </a:r>
            <a:endParaRPr lang="en-US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85" y="1556791"/>
            <a:ext cx="3223335" cy="24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195736" y="1772816"/>
            <a:ext cx="2112930" cy="15841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/>
          <p:cNvSpPr txBox="1"/>
          <p:nvPr/>
        </p:nvSpPr>
        <p:spPr>
          <a:xfrm>
            <a:off x="179512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2451230" y="2006842"/>
            <a:ext cx="4241540" cy="3852428"/>
            <a:chOff x="1670448" y="1448780"/>
            <a:chExt cx="4241540" cy="3852428"/>
          </a:xfrm>
        </p:grpSpPr>
        <p:sp>
          <p:nvSpPr>
            <p:cNvPr id="6" name="Rechteck 5"/>
            <p:cNvSpPr/>
            <p:nvPr/>
          </p:nvSpPr>
          <p:spPr>
            <a:xfrm>
              <a:off x="1670448" y="2996952"/>
              <a:ext cx="1296144" cy="792088"/>
            </a:xfrm>
            <a:prstGeom prst="rect">
              <a:avLst/>
            </a:prstGeom>
            <a:solidFill>
              <a:srgbClr val="00878F"/>
            </a:solidFill>
            <a:ln>
              <a:solidFill>
                <a:srgbClr val="62A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Arduino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721826" y="1484784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Bluetooth </a:t>
              </a:r>
              <a:r>
                <a:rPr lang="de-DE" dirty="0" err="1" smtClean="0"/>
                <a:t>module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721825" y="4581128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Light </a:t>
              </a:r>
              <a:r>
                <a:rPr lang="de-DE" dirty="0" err="1" smtClean="0"/>
                <a:t>sensor</a:t>
              </a:r>
              <a:endParaRPr lang="de-DE" dirty="0"/>
            </a:p>
          </p:txBody>
        </p:sp>
        <p:cxnSp>
          <p:nvCxnSpPr>
            <p:cNvPr id="9" name="Gerade Verbindung mit Pfeil 8"/>
            <p:cNvCxnSpPr>
              <a:stCxn id="6" idx="2"/>
              <a:endCxn id="8" idx="0"/>
            </p:cNvCxnSpPr>
            <p:nvPr/>
          </p:nvCxnSpPr>
          <p:spPr>
            <a:xfrm flipH="1">
              <a:off x="2318519" y="3789040"/>
              <a:ext cx="1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288976" y="400506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I2C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7" idx="2"/>
              <a:endCxn id="6" idx="0"/>
            </p:cNvCxnSpPr>
            <p:nvPr/>
          </p:nvCxnSpPr>
          <p:spPr>
            <a:xfrm>
              <a:off x="2318520" y="2204864"/>
              <a:ext cx="0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292697" y="2420888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211960" y="144878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 / Smartphone</a:t>
              </a:r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3059832" y="1663895"/>
              <a:ext cx="936104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024099" y="2708920"/>
              <a:ext cx="188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</a:t>
              </a:r>
              <a:r>
                <a:rPr lang="de-DE" dirty="0"/>
                <a:t>r</a:t>
              </a:r>
              <a:r>
                <a:rPr lang="de-DE" dirty="0" smtClean="0"/>
                <a:t>ate</a:t>
              </a:r>
            </a:p>
            <a:p>
              <a:pPr algn="ctr"/>
              <a:r>
                <a:rPr lang="de-DE" dirty="0" smtClean="0"/>
                <a:t>Oxygen </a:t>
              </a:r>
              <a:r>
                <a:rPr lang="de-DE" dirty="0" err="1" smtClean="0"/>
                <a:t>saturation</a:t>
              </a:r>
              <a:endParaRPr lang="de-DE" dirty="0"/>
            </a:p>
          </p:txBody>
        </p:sp>
        <p:sp>
          <p:nvSpPr>
            <p:cNvPr id="16" name="Geschweifte Klammer links 15"/>
            <p:cNvSpPr/>
            <p:nvPr/>
          </p:nvSpPr>
          <p:spPr>
            <a:xfrm rot="5400000">
              <a:off x="4716015" y="1815861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851920" y="1844824"/>
            <a:ext cx="835130" cy="273199"/>
            <a:chOff x="6012160" y="5362582"/>
            <a:chExt cx="2894338" cy="1306778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1" name="Gerade Verbindung 2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feld 16"/>
          <p:cNvSpPr txBox="1"/>
          <p:nvPr/>
        </p:nvSpPr>
        <p:spPr>
          <a:xfrm>
            <a:off x="4355976" y="1484784"/>
            <a:ext cx="19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 (</a:t>
            </a:r>
            <a:r>
              <a:rPr lang="de-DE" dirty="0" err="1" smtClean="0">
                <a:solidFill>
                  <a:srgbClr val="FF0000"/>
                </a:solidFill>
              </a:rPr>
              <a:t>bpm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251520" y="4005064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Implementation not trivial: Prototype </a:t>
            </a:r>
            <a:r>
              <a:rPr lang="de-DE" dirty="0" err="1" smtClean="0"/>
              <a:t>implemented</a:t>
            </a:r>
            <a:r>
              <a:rPr lang="de-DE" dirty="0" smtClean="0"/>
              <a:t> on PC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2451428" y="3068960"/>
            <a:ext cx="6873100" cy="2780084"/>
            <a:chOff x="2451428" y="3068960"/>
            <a:chExt cx="6873100" cy="278008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451428" y="3543917"/>
              <a:ext cx="4397667" cy="2305127"/>
              <a:chOff x="1331640" y="3194103"/>
              <a:chExt cx="4397667" cy="2305127"/>
            </a:xfrm>
          </p:grpSpPr>
          <p:grpSp>
            <p:nvGrpSpPr>
              <p:cNvPr id="20" name="Gruppieren 19"/>
              <p:cNvGrpSpPr/>
              <p:nvPr/>
            </p:nvGrpSpPr>
            <p:grpSpPr>
              <a:xfrm>
                <a:off x="1331640" y="3194974"/>
                <a:ext cx="1296144" cy="2304256"/>
                <a:chOff x="2451230" y="3555014"/>
                <a:chExt cx="1296144" cy="2304256"/>
              </a:xfrm>
            </p:grpSpPr>
            <p:sp>
              <p:nvSpPr>
                <p:cNvPr id="26" name="Rechteck 25"/>
                <p:cNvSpPr/>
                <p:nvPr/>
              </p:nvSpPr>
              <p:spPr>
                <a:xfrm>
                  <a:off x="2451230" y="3555014"/>
                  <a:ext cx="1296144" cy="792088"/>
                </a:xfrm>
                <a:prstGeom prst="rect">
                  <a:avLst/>
                </a:prstGeom>
                <a:solidFill>
                  <a:srgbClr val="00878F"/>
                </a:solidFill>
                <a:ln>
                  <a:solidFill>
                    <a:srgbClr val="62AEB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err="1" smtClean="0"/>
                    <a:t>Arduino</a:t>
                  </a:r>
                  <a:endParaRPr lang="de-DE" dirty="0"/>
                </a:p>
              </p:txBody>
            </p:sp>
            <p:sp>
              <p:nvSpPr>
                <p:cNvPr id="27" name="Abgerundetes Rechteck 26"/>
                <p:cNvSpPr/>
                <p:nvPr/>
              </p:nvSpPr>
              <p:spPr>
                <a:xfrm>
                  <a:off x="2502607" y="5139190"/>
                  <a:ext cx="1193387" cy="720080"/>
                </a:xfrm>
                <a:prstGeom prst="roundRect">
                  <a:avLst/>
                </a:prstGeom>
                <a:solidFill>
                  <a:srgbClr val="E4712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Light </a:t>
                  </a:r>
                  <a:r>
                    <a:rPr lang="de-DE" dirty="0" err="1" smtClean="0"/>
                    <a:t>sensor</a:t>
                  </a:r>
                  <a:endParaRPr lang="de-DE" dirty="0"/>
                </a:p>
              </p:txBody>
            </p:sp>
            <p:cxnSp>
              <p:nvCxnSpPr>
                <p:cNvPr id="28" name="Gerade Verbindung mit Pfeil 27"/>
                <p:cNvCxnSpPr>
                  <a:stCxn id="26" idx="2"/>
                  <a:endCxn id="27" idx="0"/>
                </p:cNvCxnSpPr>
                <p:nvPr/>
              </p:nvCxnSpPr>
              <p:spPr>
                <a:xfrm flipH="1">
                  <a:off x="3099301" y="4347102"/>
                  <a:ext cx="1" cy="7920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feld 28"/>
                <p:cNvSpPr txBox="1"/>
                <p:nvPr/>
              </p:nvSpPr>
              <p:spPr>
                <a:xfrm>
                  <a:off x="3069758" y="4563126"/>
                  <a:ext cx="4828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smtClean="0"/>
                    <a:t>I2C</a:t>
                  </a:r>
                  <a:endParaRPr lang="de-DE" dirty="0"/>
                </a:p>
              </p:txBody>
            </p:sp>
          </p:grpSp>
          <p:cxnSp>
            <p:nvCxnSpPr>
              <p:cNvPr id="21" name="Gerade Verbindung mit Pfeil 20"/>
              <p:cNvCxnSpPr>
                <a:stCxn id="26" idx="3"/>
                <a:endCxn id="23" idx="1"/>
              </p:cNvCxnSpPr>
              <p:nvPr/>
            </p:nvCxnSpPr>
            <p:spPr>
              <a:xfrm flipV="1">
                <a:off x="2627784" y="3590147"/>
                <a:ext cx="1488385" cy="87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feld 21"/>
              <p:cNvSpPr txBox="1"/>
              <p:nvPr/>
            </p:nvSpPr>
            <p:spPr>
              <a:xfrm>
                <a:off x="3024412" y="3275692"/>
                <a:ext cx="69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UART</a:t>
                </a:r>
                <a:endParaRPr lang="de-DE" dirty="0"/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4116169" y="3194103"/>
                <a:ext cx="151216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PC</a:t>
                </a:r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4302898" y="4454243"/>
                <a:ext cx="113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Heart rate</a:t>
                </a:r>
              </a:p>
            </p:txBody>
          </p:sp>
          <p:sp>
            <p:nvSpPr>
              <p:cNvPr id="25" name="Geschweifte Klammer links 24"/>
              <p:cNvSpPr/>
              <p:nvPr/>
            </p:nvSpPr>
            <p:spPr>
              <a:xfrm rot="5400000">
                <a:off x="4620224" y="3561184"/>
                <a:ext cx="504056" cy="171411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" name="Textfeld 29"/>
            <p:cNvSpPr txBox="1"/>
            <p:nvPr/>
          </p:nvSpPr>
          <p:spPr>
            <a:xfrm>
              <a:off x="3563888" y="306896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Light Sensor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uppieren 30"/>
            <p:cNvGrpSpPr/>
            <p:nvPr/>
          </p:nvGrpSpPr>
          <p:grpSpPr>
            <a:xfrm>
              <a:off x="5574476" y="5158187"/>
              <a:ext cx="835130" cy="273199"/>
              <a:chOff x="6012160" y="5362582"/>
              <a:chExt cx="2894338" cy="1306778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6012160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40" name="Gerade Verbindung 39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 Verbindung 40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41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 Verbindung 42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43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44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uppieren 32"/>
              <p:cNvGrpSpPr/>
              <p:nvPr/>
            </p:nvGrpSpPr>
            <p:grpSpPr>
              <a:xfrm>
                <a:off x="7322322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34" name="Gerade Verbindung 33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 Verbindung 34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35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 Verbindung 36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37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38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Textfeld 45"/>
            <p:cNvSpPr txBox="1"/>
            <p:nvPr/>
          </p:nvSpPr>
          <p:spPr>
            <a:xfrm>
              <a:off x="6732240" y="357301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Heart rate </a:t>
              </a:r>
              <a:r>
                <a:rPr lang="de-DE" dirty="0" err="1">
                  <a:solidFill>
                    <a:srgbClr val="FF0000"/>
                  </a:solidFill>
                </a:rPr>
                <a:t>c</a:t>
              </a:r>
              <a:r>
                <a:rPr lang="de-DE" dirty="0" err="1" smtClean="0">
                  <a:solidFill>
                    <a:srgbClr val="FF0000"/>
                  </a:solidFill>
                </a:rPr>
                <a:t>alculation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 flipH="1">
              <a:off x="6804248" y="3933056"/>
              <a:ext cx="21153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9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de-DE" dirty="0" smtClean="0"/>
              <a:t>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5713"/>
            <a:ext cx="3682752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QSerialPort</a:t>
            </a:r>
            <a:endParaRPr lang="de-DE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Serial </a:t>
            </a:r>
            <a:r>
              <a:rPr lang="de-DE" dirty="0" err="1" smtClean="0"/>
              <a:t>port</a:t>
            </a:r>
            <a:r>
              <a:rPr lang="de-DE" dirty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>
                <a:solidFill>
                  <a:schemeClr val="tx2"/>
                </a:solidFill>
              </a:rPr>
              <a:t>FFTW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Fourier Transform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Qt</a:t>
            </a:r>
            <a:endParaRPr lang="de-DE" dirty="0" smtClean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Graphical</a:t>
            </a:r>
            <a:r>
              <a:rPr lang="de-DE" dirty="0" smtClean="0"/>
              <a:t> User Interface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Qwt</a:t>
            </a:r>
            <a:endParaRPr lang="de-DE" dirty="0" smtClean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Graphs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427984" y="1775713"/>
            <a:ext cx="4176464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GUI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Debugging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information</a:t>
            </a:r>
            <a:r>
              <a:rPr lang="de-DE" sz="2600" dirty="0" smtClean="0"/>
              <a:t> </a:t>
            </a:r>
            <a:r>
              <a:rPr lang="de-DE" sz="2600" dirty="0" err="1" smtClean="0"/>
              <a:t>display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Serial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data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settings</a:t>
            </a:r>
            <a:endParaRPr lang="de-DE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Set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FFT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Signal </a:t>
            </a:r>
            <a:r>
              <a:rPr lang="de-DE" sz="2600" dirty="0" err="1" smtClean="0"/>
              <a:t>processing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err="1" smtClean="0">
                <a:solidFill>
                  <a:schemeClr val="accent6">
                    <a:lumMod val="50000"/>
                  </a:schemeClr>
                </a:solidFill>
              </a:rPr>
              <a:t>Arduino</a:t>
            </a: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Read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light </a:t>
            </a:r>
            <a:r>
              <a:rPr lang="de-DE" sz="2600" dirty="0" err="1" smtClean="0"/>
              <a:t>value</a:t>
            </a:r>
            <a:r>
              <a:rPr lang="de-DE" sz="2600" dirty="0"/>
              <a:t> </a:t>
            </a:r>
            <a:r>
              <a:rPr lang="de-DE" sz="2600" dirty="0" smtClean="0"/>
              <a:t>(</a:t>
            </a:r>
            <a:r>
              <a:rPr lang="de-DE" sz="2600" dirty="0" err="1" smtClean="0"/>
              <a:t>extended</a:t>
            </a:r>
            <a:r>
              <a:rPr lang="de-DE" sz="2600" dirty="0" smtClean="0"/>
              <a:t> </a:t>
            </a:r>
            <a:r>
              <a:rPr lang="de-DE" sz="2600" dirty="0" err="1" smtClean="0"/>
              <a:t>driver</a:t>
            </a:r>
            <a:r>
              <a:rPr lang="de-DE" sz="2600" dirty="0" smtClean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75656" y="1241952"/>
            <a:ext cx="145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Libraries</a:t>
            </a:r>
            <a:endParaRPr lang="de-DE" sz="2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5004167" y="1223154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Heart Rate Monitor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30873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364" y="1600201"/>
            <a:ext cx="8363272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Output signal from the light sensor (array of discrete light values):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35904" y="6093296"/>
            <a:ext cx="70721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Heart Rate ( = Minima time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)?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" y="2276872"/>
            <a:ext cx="87518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300192" y="436510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Pulse (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noise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/>
          <p:cNvCxnSpPr>
            <a:stCxn id="6" idx="1"/>
          </p:cNvCxnSpPr>
          <p:nvPr/>
        </p:nvCxnSpPr>
        <p:spPr>
          <a:xfrm flipH="1" flipV="1">
            <a:off x="5868144" y="4005064"/>
            <a:ext cx="432048" cy="544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Microsoft Office PowerPoint</Application>
  <PresentationFormat>Bildschirmpräsentation (4:3)</PresentationFormat>
  <Paragraphs>306</Paragraphs>
  <Slides>34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Larissa</vt:lpstr>
      <vt:lpstr>Heart Rate Monitor with the Arduino</vt:lpstr>
      <vt:lpstr>Project</vt:lpstr>
      <vt:lpstr>Measurement Principle</vt:lpstr>
      <vt:lpstr>Heart Rate and Oxygen Saturation</vt:lpstr>
      <vt:lpstr>Hardware</vt:lpstr>
      <vt:lpstr>Data Flow</vt:lpstr>
      <vt:lpstr>Data Flow</vt:lpstr>
      <vt:lpstr>Software</vt:lpstr>
      <vt:lpstr>Signal Processing</vt:lpstr>
      <vt:lpstr>First Approach</vt:lpstr>
      <vt:lpstr>First Approach</vt:lpstr>
      <vt:lpstr>Fourier Transform</vt:lpstr>
      <vt:lpstr>Fourier Transform</vt:lpstr>
      <vt:lpstr>Which Fourier Transformation?</vt:lpstr>
      <vt:lpstr>Complex DFT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Further Steps / Improvement</vt:lpstr>
      <vt:lpstr>PowerPoint-Präsentation</vt:lpstr>
      <vt:lpstr>Sources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 with the Arduino</dc:title>
  <dc:creator>jens</dc:creator>
  <cp:lastModifiedBy>jens</cp:lastModifiedBy>
  <cp:revision>201</cp:revision>
  <dcterms:created xsi:type="dcterms:W3CDTF">2014-06-29T11:11:36Z</dcterms:created>
  <dcterms:modified xsi:type="dcterms:W3CDTF">2015-06-01T09:54:21Z</dcterms:modified>
</cp:coreProperties>
</file>