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de-DE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210" y="48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clab_logo_6_3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806" y="37750078"/>
            <a:ext cx="12099701" cy="2093924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-1"/>
            <a:ext cx="30279975" cy="42808525"/>
          </a:xfrm>
          <a:prstGeom prst="rect">
            <a:avLst/>
          </a:prstGeom>
          <a:noFill/>
          <a:ln w="1270000">
            <a:solidFill>
              <a:srgbClr val="36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4" descr="http://cms.uni-konstanz.de/fileadmin/veranstaltungen/eltern-campus/Bilder/HTWG_Logo_cyan_6d5aff64e1.jpg"/>
          <p:cNvPicPr>
            <a:picLocks noChangeAspect="1" noChangeArrowheads="1"/>
          </p:cNvPicPr>
          <p:nvPr userDrawn="1"/>
        </p:nvPicPr>
        <p:blipFill>
          <a:blip r:embed="rId14"/>
          <a:srcRect r="66845"/>
          <a:stretch>
            <a:fillRect/>
          </a:stretch>
        </p:blipFill>
        <p:spPr bwMode="auto">
          <a:xfrm>
            <a:off x="1495329" y="37763564"/>
            <a:ext cx="4429156" cy="3606905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 userDrawn="1"/>
        </p:nvSpPr>
        <p:spPr>
          <a:xfrm>
            <a:off x="5760694" y="37536824"/>
            <a:ext cx="830772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0" b="1" dirty="0" smtClean="0"/>
              <a:t>University </a:t>
            </a:r>
            <a:r>
              <a:rPr lang="de-DE" sz="5000" b="1" dirty="0" err="1" smtClean="0"/>
              <a:t>of</a:t>
            </a:r>
            <a:r>
              <a:rPr lang="de-DE" sz="5000" b="1" dirty="0" smtClean="0"/>
              <a:t> Applied </a:t>
            </a:r>
            <a:r>
              <a:rPr lang="de-DE" sz="5000" b="1" dirty="0" err="1" smtClean="0"/>
              <a:t>Sciences</a:t>
            </a:r>
            <a:r>
              <a:rPr lang="de-DE" sz="5000" b="1" dirty="0" smtClean="0"/>
              <a:t> </a:t>
            </a:r>
            <a:br>
              <a:rPr lang="de-DE" sz="5000" b="1" dirty="0" smtClean="0"/>
            </a:br>
            <a:r>
              <a:rPr lang="de-DE" sz="5000" b="1" dirty="0" smtClean="0"/>
              <a:t>Konstanz</a:t>
            </a:r>
            <a:r>
              <a:rPr lang="de-DE" sz="4800" dirty="0" smtClean="0"/>
              <a:t/>
            </a:r>
            <a:br>
              <a:rPr lang="de-DE" sz="4800" dirty="0" smtClean="0"/>
            </a:br>
            <a:endParaRPr lang="de-DE" sz="480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9396563" y="39961425"/>
            <a:ext cx="93880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b="1" dirty="0" smtClean="0"/>
              <a:t>Prof. Dr. </a:t>
            </a:r>
            <a:r>
              <a:rPr lang="en-US" sz="5000" b="1" dirty="0" err="1" smtClean="0"/>
              <a:t>rer</a:t>
            </a:r>
            <a:r>
              <a:rPr lang="en-US" sz="5000" b="1" dirty="0" smtClean="0"/>
              <a:t>. nat. Ralf E.D. Seepold</a:t>
            </a:r>
          </a:p>
          <a:p>
            <a:pPr algn="r"/>
            <a:r>
              <a:rPr lang="de-DE" sz="5000" dirty="0" smtClean="0"/>
              <a:t>http://</a:t>
            </a:r>
            <a:r>
              <a:rPr lang="de-DE" sz="5000" dirty="0" err="1" smtClean="0"/>
              <a:t>uc-lab.in.htwg-konstanz.de</a:t>
            </a:r>
            <a:endParaRPr lang="de-DE" sz="5000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5753034" y="39961425"/>
            <a:ext cx="8220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Computer</a:t>
            </a:r>
            <a:r>
              <a:rPr lang="de-DE" sz="5000" baseline="0" dirty="0" smtClean="0"/>
              <a:t> Science Department</a:t>
            </a:r>
          </a:p>
          <a:p>
            <a:r>
              <a:rPr lang="de-DE" sz="5000" baseline="0" dirty="0" smtClean="0"/>
              <a:t>http://www.htwg-konstanz.de</a:t>
            </a:r>
            <a:endParaRPr lang="de-DE" dirty="0"/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1495329" y="36834870"/>
            <a:ext cx="27289316" cy="1588"/>
          </a:xfrm>
          <a:prstGeom prst="line">
            <a:avLst/>
          </a:prstGeom>
          <a:ln w="254000">
            <a:solidFill>
              <a:srgbClr val="36A7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9385825" y="2973258"/>
            <a:ext cx="11454547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 smtClean="0"/>
              <a:t>Heart rate monitor</a:t>
            </a:r>
          </a:p>
          <a:p>
            <a:pPr algn="ctr"/>
            <a:r>
              <a:rPr lang="en-US" sz="6000" b="1" dirty="0" smtClean="0"/>
              <a:t>Ubiquitous Computing Mini Project</a:t>
            </a:r>
            <a:endParaRPr lang="de-DE" sz="60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2250555" y="5973654"/>
            <a:ext cx="72503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Fabian Meyer</a:t>
            </a:r>
            <a:endParaRPr lang="de-DE" sz="4000" dirty="0" smtClean="0"/>
          </a:p>
          <a:p>
            <a:pPr algn="ctr"/>
            <a:r>
              <a:rPr lang="de-DE" sz="4000" dirty="0" err="1" smtClean="0"/>
              <a:t>Ubiquitous</a:t>
            </a:r>
            <a:r>
              <a:rPr lang="de-DE" sz="4000" dirty="0" smtClean="0"/>
              <a:t> </a:t>
            </a:r>
            <a:r>
              <a:rPr lang="de-DE" sz="4000" dirty="0"/>
              <a:t>Computing Laboratory</a:t>
            </a:r>
          </a:p>
          <a:p>
            <a:pPr algn="ctr"/>
            <a:r>
              <a:rPr lang="de-DE" sz="4000" dirty="0"/>
              <a:t>HTWG Konstanz</a:t>
            </a:r>
          </a:p>
          <a:p>
            <a:pPr algn="ctr"/>
            <a:r>
              <a:rPr lang="de-DE" sz="4000" dirty="0"/>
              <a:t>Konstanz, Germany</a:t>
            </a:r>
          </a:p>
          <a:p>
            <a:pPr algn="ctr"/>
            <a:r>
              <a:rPr lang="de-DE" sz="4000" dirty="0" smtClean="0"/>
              <a:t>fameyer@htwg-konstanz.de</a:t>
            </a:r>
            <a:endParaRPr lang="de-DE" sz="4000" dirty="0"/>
          </a:p>
        </p:txBody>
      </p:sp>
      <p:sp>
        <p:nvSpPr>
          <p:cNvPr id="8" name="Textfeld 7"/>
          <p:cNvSpPr txBox="1"/>
          <p:nvPr/>
        </p:nvSpPr>
        <p:spPr>
          <a:xfrm>
            <a:off x="19914940" y="5973654"/>
            <a:ext cx="72503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Ralf Seepold</a:t>
            </a:r>
            <a:endParaRPr lang="de-DE" sz="4000" dirty="0"/>
          </a:p>
          <a:p>
            <a:pPr algn="ctr"/>
            <a:r>
              <a:rPr lang="de-DE" sz="4000" dirty="0" err="1"/>
              <a:t>Ubiquitous</a:t>
            </a:r>
            <a:r>
              <a:rPr lang="de-DE" sz="4000" dirty="0"/>
              <a:t> Computing Laboratory</a:t>
            </a:r>
          </a:p>
          <a:p>
            <a:pPr algn="ctr"/>
            <a:r>
              <a:rPr lang="de-DE" sz="4000" dirty="0"/>
              <a:t>HTWG Konstanz</a:t>
            </a:r>
          </a:p>
          <a:p>
            <a:pPr algn="ctr"/>
            <a:r>
              <a:rPr lang="de-DE" sz="4000" dirty="0"/>
              <a:t>Konstanz, Germany</a:t>
            </a:r>
          </a:p>
          <a:p>
            <a:pPr algn="ctr"/>
            <a:r>
              <a:rPr lang="de-DE" sz="4000" dirty="0" err="1"/>
              <a:t>ralf.seepold@htwg-konstanz.de</a:t>
            </a:r>
            <a:endParaRPr lang="de-DE" sz="4000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1746500" y="9810974"/>
            <a:ext cx="27289316" cy="3614921"/>
            <a:chOff x="5550457" y="13628558"/>
            <a:chExt cx="13287468" cy="8306627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5550457" y="13628558"/>
              <a:ext cx="13287468" cy="7715304"/>
              <a:chOff x="5550457" y="13044292"/>
              <a:chExt cx="13287468" cy="4584456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5550457" y="13044292"/>
                <a:ext cx="13287468" cy="45844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de-DE" sz="4400" b="1" dirty="0" smtClean="0"/>
                  <a:t>Abstract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endParaRPr lang="de-DE" dirty="0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8281939" y="14474776"/>
                <a:ext cx="184731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dirty="0"/>
              </a:p>
            </p:txBody>
          </p:sp>
        </p:grpSp>
        <p:sp>
          <p:nvSpPr>
            <p:cNvPr id="19" name="Textfeld 18"/>
            <p:cNvSpPr txBox="1"/>
            <p:nvPr/>
          </p:nvSpPr>
          <p:spPr>
            <a:xfrm>
              <a:off x="5550457" y="16772397"/>
              <a:ext cx="13144592" cy="5162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00" dirty="0" smtClean="0"/>
                <a:t>There are many heart rate monitor devices available, which can even be connected to a smartphone or computer via </a:t>
              </a:r>
              <a:r>
                <a:rPr lang="en-US" sz="3500" dirty="0" err="1" smtClean="0"/>
                <a:t>bluetooth</a:t>
              </a:r>
              <a:r>
                <a:rPr lang="en-US" sz="3500" dirty="0" smtClean="0"/>
                <a:t>. However, the </a:t>
              </a:r>
              <a:r>
                <a:rPr lang="en-US" sz="3500" b="1" dirty="0" smtClean="0"/>
                <a:t>internal functionality of these devices is not exposed to the user</a:t>
              </a:r>
              <a:r>
                <a:rPr lang="en-US" sz="3500" dirty="0" smtClean="0"/>
                <a:t>, so there cannot be made any statements about their precision and quality. The purpose of this project is to create a </a:t>
              </a:r>
              <a:r>
                <a:rPr lang="en-US" sz="3500" b="1" dirty="0" smtClean="0"/>
                <a:t>fully functional heart rate monitor device</a:t>
              </a:r>
              <a:r>
                <a:rPr lang="en-US" sz="3500" dirty="0" smtClean="0"/>
                <a:t> from scratch, so all internal functionality is known to the user and changes can be applied to it.</a:t>
              </a:r>
              <a:endParaRPr lang="de-DE" sz="3500" dirty="0"/>
            </a:p>
          </p:txBody>
        </p:sp>
      </p:grp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8712" y="24547534"/>
            <a:ext cx="10446947" cy="950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uppieren 11"/>
          <p:cNvGrpSpPr/>
          <p:nvPr/>
        </p:nvGrpSpPr>
        <p:grpSpPr>
          <a:xfrm>
            <a:off x="16580147" y="14923542"/>
            <a:ext cx="12935716" cy="7385184"/>
            <a:chOff x="5492915" y="14331900"/>
            <a:chExt cx="13361848" cy="7771406"/>
          </a:xfrm>
        </p:grpSpPr>
        <p:grpSp>
          <p:nvGrpSpPr>
            <p:cNvPr id="13" name="Gruppieren 17"/>
            <p:cNvGrpSpPr/>
            <p:nvPr/>
          </p:nvGrpSpPr>
          <p:grpSpPr>
            <a:xfrm>
              <a:off x="5567295" y="14331900"/>
              <a:ext cx="13287468" cy="7715304"/>
              <a:chOff x="5567295" y="13462220"/>
              <a:chExt cx="13287468" cy="4584456"/>
            </a:xfrm>
          </p:grpSpPr>
          <p:sp>
            <p:nvSpPr>
              <p:cNvPr id="16" name="Textfeld 15"/>
              <p:cNvSpPr txBox="1"/>
              <p:nvPr/>
            </p:nvSpPr>
            <p:spPr>
              <a:xfrm>
                <a:off x="5567295" y="13462220"/>
                <a:ext cx="13287468" cy="45844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de-DE" sz="4400" b="1" dirty="0" err="1" smtClean="0"/>
                  <a:t>Measure</a:t>
                </a:r>
                <a:r>
                  <a:rPr lang="de-DE" sz="4400" b="1" dirty="0" smtClean="0"/>
                  <a:t> </a:t>
                </a:r>
                <a:r>
                  <a:rPr lang="de-DE" sz="4400" b="1" dirty="0" err="1" smtClean="0"/>
                  <a:t>the</a:t>
                </a:r>
                <a:r>
                  <a:rPr lang="de-DE" sz="4400" b="1" dirty="0" smtClean="0"/>
                  <a:t> </a:t>
                </a:r>
                <a:r>
                  <a:rPr lang="de-DE" sz="4400" b="1" dirty="0" err="1" smtClean="0"/>
                  <a:t>heart</a:t>
                </a:r>
                <a:r>
                  <a:rPr lang="de-DE" sz="4400" b="1" dirty="0" smtClean="0"/>
                  <a:t> rate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endParaRPr lang="de-DE" dirty="0"/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8281939" y="14474776"/>
                <a:ext cx="184731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dirty="0"/>
              </a:p>
            </p:txBody>
          </p:sp>
        </p:grpSp>
        <p:sp>
          <p:nvSpPr>
            <p:cNvPr id="14" name="Textfeld 13"/>
            <p:cNvSpPr txBox="1"/>
            <p:nvPr/>
          </p:nvSpPr>
          <p:spPr>
            <a:xfrm>
              <a:off x="5492915" y="15771602"/>
              <a:ext cx="13144592" cy="6331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500" dirty="0" smtClean="0"/>
                <a:t>The </a:t>
              </a:r>
              <a:r>
                <a:rPr lang="de-DE" sz="3500" dirty="0" err="1" smtClean="0"/>
                <a:t>heart</a:t>
              </a:r>
              <a:r>
                <a:rPr lang="de-DE" sz="3500" dirty="0" smtClean="0"/>
                <a:t> rate </a:t>
              </a:r>
              <a:r>
                <a:rPr lang="de-DE" sz="3500" dirty="0" err="1" smtClean="0"/>
                <a:t>is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measure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by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using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b="1" dirty="0" err="1" smtClean="0"/>
                <a:t>photoplethysmogram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technique</a:t>
              </a:r>
              <a:r>
                <a:rPr lang="de-DE" sz="3500" dirty="0" smtClean="0"/>
                <a:t>. This </a:t>
              </a:r>
              <a:r>
                <a:rPr lang="de-DE" sz="3500" dirty="0" err="1" smtClean="0"/>
                <a:t>method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measures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change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blood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volume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through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absorption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light. A </a:t>
              </a:r>
              <a:r>
                <a:rPr lang="de-DE" sz="3500" b="1" dirty="0" smtClean="0"/>
                <a:t>LED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emitts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red</a:t>
              </a:r>
              <a:r>
                <a:rPr lang="de-DE" sz="3500" dirty="0" smtClean="0"/>
                <a:t> light, </a:t>
              </a:r>
              <a:r>
                <a:rPr lang="de-DE" sz="3500" dirty="0" err="1" smtClean="0"/>
                <a:t>which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shines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through</a:t>
              </a:r>
              <a:r>
                <a:rPr lang="de-DE" sz="3500" dirty="0" smtClean="0"/>
                <a:t> a </a:t>
              </a:r>
              <a:r>
                <a:rPr lang="de-DE" sz="3500" dirty="0" err="1" smtClean="0"/>
                <a:t>body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part</a:t>
              </a:r>
              <a:r>
                <a:rPr lang="de-DE" sz="3500" dirty="0" smtClean="0"/>
                <a:t> (e.g. </a:t>
              </a:r>
              <a:r>
                <a:rPr lang="de-DE" sz="3500" dirty="0" err="1" smtClean="0"/>
                <a:t>finger</a:t>
              </a:r>
              <a:r>
                <a:rPr lang="de-DE" sz="3500" dirty="0" smtClean="0"/>
                <a:t>). On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other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side</a:t>
              </a:r>
              <a:r>
                <a:rPr lang="de-DE" sz="3500" dirty="0" smtClean="0"/>
                <a:t> a </a:t>
              </a:r>
              <a:r>
                <a:rPr lang="de-DE" sz="3500" b="1" dirty="0" err="1" smtClean="0"/>
                <a:t>photodiode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measures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intensity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light, </a:t>
              </a:r>
              <a:r>
                <a:rPr lang="de-DE" sz="3500" dirty="0" err="1" smtClean="0"/>
                <a:t>that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traversed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tissue</a:t>
              </a:r>
              <a:r>
                <a:rPr lang="de-DE" sz="3500" dirty="0" smtClean="0"/>
                <a:t>. </a:t>
              </a:r>
              <a:r>
                <a:rPr lang="de-DE" sz="3500" dirty="0" err="1" smtClean="0"/>
                <a:t>If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heart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pushes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blood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through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vessels</a:t>
              </a:r>
              <a:r>
                <a:rPr lang="de-DE" sz="3500" dirty="0" smtClean="0"/>
                <a:t>, </a:t>
              </a:r>
              <a:r>
                <a:rPr lang="de-DE" sz="3500" b="1" dirty="0" err="1" smtClean="0"/>
                <a:t>more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oxygenatd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blood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lays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between</a:t>
              </a:r>
              <a:r>
                <a:rPr lang="de-DE" sz="3500" b="1" dirty="0" smtClean="0"/>
                <a:t> LED </a:t>
              </a:r>
              <a:r>
                <a:rPr lang="de-DE" sz="3500" b="1" dirty="0" err="1" smtClean="0"/>
                <a:t>and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photodiode</a:t>
              </a:r>
              <a:r>
                <a:rPr lang="de-DE" sz="3500" dirty="0" smtClean="0"/>
                <a:t>. </a:t>
              </a:r>
              <a:r>
                <a:rPr lang="de-DE" sz="3500" dirty="0" err="1" smtClean="0"/>
                <a:t>Since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blood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changes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its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color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according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to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its</a:t>
              </a:r>
              <a:r>
                <a:rPr lang="de-DE" sz="3500" dirty="0" smtClean="0"/>
                <a:t> grade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oxygenation</a:t>
              </a:r>
              <a:r>
                <a:rPr lang="de-DE" sz="3500" dirty="0" smtClean="0"/>
                <a:t>, </a:t>
              </a:r>
              <a:r>
                <a:rPr lang="de-DE" sz="3500" dirty="0" err="1" smtClean="0"/>
                <a:t>more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or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less</a:t>
              </a:r>
              <a:r>
                <a:rPr lang="de-DE" sz="3500" dirty="0" smtClean="0"/>
                <a:t> light </a:t>
              </a:r>
              <a:r>
                <a:rPr lang="de-DE" sz="3500" dirty="0" err="1" smtClean="0"/>
                <a:t>gets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absorbed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by</a:t>
              </a:r>
              <a:r>
                <a:rPr lang="de-DE" sz="3500" dirty="0" smtClean="0"/>
                <a:t> it.</a:t>
              </a:r>
            </a:p>
            <a:p>
              <a:r>
                <a:rPr lang="de-DE" sz="3500" dirty="0" smtClean="0"/>
                <a:t>The </a:t>
              </a:r>
              <a:r>
                <a:rPr lang="de-DE" sz="3500" dirty="0" err="1" smtClean="0"/>
                <a:t>values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light </a:t>
              </a:r>
              <a:r>
                <a:rPr lang="de-DE" sz="3500" dirty="0" err="1" smtClean="0"/>
                <a:t>intensity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and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its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changes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over</a:t>
              </a:r>
              <a:r>
                <a:rPr lang="de-DE" sz="3500" dirty="0" smtClean="0"/>
                <a:t> time </a:t>
              </a:r>
              <a:r>
                <a:rPr lang="de-DE" sz="3500" dirty="0" err="1" smtClean="0"/>
                <a:t>are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used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to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clalculate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heart</a:t>
              </a:r>
              <a:r>
                <a:rPr lang="de-DE" sz="3500" dirty="0" smtClean="0"/>
                <a:t> rate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a </a:t>
              </a:r>
              <a:r>
                <a:rPr lang="de-DE" sz="3500" dirty="0" err="1" smtClean="0"/>
                <a:t>person</a:t>
              </a:r>
              <a:r>
                <a:rPr lang="de-DE" sz="3500" dirty="0" smtClean="0"/>
                <a:t>.</a:t>
              </a:r>
              <a:endParaRPr lang="de-DE" sz="3900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1495329" y="24404658"/>
            <a:ext cx="14073286" cy="8158239"/>
            <a:chOff x="5567295" y="14331901"/>
            <a:chExt cx="13287468" cy="8584892"/>
          </a:xfrm>
        </p:grpSpPr>
        <p:grpSp>
          <p:nvGrpSpPr>
            <p:cNvPr id="23" name="Gruppieren 17"/>
            <p:cNvGrpSpPr/>
            <p:nvPr/>
          </p:nvGrpSpPr>
          <p:grpSpPr>
            <a:xfrm>
              <a:off x="5567295" y="14331901"/>
              <a:ext cx="13287468" cy="7715306"/>
              <a:chOff x="5567295" y="13462220"/>
              <a:chExt cx="13287468" cy="4584457"/>
            </a:xfrm>
          </p:grpSpPr>
          <p:sp>
            <p:nvSpPr>
              <p:cNvPr id="25" name="Textfeld 24"/>
              <p:cNvSpPr txBox="1"/>
              <p:nvPr/>
            </p:nvSpPr>
            <p:spPr>
              <a:xfrm>
                <a:off x="5567295" y="13462220"/>
                <a:ext cx="13287468" cy="458445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de-DE" dirty="0" smtClean="0"/>
                  <a:t>Prototype Features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endParaRPr lang="de-DE" dirty="0"/>
              </a:p>
            </p:txBody>
          </p:sp>
          <p:sp>
            <p:nvSpPr>
              <p:cNvPr id="26" name="Textfeld 25"/>
              <p:cNvSpPr txBox="1"/>
              <p:nvPr/>
            </p:nvSpPr>
            <p:spPr>
              <a:xfrm>
                <a:off x="8281939" y="14474776"/>
                <a:ext cx="184731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dirty="0"/>
              </a:p>
            </p:txBody>
          </p:sp>
        </p:grpSp>
        <p:sp>
          <p:nvSpPr>
            <p:cNvPr id="24" name="Textfeld 23"/>
            <p:cNvSpPr txBox="1"/>
            <p:nvPr/>
          </p:nvSpPr>
          <p:spPr>
            <a:xfrm>
              <a:off x="5600479" y="15872568"/>
              <a:ext cx="13144592" cy="7044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de-DE" sz="3900" dirty="0" smtClean="0"/>
                <a:t> </a:t>
              </a:r>
              <a:r>
                <a:rPr lang="de-DE" sz="3900" dirty="0" err="1" smtClean="0"/>
                <a:t>ATMega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for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measuring</a:t>
              </a:r>
              <a:r>
                <a:rPr lang="de-DE" sz="3900" dirty="0" smtClean="0"/>
                <a:t> light </a:t>
              </a:r>
              <a:r>
                <a:rPr lang="de-DE" sz="3900" dirty="0" err="1" smtClean="0"/>
                <a:t>intensity</a:t>
              </a: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r>
                <a:rPr lang="de-DE" sz="3900" dirty="0"/>
                <a:t> </a:t>
              </a:r>
              <a:r>
                <a:rPr lang="de-DE" sz="3900" b="1" dirty="0" smtClean="0"/>
                <a:t>Highspeed </a:t>
              </a:r>
              <a:r>
                <a:rPr lang="de-DE" sz="3900" b="1" dirty="0" err="1" smtClean="0"/>
                <a:t>calculation</a:t>
              </a:r>
              <a:r>
                <a:rPr lang="de-DE" sz="3900" b="1" dirty="0" smtClean="0"/>
                <a:t> </a:t>
              </a:r>
              <a:r>
                <a:rPr lang="de-DE" sz="3900" dirty="0" err="1" smtClean="0"/>
                <a:t>using</a:t>
              </a:r>
              <a:r>
                <a:rPr lang="de-DE" sz="3900" dirty="0" smtClean="0"/>
                <a:t> a </a:t>
              </a:r>
              <a:r>
                <a:rPr lang="de-DE" sz="3900" dirty="0" err="1" smtClean="0"/>
                <a:t>desktop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pc</a:t>
              </a:r>
              <a:r>
                <a:rPr lang="de-DE" sz="3900" dirty="0" smtClean="0"/>
                <a:t> (</a:t>
              </a:r>
              <a:r>
                <a:rPr lang="de-DE" sz="3900" dirty="0" err="1" smtClean="0"/>
                <a:t>leads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to</a:t>
              </a:r>
              <a:r>
                <a:rPr lang="de-DE" sz="3900" dirty="0" smtClean="0"/>
                <a:t> high </a:t>
              </a:r>
              <a:r>
                <a:rPr lang="de-DE" sz="3900" dirty="0" err="1" smtClean="0"/>
                <a:t>resolution</a:t>
              </a:r>
              <a:r>
                <a:rPr lang="de-DE" sz="3900" dirty="0" smtClean="0"/>
                <a:t>)</a:t>
              </a:r>
            </a:p>
            <a:p>
              <a:r>
                <a:rPr lang="de-DE" sz="3900" dirty="0" smtClean="0"/>
                <a:t> </a:t>
              </a:r>
            </a:p>
            <a:p>
              <a:pPr>
                <a:buFont typeface="Wingdings" pitchFamily="2" charset="2"/>
                <a:buChar char="§"/>
              </a:pPr>
              <a:r>
                <a:rPr lang="de-DE" sz="3900" dirty="0" smtClean="0"/>
                <a:t> </a:t>
              </a:r>
              <a:r>
                <a:rPr lang="de-DE" sz="3900" dirty="0" err="1" smtClean="0"/>
                <a:t>filtering</a:t>
              </a:r>
              <a:r>
                <a:rPr lang="de-DE" sz="3900" dirty="0" smtClean="0"/>
                <a:t>, </a:t>
              </a:r>
              <a:r>
                <a:rPr lang="de-DE" sz="3900" dirty="0" err="1" smtClean="0"/>
                <a:t>transforming</a:t>
              </a:r>
              <a:r>
                <a:rPr lang="de-DE" sz="3900" dirty="0" smtClean="0"/>
                <a:t>, </a:t>
              </a:r>
              <a:r>
                <a:rPr lang="de-DE" sz="3900" dirty="0" err="1" smtClean="0"/>
                <a:t>convolution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and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applying</a:t>
              </a:r>
              <a:r>
                <a:rPr lang="de-DE" sz="3900" dirty="0" smtClean="0"/>
                <a:t> a </a:t>
              </a:r>
              <a:r>
                <a:rPr lang="de-DE" sz="3900" dirty="0" err="1" smtClean="0"/>
                <a:t>window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function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done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by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the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application</a:t>
              </a: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endParaRPr lang="de-DE" sz="3900" dirty="0"/>
            </a:p>
            <a:p>
              <a:pPr>
                <a:buFont typeface="Wingdings" pitchFamily="2" charset="2"/>
                <a:buChar char="§"/>
              </a:pPr>
              <a:r>
                <a:rPr lang="de-DE" sz="3900" dirty="0" smtClean="0"/>
                <a:t> </a:t>
              </a:r>
              <a:r>
                <a:rPr lang="de-DE" sz="3900" b="1" dirty="0" smtClean="0"/>
                <a:t>high </a:t>
              </a:r>
              <a:r>
                <a:rPr lang="de-DE" sz="3900" b="1" dirty="0" err="1" smtClean="0"/>
                <a:t>quality</a:t>
              </a:r>
              <a:r>
                <a:rPr lang="de-DE" sz="3900" b="1" dirty="0" smtClean="0"/>
                <a:t> </a:t>
              </a:r>
              <a:r>
                <a:rPr lang="de-DE" sz="3900" b="1" dirty="0" err="1" smtClean="0"/>
                <a:t>and</a:t>
              </a:r>
              <a:r>
                <a:rPr lang="de-DE" sz="3900" b="1" dirty="0" smtClean="0"/>
                <a:t> high </a:t>
              </a:r>
              <a:r>
                <a:rPr lang="de-DE" sz="3900" b="1" dirty="0" err="1" smtClean="0"/>
                <a:t>precision</a:t>
              </a:r>
              <a:r>
                <a:rPr lang="de-DE" sz="3900" b="1" dirty="0" smtClean="0"/>
                <a:t> </a:t>
              </a:r>
              <a:r>
                <a:rPr lang="de-DE" sz="3900" dirty="0" err="1" smtClean="0"/>
                <a:t>heart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rates</a:t>
              </a: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endParaRPr lang="de-DE" sz="3900" dirty="0"/>
            </a:p>
            <a:p>
              <a:pPr>
                <a:buFont typeface="Wingdings" pitchFamily="2" charset="2"/>
                <a:buChar char="§"/>
              </a:pPr>
              <a:r>
                <a:rPr lang="de-DE" sz="3900" dirty="0" smtClean="0"/>
                <a:t> </a:t>
              </a:r>
              <a:r>
                <a:rPr lang="de-DE" sz="3900" dirty="0" err="1" smtClean="0"/>
                <a:t>visually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appealing</a:t>
              </a:r>
              <a:r>
                <a:rPr lang="de-DE" sz="3900" dirty="0" smtClean="0"/>
                <a:t> </a:t>
              </a:r>
              <a:r>
                <a:rPr lang="de-DE" sz="3900" b="1" dirty="0" err="1" smtClean="0"/>
                <a:t>cross</a:t>
              </a:r>
              <a:r>
                <a:rPr lang="de-DE" sz="3900" b="1" dirty="0" smtClean="0"/>
                <a:t> </a:t>
              </a:r>
              <a:r>
                <a:rPr lang="de-DE" sz="3900" b="1" dirty="0" err="1" smtClean="0"/>
                <a:t>platform</a:t>
              </a:r>
              <a:r>
                <a:rPr lang="de-DE" sz="3900" b="1" dirty="0" smtClean="0"/>
                <a:t> GUI </a:t>
              </a:r>
              <a:r>
                <a:rPr lang="de-DE" sz="3900" dirty="0" err="1" smtClean="0"/>
                <a:t>with</a:t>
              </a:r>
              <a:r>
                <a:rPr lang="de-DE" sz="3900" dirty="0" smtClean="0"/>
                <a:t> QT</a:t>
              </a:r>
            </a:p>
          </p:txBody>
        </p:sp>
      </p:grpSp>
      <p:pic>
        <p:nvPicPr>
          <p:cNvPr id="27" name="Grafik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57" y="14449925"/>
            <a:ext cx="12358774" cy="8915974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11129964" y="5994550"/>
            <a:ext cx="72503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err="1" smtClean="0"/>
              <a:t>JeGa</a:t>
            </a:r>
            <a:endParaRPr lang="de-DE" sz="4000" dirty="0" smtClean="0"/>
          </a:p>
          <a:p>
            <a:pPr algn="ctr"/>
            <a:r>
              <a:rPr lang="de-DE" sz="4000" dirty="0" err="1" smtClean="0"/>
              <a:t>Ubiquitous</a:t>
            </a:r>
            <a:r>
              <a:rPr lang="de-DE" sz="4000" dirty="0" smtClean="0"/>
              <a:t> </a:t>
            </a:r>
            <a:r>
              <a:rPr lang="de-DE" sz="4000" dirty="0"/>
              <a:t>Computing Laboratory</a:t>
            </a:r>
          </a:p>
          <a:p>
            <a:pPr algn="ctr"/>
            <a:r>
              <a:rPr lang="de-DE" sz="4000" dirty="0"/>
              <a:t>HTWG Konstanz</a:t>
            </a:r>
          </a:p>
          <a:p>
            <a:pPr algn="ctr"/>
            <a:r>
              <a:rPr lang="de-DE" sz="4000" dirty="0"/>
              <a:t>Konstanz, Germany</a:t>
            </a:r>
          </a:p>
          <a:p>
            <a:pPr algn="ctr"/>
            <a:r>
              <a:rPr lang="de-DE" sz="4000" dirty="0" smtClean="0"/>
              <a:t>jega@htwg-konstanz.de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Benutzerdefiniert</PresentationFormat>
  <Paragraphs>32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Paddy</dc:creator>
  <cp:lastModifiedBy>fameyer</cp:lastModifiedBy>
  <cp:revision>39</cp:revision>
  <dcterms:created xsi:type="dcterms:W3CDTF">2012-06-25T10:16:34Z</dcterms:created>
  <dcterms:modified xsi:type="dcterms:W3CDTF">2014-07-02T10:13:19Z</dcterms:modified>
</cp:coreProperties>
</file>