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620" y="310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lab_logo_6_3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06" y="37750078"/>
            <a:ext cx="12099701" cy="209392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-1"/>
            <a:ext cx="30279975" cy="42808525"/>
          </a:xfrm>
          <a:prstGeom prst="rect">
            <a:avLst/>
          </a:prstGeom>
          <a:noFill/>
          <a:ln w="1270000">
            <a:solidFill>
              <a:srgbClr val="36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http://cms.uni-konstanz.de/fileadmin/veranstaltungen/eltern-campus/Bilder/HTWG_Logo_cyan_6d5aff64e1.jpg"/>
          <p:cNvPicPr>
            <a:picLocks noChangeAspect="1" noChangeArrowheads="1"/>
          </p:cNvPicPr>
          <p:nvPr userDrawn="1"/>
        </p:nvPicPr>
        <p:blipFill>
          <a:blip r:embed="rId14"/>
          <a:srcRect r="66845"/>
          <a:stretch>
            <a:fillRect/>
          </a:stretch>
        </p:blipFill>
        <p:spPr bwMode="auto">
          <a:xfrm>
            <a:off x="1495329" y="37763564"/>
            <a:ext cx="4429156" cy="360690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 userDrawn="1"/>
        </p:nvSpPr>
        <p:spPr>
          <a:xfrm>
            <a:off x="5760694" y="37536824"/>
            <a:ext cx="8307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b="1" dirty="0" smtClean="0"/>
              <a:t>University </a:t>
            </a:r>
            <a:r>
              <a:rPr lang="de-DE" sz="5000" b="1" dirty="0" err="1" smtClean="0"/>
              <a:t>of</a:t>
            </a:r>
            <a:r>
              <a:rPr lang="de-DE" sz="5000" b="1" dirty="0" smtClean="0"/>
              <a:t> Applied </a:t>
            </a:r>
            <a:r>
              <a:rPr lang="de-DE" sz="5000" b="1" dirty="0" err="1" smtClean="0"/>
              <a:t>Sciences</a:t>
            </a:r>
            <a:r>
              <a:rPr lang="de-DE" sz="5000" b="1" dirty="0" smtClean="0"/>
              <a:t> </a:t>
            </a:r>
            <a:br>
              <a:rPr lang="de-DE" sz="5000" b="1" dirty="0" smtClean="0"/>
            </a:br>
            <a:r>
              <a:rPr lang="de-DE" sz="5000" b="1" dirty="0" smtClean="0"/>
              <a:t>Konstanz</a:t>
            </a:r>
            <a:r>
              <a:rPr lang="de-DE" sz="4800" dirty="0" smtClean="0"/>
              <a:t/>
            </a:r>
            <a:br>
              <a:rPr lang="de-DE" sz="4800" dirty="0" smtClean="0"/>
            </a:br>
            <a:endParaRPr lang="de-DE" sz="48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9396563" y="39961425"/>
            <a:ext cx="938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/>
              <a:t>Prof. Dr. </a:t>
            </a:r>
            <a:r>
              <a:rPr lang="en-US" sz="5000" b="1" dirty="0" err="1" smtClean="0"/>
              <a:t>rer</a:t>
            </a:r>
            <a:r>
              <a:rPr lang="en-US" sz="5000" b="1" dirty="0" smtClean="0"/>
              <a:t>. nat. Ralf E.D. Seepold</a:t>
            </a:r>
          </a:p>
          <a:p>
            <a:pPr algn="r"/>
            <a:r>
              <a:rPr lang="de-DE" sz="5000" dirty="0" smtClean="0"/>
              <a:t>http://</a:t>
            </a:r>
            <a:r>
              <a:rPr lang="de-DE" sz="5000" dirty="0" err="1" smtClean="0"/>
              <a:t>uc-lab.in.htwg-konstanz.de</a:t>
            </a:r>
            <a:endParaRPr lang="de-DE" sz="500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53034" y="39961425"/>
            <a:ext cx="822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Computer</a:t>
            </a:r>
            <a:r>
              <a:rPr lang="de-DE" sz="5000" baseline="0" dirty="0" smtClean="0"/>
              <a:t> Science Department</a:t>
            </a:r>
          </a:p>
          <a:p>
            <a:r>
              <a:rPr lang="de-DE" sz="5000" baseline="0" dirty="0" smtClean="0"/>
              <a:t>http://www.htwg-konstanz.de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1495329" y="36834870"/>
            <a:ext cx="27289316" cy="1588"/>
          </a:xfrm>
          <a:prstGeom prst="line">
            <a:avLst/>
          </a:prstGeom>
          <a:ln w="254000">
            <a:solidFill>
              <a:srgbClr val="36A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385825" y="2973258"/>
            <a:ext cx="1145454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/>
              <a:t>Heart Rate </a:t>
            </a:r>
            <a:r>
              <a:rPr lang="en-US" sz="8800" b="1" dirty="0"/>
              <a:t>M</a:t>
            </a:r>
            <a:r>
              <a:rPr lang="en-US" sz="8800" b="1" dirty="0" smtClean="0"/>
              <a:t>onitor</a:t>
            </a:r>
          </a:p>
          <a:p>
            <a:pPr algn="ctr"/>
            <a:r>
              <a:rPr lang="en-US" sz="6000" b="1" dirty="0" smtClean="0"/>
              <a:t>Ubiquitous Computing Mini Project</a:t>
            </a:r>
            <a:endParaRPr lang="de-DE" sz="6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250555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Fabian Meyer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fameyer@htwg-konstanz.de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19914940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Ralf Seepold</a:t>
            </a:r>
            <a:endParaRPr lang="de-DE" sz="4000" dirty="0"/>
          </a:p>
          <a:p>
            <a:pPr algn="ctr"/>
            <a:r>
              <a:rPr lang="de-DE" sz="4000" dirty="0" err="1"/>
              <a:t>Ubiquitous</a:t>
            </a:r>
            <a:r>
              <a:rPr lang="de-DE" sz="4000" dirty="0"/>
              <a:t> 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/>
              <a:t>ralf.seepold@htwg-konstanz.de</a:t>
            </a:r>
            <a:endParaRPr lang="de-DE" sz="4000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746500" y="9810974"/>
            <a:ext cx="27289316" cy="3614921"/>
            <a:chOff x="5550457" y="13628558"/>
            <a:chExt cx="13287468" cy="8306627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550457" y="13628558"/>
              <a:ext cx="13287468" cy="7715304"/>
              <a:chOff x="5550457" y="13044292"/>
              <a:chExt cx="13287468" cy="4584456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50457" y="13044292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smtClean="0"/>
                  <a:t>Abstract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5550457" y="16772397"/>
              <a:ext cx="13144592" cy="516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/>
                <a:t>There are many heart rate monitor devices available, which can even be connected to a smartphone or computer via </a:t>
              </a:r>
              <a:r>
                <a:rPr lang="en-US" sz="3500" dirty="0" err="1" smtClean="0"/>
                <a:t>bluetooth</a:t>
              </a:r>
              <a:r>
                <a:rPr lang="en-US" sz="3500" dirty="0" smtClean="0"/>
                <a:t>. However, the </a:t>
              </a:r>
              <a:r>
                <a:rPr lang="en-US" sz="3500" b="1" dirty="0" smtClean="0"/>
                <a:t>internal functionality of these devices is not exposed to the user</a:t>
              </a:r>
              <a:r>
                <a:rPr lang="en-US" sz="3500" dirty="0" smtClean="0"/>
                <a:t>, so there cannot be made any statements about their precision and quality. The purpose of this project is to create a </a:t>
              </a:r>
              <a:r>
                <a:rPr lang="en-US" sz="3500" b="1" dirty="0" smtClean="0"/>
                <a:t>fully functional heart rate monitor device</a:t>
              </a:r>
              <a:r>
                <a:rPr lang="en-US" sz="3500" dirty="0" smtClean="0"/>
                <a:t> from scratch, so all internal functionality is known. Further projects can use these implementation and apply changes according to their application field.</a:t>
              </a:r>
              <a:endParaRPr lang="de-DE" sz="3500" dirty="0"/>
            </a:p>
          </p:txBody>
        </p:sp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8712" y="24547534"/>
            <a:ext cx="10446947" cy="9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uppieren 11"/>
          <p:cNvGrpSpPr/>
          <p:nvPr/>
        </p:nvGrpSpPr>
        <p:grpSpPr>
          <a:xfrm>
            <a:off x="16580147" y="14923542"/>
            <a:ext cx="12935716" cy="7385184"/>
            <a:chOff x="5492915" y="14331900"/>
            <a:chExt cx="13361848" cy="7771406"/>
          </a:xfrm>
        </p:grpSpPr>
        <p:grpSp>
          <p:nvGrpSpPr>
            <p:cNvPr id="13" name="Gruppieren 17"/>
            <p:cNvGrpSpPr/>
            <p:nvPr/>
          </p:nvGrpSpPr>
          <p:grpSpPr>
            <a:xfrm>
              <a:off x="5567295" y="14331900"/>
              <a:ext cx="13287468" cy="7715304"/>
              <a:chOff x="5567295" y="13462220"/>
              <a:chExt cx="13287468" cy="4584456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5567295" y="13462220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err="1" smtClean="0"/>
                  <a:t>Measure</a:t>
                </a:r>
                <a:r>
                  <a:rPr lang="de-DE" sz="4400" b="1" dirty="0" smtClean="0"/>
                  <a:t> </a:t>
                </a:r>
                <a:r>
                  <a:rPr lang="de-DE" sz="4400" b="1" dirty="0" err="1" smtClean="0"/>
                  <a:t>the</a:t>
                </a:r>
                <a:r>
                  <a:rPr lang="de-DE" sz="4400" b="1" dirty="0" smtClean="0"/>
                  <a:t> </a:t>
                </a:r>
                <a:r>
                  <a:rPr lang="de-DE" sz="4400" b="1" dirty="0" err="1" smtClean="0"/>
                  <a:t>heart</a:t>
                </a:r>
                <a:r>
                  <a:rPr lang="de-DE" sz="4400" b="1" dirty="0" smtClean="0"/>
                  <a:t> rate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5492915" y="15771602"/>
              <a:ext cx="13144592" cy="6331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is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b="1" dirty="0" err="1" smtClean="0"/>
                <a:t>photoplethysmogram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technique</a:t>
              </a:r>
              <a:r>
                <a:rPr lang="de-DE" sz="3500" dirty="0" smtClean="0"/>
                <a:t>. This </a:t>
              </a:r>
              <a:r>
                <a:rPr lang="de-DE" sz="3500" dirty="0" err="1" smtClean="0"/>
                <a:t>method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volume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absorption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light. A </a:t>
              </a:r>
              <a:r>
                <a:rPr lang="de-DE" sz="3500" b="1" dirty="0" smtClean="0"/>
                <a:t>LED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emits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red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which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shines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body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part</a:t>
              </a:r>
              <a:r>
                <a:rPr lang="de-DE" sz="3500" dirty="0" smtClean="0"/>
                <a:t> (e.g. </a:t>
              </a:r>
              <a:r>
                <a:rPr lang="de-DE" sz="3500" dirty="0" err="1" smtClean="0"/>
                <a:t>finger</a:t>
              </a:r>
              <a:r>
                <a:rPr lang="de-DE" sz="3500" dirty="0" smtClean="0"/>
                <a:t>). On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other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side</a:t>
              </a:r>
              <a:r>
                <a:rPr lang="de-DE" sz="3500" dirty="0" smtClean="0"/>
                <a:t> a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that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traversed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tissue</a:t>
              </a:r>
              <a:r>
                <a:rPr lang="de-DE" sz="3500" dirty="0" smtClean="0"/>
                <a:t>. </a:t>
              </a:r>
              <a:r>
                <a:rPr lang="de-DE" sz="3500" dirty="0" err="1" smtClean="0"/>
                <a:t>If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pushes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vessels</a:t>
              </a:r>
              <a:r>
                <a:rPr lang="de-DE" sz="3500" dirty="0" smtClean="0"/>
                <a:t>, </a:t>
              </a:r>
              <a:r>
                <a:rPr lang="de-DE" sz="3500" b="1" dirty="0" err="1" smtClean="0"/>
                <a:t>more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oxygenated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blood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flows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between</a:t>
              </a:r>
              <a:r>
                <a:rPr lang="de-DE" sz="3500" b="1" dirty="0" smtClean="0"/>
                <a:t> </a:t>
              </a:r>
              <a:r>
                <a:rPr lang="de-DE" sz="3500" b="1" dirty="0" smtClean="0"/>
                <a:t>LED </a:t>
              </a:r>
              <a:r>
                <a:rPr lang="de-DE" sz="3500" b="1" dirty="0" err="1" smtClean="0"/>
                <a:t>and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. </a:t>
              </a:r>
              <a:r>
                <a:rPr lang="de-DE" sz="3500" dirty="0" err="1" smtClean="0"/>
                <a:t>Since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color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according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grade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oxygenation</a:t>
              </a:r>
              <a:r>
                <a:rPr lang="de-DE" sz="3500" dirty="0" smtClean="0"/>
                <a:t>, </a:t>
              </a:r>
              <a:r>
                <a:rPr lang="de-DE" sz="3500" dirty="0" err="1" smtClean="0"/>
                <a:t>more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less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gets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absorbed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it.</a:t>
              </a:r>
            </a:p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values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and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over</a:t>
              </a:r>
              <a:r>
                <a:rPr lang="de-DE" sz="3500" dirty="0" smtClean="0"/>
                <a:t> time </a:t>
              </a:r>
              <a:r>
                <a:rPr lang="de-DE" sz="3500" dirty="0" err="1" smtClean="0"/>
                <a:t>are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clalculate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person</a:t>
              </a:r>
              <a:r>
                <a:rPr lang="de-DE" sz="3500" dirty="0" smtClean="0"/>
                <a:t>.</a:t>
              </a:r>
              <a:endParaRPr lang="de-DE" sz="39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495329" y="24404658"/>
            <a:ext cx="15156826" cy="7558075"/>
            <a:chOff x="5567295" y="14331901"/>
            <a:chExt cx="13287468" cy="7953341"/>
          </a:xfrm>
        </p:grpSpPr>
        <p:grpSp>
          <p:nvGrpSpPr>
            <p:cNvPr id="23" name="Gruppieren 17"/>
            <p:cNvGrpSpPr/>
            <p:nvPr/>
          </p:nvGrpSpPr>
          <p:grpSpPr>
            <a:xfrm>
              <a:off x="5567295" y="14331901"/>
              <a:ext cx="13287468" cy="7715306"/>
              <a:chOff x="5567295" y="13462220"/>
              <a:chExt cx="13287468" cy="4584457"/>
            </a:xfrm>
          </p:grpSpPr>
          <p:sp>
            <p:nvSpPr>
              <p:cNvPr id="25" name="Textfeld 24"/>
              <p:cNvSpPr txBox="1"/>
              <p:nvPr/>
            </p:nvSpPr>
            <p:spPr>
              <a:xfrm>
                <a:off x="5567295" y="13462220"/>
                <a:ext cx="13287468" cy="45844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dirty="0" smtClean="0"/>
                  <a:t>Prototype Features</a:t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24" name="Textfeld 23"/>
            <p:cNvSpPr txBox="1"/>
            <p:nvPr/>
          </p:nvSpPr>
          <p:spPr>
            <a:xfrm>
              <a:off x="5600479" y="15872568"/>
              <a:ext cx="13144592" cy="6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ATMega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for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measuring</a:t>
              </a:r>
              <a:r>
                <a:rPr lang="de-DE" sz="3900" dirty="0" smtClean="0"/>
                <a:t> light </a:t>
              </a:r>
              <a:r>
                <a:rPr lang="de-DE" sz="3900" dirty="0" err="1" smtClean="0"/>
                <a:t>intensity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/>
                <a:t> </a:t>
              </a:r>
              <a:r>
                <a:rPr lang="de-DE" sz="3900" b="1" dirty="0" smtClean="0"/>
                <a:t>Highspeed </a:t>
              </a:r>
              <a:r>
                <a:rPr lang="de-DE" sz="3900" b="1" dirty="0" err="1" smtClean="0"/>
                <a:t>calculation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using</a:t>
              </a:r>
              <a:r>
                <a:rPr lang="de-DE" sz="3900" dirty="0" smtClean="0"/>
                <a:t> a </a:t>
              </a:r>
              <a:r>
                <a:rPr lang="de-DE" sz="3900" dirty="0" err="1" smtClean="0"/>
                <a:t>desktop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pc</a:t>
              </a:r>
              <a:r>
                <a:rPr lang="de-DE" sz="3900" dirty="0" smtClean="0"/>
                <a:t> (</a:t>
              </a:r>
              <a:r>
                <a:rPr lang="de-DE" sz="3900" dirty="0" err="1" smtClean="0"/>
                <a:t>leads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to</a:t>
              </a:r>
              <a:r>
                <a:rPr lang="de-DE" sz="3900" dirty="0" smtClean="0"/>
                <a:t> high </a:t>
              </a:r>
              <a:r>
                <a:rPr lang="de-DE" sz="3900" dirty="0" err="1" smtClean="0"/>
                <a:t>resolution</a:t>
              </a:r>
              <a:r>
                <a:rPr lang="de-DE" sz="3900" dirty="0" smtClean="0"/>
                <a:t>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Signal </a:t>
              </a:r>
              <a:r>
                <a:rPr lang="de-DE" sz="3900" dirty="0" err="1" smtClean="0"/>
                <a:t>processing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the</a:t>
              </a:r>
              <a:r>
                <a:rPr lang="de-DE" sz="3900" dirty="0" smtClean="0"/>
                <a:t> Fourier Transformation (</a:t>
              </a:r>
              <a:r>
                <a:rPr lang="de-DE" sz="3900" dirty="0" err="1" smtClean="0"/>
                <a:t>filtering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transforming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window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function</a:t>
              </a:r>
              <a:r>
                <a:rPr lang="de-DE" sz="3900" dirty="0" smtClean="0"/>
                <a:t>, …)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b="1" dirty="0"/>
                <a:t>H</a:t>
              </a:r>
              <a:r>
                <a:rPr lang="de-DE" sz="3900" b="1" dirty="0" smtClean="0"/>
                <a:t>igh </a:t>
              </a:r>
              <a:r>
                <a:rPr lang="de-DE" sz="3900" b="1" dirty="0" err="1" smtClean="0"/>
                <a:t>quality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and</a:t>
              </a:r>
              <a:r>
                <a:rPr lang="de-DE" sz="3900" b="1" dirty="0" smtClean="0"/>
                <a:t> high </a:t>
              </a:r>
              <a:r>
                <a:rPr lang="de-DE" sz="3900" b="1" dirty="0" err="1" smtClean="0"/>
                <a:t>precision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heart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rates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/>
                <a:t>V</a:t>
              </a:r>
              <a:r>
                <a:rPr lang="de-DE" sz="3900" dirty="0" err="1" smtClean="0"/>
                <a:t>isually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appealing</a:t>
              </a:r>
              <a:r>
                <a:rPr lang="de-DE" sz="3900" dirty="0" smtClean="0"/>
                <a:t> </a:t>
              </a:r>
              <a:r>
                <a:rPr lang="de-DE" sz="3900" b="1" dirty="0" err="1" smtClean="0"/>
                <a:t>cross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platform</a:t>
              </a:r>
              <a:r>
                <a:rPr lang="de-DE" sz="3900" b="1" dirty="0" smtClean="0"/>
                <a:t> GUI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Qt</a:t>
              </a:r>
              <a:endParaRPr lang="de-DE" sz="3900" dirty="0" smtClean="0"/>
            </a:p>
          </p:txBody>
        </p:sp>
      </p:grp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57" y="14449925"/>
            <a:ext cx="12358774" cy="891597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11129964" y="5994550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Jens Gansloser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jeganslo@htwg-konstanz.de</a:t>
            </a:r>
            <a:endParaRPr lang="de-DE" sz="4000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1818507" y="33069558"/>
            <a:ext cx="13913573" cy="2304255"/>
            <a:chOff x="251520" y="1985525"/>
            <a:chExt cx="8712968" cy="939419"/>
          </a:xfrm>
        </p:grpSpPr>
        <p:sp>
          <p:nvSpPr>
            <p:cNvPr id="40" name="Rechteck 39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Filter</a:t>
              </a:r>
              <a:endParaRPr lang="en-US" sz="36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Window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Function</a:t>
              </a:r>
              <a:endParaRPr lang="en-US" sz="360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FFT</a:t>
              </a:r>
              <a:endParaRPr lang="en-US" sz="360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Converting</a:t>
              </a:r>
              <a:r>
                <a:rPr lang="de-DE" sz="3600" dirty="0" smtClean="0"/>
                <a:t>/</a:t>
              </a:r>
            </a:p>
            <a:p>
              <a:pPr algn="ctr"/>
              <a:r>
                <a:rPr lang="de-DE" sz="3600" dirty="0" err="1" smtClean="0"/>
                <a:t>Scaling</a:t>
              </a:r>
              <a:endParaRPr lang="en-US" sz="3600" dirty="0"/>
            </a:p>
          </p:txBody>
        </p:sp>
        <p:cxnSp>
          <p:nvCxnSpPr>
            <p:cNvPr id="44" name="Gerade Verbindung mit Pfeil 43"/>
            <p:cNvCxnSpPr>
              <a:stCxn id="40" idx="3"/>
              <a:endCxn id="41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41" idx="3"/>
              <a:endCxn id="47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42" idx="3"/>
              <a:endCxn id="43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Zero </a:t>
              </a:r>
              <a:r>
                <a:rPr lang="de-DE" sz="3600" dirty="0" err="1" smtClean="0"/>
                <a:t>Padding</a:t>
              </a:r>
              <a:endParaRPr lang="en-US" sz="3600" dirty="0"/>
            </a:p>
          </p:txBody>
        </p:sp>
        <p:cxnSp>
          <p:nvCxnSpPr>
            <p:cNvPr id="48" name="Gerade Verbindung mit Pfeil 47"/>
            <p:cNvCxnSpPr>
              <a:stCxn id="47" idx="3"/>
              <a:endCxn id="42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Benutzerdefiniert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Paddy</dc:creator>
  <cp:lastModifiedBy>fameyer</cp:lastModifiedBy>
  <cp:revision>52</cp:revision>
  <dcterms:created xsi:type="dcterms:W3CDTF">2012-06-25T10:16:34Z</dcterms:created>
  <dcterms:modified xsi:type="dcterms:W3CDTF">2014-07-02T14:32:36Z</dcterms:modified>
</cp:coreProperties>
</file>