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9" r:id="rId4"/>
    <p:sldId id="275" r:id="rId5"/>
    <p:sldId id="259" r:id="rId6"/>
    <p:sldId id="258" r:id="rId7"/>
    <p:sldId id="266" r:id="rId8"/>
    <p:sldId id="261" r:id="rId9"/>
    <p:sldId id="260" r:id="rId10"/>
    <p:sldId id="262" r:id="rId11"/>
    <p:sldId id="276" r:id="rId12"/>
    <p:sldId id="263" r:id="rId13"/>
    <p:sldId id="267" r:id="rId14"/>
    <p:sldId id="268" r:id="rId15"/>
    <p:sldId id="282" r:id="rId16"/>
    <p:sldId id="270" r:id="rId17"/>
    <p:sldId id="272" r:id="rId18"/>
    <p:sldId id="277" r:id="rId19"/>
    <p:sldId id="278" r:id="rId20"/>
    <p:sldId id="279" r:id="rId21"/>
    <p:sldId id="280" r:id="rId22"/>
    <p:sldId id="271" r:id="rId23"/>
    <p:sldId id="273" r:id="rId24"/>
    <p:sldId id="264" r:id="rId25"/>
    <p:sldId id="265" r:id="rId26"/>
    <p:sldId id="274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71" autoAdjust="0"/>
  </p:normalViewPr>
  <p:slideViewPr>
    <p:cSldViewPr>
      <p:cViewPr>
        <p:scale>
          <a:sx n="100" d="100"/>
          <a:sy n="100" d="100"/>
        </p:scale>
        <p:origin x="-1944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CA08F-F96F-4BD4-A634-E90DA7FFA32E}" type="datetimeFigureOut">
              <a:rPr lang="en-US" smtClean="0"/>
              <a:t>7/2/2014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2238-F8E5-4F37-B7CB-8102F367F7F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FFT = Fast</a:t>
            </a:r>
            <a:r>
              <a:rPr lang="de-DE" baseline="0" dirty="0" smtClean="0"/>
              <a:t> Fourier Transform = Fast DFT Implementation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So </a:t>
            </a:r>
            <a:r>
              <a:rPr lang="de-DE" baseline="0" dirty="0" err="1" smtClean="0"/>
              <a:t>lets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already mention, we can not use only</a:t>
            </a:r>
            <a:r>
              <a:rPr lang="en-US" baseline="0" dirty="0" smtClean="0"/>
              <a:t> the FFT. We need to prepare the data at first</a:t>
            </a:r>
          </a:p>
          <a:p>
            <a:r>
              <a:rPr lang="en-US" baseline="0" dirty="0" smtClean="0"/>
              <a:t>Here  are the steps that need to be done to get a nice frequency spectrum at the end..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5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not explain</a:t>
            </a:r>
            <a:r>
              <a:rPr lang="en-US" baseline="0" dirty="0" smtClean="0"/>
              <a:t> these steps in detail. I only show the principle and why they need to be done.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Leakage effect is DFT related. Its when the sampled values don’t fit to the sinusoid basis frequency.</a:t>
            </a:r>
          </a:p>
          <a:p>
            <a:r>
              <a:rPr lang="en-US" baseline="0" dirty="0" smtClean="0"/>
              <a:t>It makes the plot worse and harder to find the correct optimum.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3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see how these steps affect the resulting frequency spectrum.</a:t>
            </a:r>
          </a:p>
          <a:p>
            <a:r>
              <a:rPr lang="en-US" dirty="0" smtClean="0"/>
              <a:t>Here are a lot of low frequencies which are not interesting end</a:t>
            </a:r>
            <a:r>
              <a:rPr lang="en-US" baseline="0" dirty="0" smtClean="0"/>
              <a:t> pollute the resulting spectrum.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1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better but the peaks</a:t>
            </a:r>
            <a:r>
              <a:rPr lang="en-US" baseline="0" dirty="0" smtClean="0"/>
              <a:t> do not look very nice.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53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Nice smooth curve and</a:t>
            </a:r>
            <a:r>
              <a:rPr lang="en-US" baseline="0" dirty="0" smtClean="0"/>
              <a:t> peaks are easy to determine.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 in lesser output points</a:t>
            </a:r>
            <a:r>
              <a:rPr lang="en-US" baseline="0" dirty="0" smtClean="0"/>
              <a:t> with lower frequency resolution. The peaks are not at their real x position.</a:t>
            </a:r>
          </a:p>
          <a:p>
            <a:r>
              <a:rPr lang="en-US" baseline="0" dirty="0" smtClean="0"/>
              <a:t>Can be between two points.</a:t>
            </a:r>
          </a:p>
          <a:p>
            <a:r>
              <a:rPr lang="en-US" baseline="0" dirty="0" smtClean="0"/>
              <a:t>However, the data is the same.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7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correctly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interpret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Sehr viele Parameter zum Einstellen, sehr viele</a:t>
            </a:r>
            <a:r>
              <a:rPr lang="de-DE" baseline="0" dirty="0" smtClean="0"/>
              <a:t> Schritte um Daten vorzubereiten.</a:t>
            </a:r>
          </a:p>
          <a:p>
            <a:r>
              <a:rPr lang="de-DE" baseline="0" dirty="0" smtClean="0"/>
              <a:t>Zu viel um alles zu erklären, deswegen ein paar hier aufgezählt.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1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Vergleichstest durchgeführt – Messwerte sehr genau.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16bit</a:t>
            </a:r>
            <a:r>
              <a:rPr lang="en-US" baseline="0" dirty="0" smtClean="0"/>
              <a:t> resolution.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9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Bluetooth 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because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got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wrong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module</a:t>
            </a:r>
            <a:r>
              <a:rPr lang="de-DE" baseline="0" dirty="0" smtClean="0"/>
              <a:t> (not </a:t>
            </a:r>
            <a:r>
              <a:rPr lang="de-DE" baseline="0" dirty="0" err="1" smtClean="0"/>
              <a:t>compatible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pc</a:t>
            </a:r>
            <a:r>
              <a:rPr lang="de-DE" baseline="0" dirty="0" smtClean="0"/>
              <a:t>).</a:t>
            </a:r>
          </a:p>
          <a:p>
            <a:r>
              <a:rPr lang="en-US" dirty="0" smtClean="0"/>
              <a:t>However,</a:t>
            </a:r>
            <a:r>
              <a:rPr lang="en-US" baseline="0" dirty="0" smtClean="0"/>
              <a:t> adding </a:t>
            </a:r>
            <a:r>
              <a:rPr lang="en-US" baseline="0" dirty="0" err="1" smtClean="0"/>
              <a:t>bluetooth</a:t>
            </a:r>
            <a:r>
              <a:rPr lang="en-US" baseline="0" dirty="0" smtClean="0"/>
              <a:t> support is easy (serial connection).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prototype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PC,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easier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debugging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optimization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aim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heart</a:t>
            </a:r>
            <a:r>
              <a:rPr lang="de-DE" baseline="0" dirty="0" smtClean="0"/>
              <a:t> rate.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Output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signal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light </a:t>
            </a:r>
            <a:r>
              <a:rPr lang="de-DE" baseline="0" dirty="0" err="1" smtClean="0"/>
              <a:t>sensor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broadband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photodiode</a:t>
            </a:r>
            <a:r>
              <a:rPr lang="de-DE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Visualized</a:t>
            </a:r>
            <a:r>
              <a:rPr lang="de-DE" baseline="0" dirty="0" smtClean="0"/>
              <a:t> on PC</a:t>
            </a:r>
          </a:p>
          <a:p>
            <a:pPr marL="0" indent="0">
              <a:buFontTx/>
              <a:buNone/>
            </a:pPr>
            <a:endParaRPr lang="de-DE" dirty="0" smtClean="0"/>
          </a:p>
          <a:p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pulse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?</a:t>
            </a:r>
          </a:p>
          <a:p>
            <a:r>
              <a:rPr lang="de-DE" baseline="0" dirty="0" smtClean="0"/>
              <a:t>Minima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determined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Noise: Not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curves</a:t>
            </a:r>
            <a:r>
              <a:rPr lang="de-DE" baseline="0" dirty="0" smtClean="0"/>
              <a:t>, Y-</a:t>
            </a:r>
            <a:r>
              <a:rPr lang="de-DE" baseline="0" dirty="0" err="1" smtClean="0"/>
              <a:t>axis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</a:t>
            </a:r>
            <a:r>
              <a:rPr lang="de-DE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kann man die </a:t>
            </a:r>
            <a:r>
              <a:rPr lang="de-DE" dirty="0" err="1" smtClean="0"/>
              <a:t>minima</a:t>
            </a:r>
            <a:r>
              <a:rPr lang="de-DE" dirty="0" smtClean="0"/>
              <a:t> bestimmen?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6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Beter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elegant. After </a:t>
            </a:r>
            <a:r>
              <a:rPr lang="de-DE" baseline="0" dirty="0" err="1" smtClean="0"/>
              <a:t>reading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books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find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frequency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pulse.</a:t>
            </a:r>
          </a:p>
          <a:p>
            <a:endParaRPr lang="de-DE" baseline="0" dirty="0" smtClean="0"/>
          </a:p>
          <a:p>
            <a:r>
              <a:rPr lang="de-DE" baseline="0" dirty="0" smtClean="0">
                <a:sym typeface="Wingdings" panose="05000000000000000000" pitchFamily="2" charset="2"/>
              </a:rPr>
              <a:t> The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highes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amplitude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the</a:t>
            </a:r>
            <a:r>
              <a:rPr lang="de-DE" baseline="0" dirty="0" smtClean="0">
                <a:sym typeface="Wingdings" panose="05000000000000000000" pitchFamily="2" charset="2"/>
              </a:rPr>
              <a:t> pulse (</a:t>
            </a:r>
            <a:r>
              <a:rPr lang="de-DE" baseline="0" dirty="0" err="1" smtClean="0">
                <a:sym typeface="Wingdings" panose="05000000000000000000" pitchFamily="2" charset="2"/>
              </a:rPr>
              <a:t>sinus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frequency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3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2238-F8E5-4F37-B7CB-8102F367F7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26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56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6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49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2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1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84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14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36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7D673-17F2-4AAF-8773-56A9AD33FE77}" type="datetimeFigureOut">
              <a:rPr lang="de-DE" smtClean="0"/>
              <a:t>02.07.2014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F851-3E24-46DF-AF64-0C55F6AA3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0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penmusiclabs.com/wiki/ArduinoFF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ouriertransform.com/series/fourier.php" TargetMode="External"/><Relationship Id="rId7" Type="http://schemas.openxmlformats.org/officeDocument/2006/relationships/hyperlink" Target="http://www-users.cs.york.ac.uk/~fisher/mkfilter/trad.html" TargetMode="External"/><Relationship Id="rId2" Type="http://schemas.openxmlformats.org/officeDocument/2006/relationships/hyperlink" Target="http://www.dspgui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gnaciomellado.es/blog/Measuring-heart-rate-with-a-smartphone-camera" TargetMode="External"/><Relationship Id="rId5" Type="http://schemas.openxmlformats.org/officeDocument/2006/relationships/hyperlink" Target="http://paulbourke.net/miscellaneous/dft/" TargetMode="External"/><Relationship Id="rId4" Type="http://schemas.openxmlformats.org/officeDocument/2006/relationships/hyperlink" Target="https://ccrma.stanford.edu/~jos/mdf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Heart Rate Monitor</a:t>
            </a:r>
            <a:br>
              <a:rPr lang="de-DE" dirty="0" smtClean="0"/>
            </a:b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Jens Gansloser</a:t>
            </a:r>
          </a:p>
          <a:p>
            <a:r>
              <a:rPr lang="de-DE" dirty="0" smtClean="0"/>
              <a:t>Fabian Meyer</a:t>
            </a:r>
            <a:endParaRPr lang="de-DE" dirty="0"/>
          </a:p>
        </p:txBody>
      </p:sp>
      <p:pic>
        <p:nvPicPr>
          <p:cNvPr id="1026" name="Picture 2" descr="E:\Data\HTWG\Semester 6\Ubicom\Documentation\images\htwg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0" y="282072"/>
            <a:ext cx="3518102" cy="9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ata\HTWG\Semester 6\Ubicom\Documentation\images\ArduinoCommunity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6727"/>
            <a:ext cx="2635201" cy="11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18970" y="5723964"/>
            <a:ext cx="410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SS14 – </a:t>
            </a:r>
            <a:r>
              <a:rPr lang="de-DE" dirty="0" err="1" smtClean="0"/>
              <a:t>Ubiquitos</a:t>
            </a:r>
            <a:r>
              <a:rPr lang="de-DE" dirty="0" smtClean="0"/>
              <a:t> Computing  Mini-Project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8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</p:spTree>
    <p:extLst>
      <p:ext uri="{BB962C8B-B14F-4D97-AF65-F5344CB8AC3E}">
        <p14:creationId xmlns:p14="http://schemas.microsoft.com/office/powerpoint/2010/main" val="33623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Determine the grade</a:t>
            </a:r>
          </a:p>
          <a:p>
            <a:r>
              <a:rPr lang="en-US" dirty="0" smtClean="0"/>
              <a:t>Is it declining or rising?</a:t>
            </a:r>
          </a:p>
          <a:p>
            <a:r>
              <a:rPr lang="en-US" dirty="0" smtClean="0"/>
              <a:t>Determine minima</a:t>
            </a:r>
          </a:p>
        </p:txBody>
      </p:sp>
      <p:sp>
        <p:nvSpPr>
          <p:cNvPr id="4" name="&quot;Nein&quot;-Symbol 3"/>
          <p:cNvSpPr/>
          <p:nvPr/>
        </p:nvSpPr>
        <p:spPr>
          <a:xfrm>
            <a:off x="611560" y="4365104"/>
            <a:ext cx="1152128" cy="1152128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14292" y="4341003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Does</a:t>
            </a:r>
            <a:r>
              <a:rPr lang="de-DE" sz="2400" dirty="0" smtClean="0"/>
              <a:t> not </a:t>
            </a:r>
            <a:r>
              <a:rPr lang="de-DE" sz="2400" dirty="0" err="1" smtClean="0"/>
              <a:t>work</a:t>
            </a:r>
            <a:r>
              <a:rPr lang="de-DE" sz="2400" dirty="0" smtClean="0"/>
              <a:t>!</a:t>
            </a:r>
          </a:p>
          <a:p>
            <a:r>
              <a:rPr lang="de-DE" sz="2400" dirty="0" smtClean="0"/>
              <a:t>Input light </a:t>
            </a:r>
            <a:r>
              <a:rPr lang="de-DE" sz="2400" dirty="0" err="1" smtClean="0"/>
              <a:t>signal</a:t>
            </a:r>
            <a:r>
              <a:rPr lang="de-DE" sz="2400" dirty="0"/>
              <a:t> </a:t>
            </a:r>
            <a:r>
              <a:rPr lang="de-DE" sz="2400" dirty="0" err="1" smtClean="0"/>
              <a:t>contains</a:t>
            </a:r>
            <a:r>
              <a:rPr lang="de-DE" sz="2400" dirty="0" smtClean="0"/>
              <a:t>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noise</a:t>
            </a:r>
            <a:r>
              <a:rPr lang="de-DE" sz="2400" dirty="0" smtClean="0"/>
              <a:t>, a </a:t>
            </a:r>
            <a:r>
              <a:rPr lang="de-DE" sz="2400" dirty="0" err="1" smtClean="0"/>
              <a:t>lot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shifting</a:t>
            </a:r>
            <a:r>
              <a:rPr lang="de-DE" sz="2400" dirty="0" smtClean="0"/>
              <a:t> in </a:t>
            </a:r>
            <a:r>
              <a:rPr lang="de-DE" sz="2400" dirty="0" err="1" smtClean="0"/>
              <a:t>the</a:t>
            </a:r>
            <a:r>
              <a:rPr lang="de-DE" sz="2400" dirty="0" smtClean="0"/>
              <a:t> Y-Offset, different </a:t>
            </a:r>
            <a:r>
              <a:rPr lang="de-DE" sz="2400" dirty="0" err="1" smtClean="0"/>
              <a:t>environment</a:t>
            </a:r>
            <a:r>
              <a:rPr lang="de-DE" sz="2400" dirty="0" smtClean="0"/>
              <a:t> light, 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861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Textfeld 2"/>
          <p:cNvSpPr txBox="1"/>
          <p:nvPr/>
        </p:nvSpPr>
        <p:spPr>
          <a:xfrm>
            <a:off x="2394802" y="1115452"/>
            <a:ext cx="435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Elegant </a:t>
            </a:r>
            <a:r>
              <a:rPr lang="de-DE" sz="2000" dirty="0" err="1" smtClean="0"/>
              <a:t>way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determine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heart</a:t>
            </a:r>
            <a:r>
              <a:rPr lang="de-DE" sz="2000" dirty="0" smtClean="0"/>
              <a:t> rate</a:t>
            </a:r>
            <a:endParaRPr lang="de-DE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feil nach rechts 5"/>
          <p:cNvSpPr/>
          <p:nvPr/>
        </p:nvSpPr>
        <p:spPr>
          <a:xfrm>
            <a:off x="3779912" y="2325075"/>
            <a:ext cx="1656184" cy="383845"/>
          </a:xfrm>
          <a:prstGeom prst="rightArrow">
            <a:avLst>
              <a:gd name="adj1" fmla="val 450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4042977" y="2101498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8" name="Ellipse 7"/>
          <p:cNvSpPr/>
          <p:nvPr/>
        </p:nvSpPr>
        <p:spPr>
          <a:xfrm>
            <a:off x="6084168" y="2901338"/>
            <a:ext cx="400924" cy="4556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>
            <a:stCxn id="11" idx="0"/>
          </p:cNvCxnSpPr>
          <p:nvPr/>
        </p:nvCxnSpPr>
        <p:spPr>
          <a:xfrm flipV="1">
            <a:off x="4647801" y="3356993"/>
            <a:ext cx="1395483" cy="24389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3203848" y="5795972"/>
            <a:ext cx="288790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Peak </a:t>
            </a:r>
            <a:r>
              <a:rPr lang="de-DE" dirty="0" err="1" smtClean="0">
                <a:solidFill>
                  <a:srgbClr val="FF0000"/>
                </a:solidFill>
              </a:rPr>
              <a:t>Frequency</a:t>
            </a:r>
            <a:r>
              <a:rPr lang="de-DE" dirty="0" smtClean="0">
                <a:solidFill>
                  <a:srgbClr val="FF0000"/>
                </a:solidFill>
              </a:rPr>
              <a:t> = Heart Rate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5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Fourier Transform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3851920" y="1761994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Transform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3775584" y="1906646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. . . . . . . .</a:t>
            </a:r>
            <a:endParaRPr lang="en-US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2480165" y="2347748"/>
            <a:ext cx="3873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Filtering</a:t>
            </a:r>
            <a:r>
              <a:rPr lang="de-DE" sz="1600" dirty="0" smtClean="0"/>
              <a:t>, </a:t>
            </a:r>
            <a:r>
              <a:rPr lang="de-DE" sz="1600" dirty="0" err="1" smtClean="0"/>
              <a:t>Window</a:t>
            </a:r>
            <a:r>
              <a:rPr lang="de-DE" sz="1600" dirty="0" smtClean="0"/>
              <a:t> </a:t>
            </a:r>
            <a:r>
              <a:rPr lang="de-DE" sz="1600" dirty="0" err="1"/>
              <a:t>F</a:t>
            </a:r>
            <a:r>
              <a:rPr lang="de-DE" sz="1600" dirty="0" err="1" smtClean="0"/>
              <a:t>unction</a:t>
            </a:r>
            <a:r>
              <a:rPr lang="de-DE" sz="1600" dirty="0" smtClean="0"/>
              <a:t>, Zero </a:t>
            </a:r>
            <a:r>
              <a:rPr lang="de-DE" sz="1600" dirty="0" err="1" smtClean="0"/>
              <a:t>Padding</a:t>
            </a:r>
            <a:r>
              <a:rPr lang="de-DE" sz="1600" dirty="0" smtClean="0"/>
              <a:t>, …</a:t>
            </a:r>
            <a:endParaRPr lang="en-US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829330"/>
            <a:ext cx="4429746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32" y="2829330"/>
            <a:ext cx="4433372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hteckiger Pfeil 17"/>
          <p:cNvSpPr/>
          <p:nvPr/>
        </p:nvSpPr>
        <p:spPr>
          <a:xfrm>
            <a:off x="1619672" y="1965523"/>
            <a:ext cx="1706633" cy="6713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891733" y="1115452"/>
            <a:ext cx="3299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 smtClean="0"/>
              <a:t>Unfortunately</a:t>
            </a:r>
            <a:r>
              <a:rPr lang="de-DE" sz="2000" dirty="0" smtClean="0"/>
              <a:t> not </a:t>
            </a:r>
            <a:r>
              <a:rPr lang="de-DE" sz="2000" dirty="0" err="1" smtClean="0"/>
              <a:t>that</a:t>
            </a:r>
            <a:r>
              <a:rPr lang="de-DE" sz="2000" dirty="0" smtClean="0"/>
              <a:t> easy …</a:t>
            </a:r>
            <a:endParaRPr lang="de-DE" sz="2000" dirty="0"/>
          </a:p>
        </p:txBody>
      </p:sp>
      <p:sp>
        <p:nvSpPr>
          <p:cNvPr id="15" name="Textfeld 14"/>
          <p:cNvSpPr txBox="1"/>
          <p:nvPr/>
        </p:nvSpPr>
        <p:spPr>
          <a:xfrm>
            <a:off x="1318448" y="4825580"/>
            <a:ext cx="200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Discrete</a:t>
            </a:r>
            <a:r>
              <a:rPr lang="de-DE" sz="2400" dirty="0" smtClean="0"/>
              <a:t> Signal</a:t>
            </a:r>
            <a:endParaRPr lang="en-US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6043284" y="4825580"/>
            <a:ext cx="169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Frequencies</a:t>
            </a:r>
            <a:endParaRPr lang="en-US" sz="2400" dirty="0"/>
          </a:p>
        </p:txBody>
      </p:sp>
      <p:sp>
        <p:nvSpPr>
          <p:cNvPr id="3" name="Rechteckiger Pfeil 2"/>
          <p:cNvSpPr/>
          <p:nvPr/>
        </p:nvSpPr>
        <p:spPr>
          <a:xfrm rot="5400000">
            <a:off x="5847833" y="1514995"/>
            <a:ext cx="638244" cy="170663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/>
              <a:t> </a:t>
            </a:r>
            <a:r>
              <a:rPr lang="de-DE" dirty="0" smtClean="0"/>
              <a:t>Fourier Transformation?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3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Complex</a:t>
            </a:r>
            <a:r>
              <a:rPr lang="de-DE" dirty="0" smtClean="0"/>
              <a:t>, Real?</a:t>
            </a:r>
          </a:p>
          <a:p>
            <a:r>
              <a:rPr lang="de-DE" dirty="0" err="1" smtClean="0"/>
              <a:t>Discrete</a:t>
            </a:r>
            <a:r>
              <a:rPr lang="de-DE" dirty="0" smtClean="0"/>
              <a:t>, </a:t>
            </a:r>
            <a:r>
              <a:rPr lang="de-DE" dirty="0" err="1" smtClean="0"/>
              <a:t>Continues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Periodic</a:t>
            </a:r>
            <a:r>
              <a:rPr lang="de-DE" dirty="0" smtClean="0"/>
              <a:t>, </a:t>
            </a:r>
            <a:r>
              <a:rPr lang="de-DE" dirty="0" err="1" smtClean="0"/>
              <a:t>Aperiodic</a:t>
            </a:r>
            <a:r>
              <a:rPr lang="de-DE" dirty="0"/>
              <a:t>?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Complex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Discrete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Fourier Transform (DFT) - Forward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transform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synthesis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(polar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form)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796136" y="1898829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Different </a:t>
            </a:r>
            <a:r>
              <a:rPr lang="de-DE" sz="2800" dirty="0" err="1" smtClean="0"/>
              <a:t>application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fields</a:t>
            </a:r>
            <a:endParaRPr lang="de-DE" sz="2800" dirty="0"/>
          </a:p>
        </p:txBody>
      </p:sp>
      <p:sp>
        <p:nvSpPr>
          <p:cNvPr id="6" name="Pfeil nach rechts 5"/>
          <p:cNvSpPr/>
          <p:nvPr/>
        </p:nvSpPr>
        <p:spPr>
          <a:xfrm>
            <a:off x="4572000" y="2265839"/>
            <a:ext cx="936104" cy="247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 descr="C:\Users\jeganslo.FHKN\Downloads\Documentation-master\Documentation-master\images\scree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437087"/>
            <a:ext cx="51149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07554" y="5589240"/>
            <a:ext cx="4596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samples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 discrete input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X[n] discrete output values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Calculation with complex numbers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Complex</a:t>
            </a:r>
            <a:r>
              <a:rPr lang="de-DE" dirty="0" smtClean="0"/>
              <a:t> DFT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8376" y="1600201"/>
            <a:ext cx="8229600" cy="2188840"/>
          </a:xfrm>
        </p:spPr>
        <p:txBody>
          <a:bodyPr/>
          <a:lstStyle/>
          <a:p>
            <a:r>
              <a:rPr lang="de-DE" dirty="0" smtClean="0"/>
              <a:t>Input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olidFill>
                  <a:schemeClr val="tx2"/>
                </a:solidFill>
              </a:rPr>
              <a:t>Real </a:t>
            </a:r>
            <a:r>
              <a:rPr lang="de-DE" dirty="0" err="1" smtClean="0">
                <a:solidFill>
                  <a:schemeClr val="tx2"/>
                </a:solidFill>
              </a:rPr>
              <a:t>part</a:t>
            </a:r>
            <a:r>
              <a:rPr lang="de-DE" dirty="0" smtClean="0">
                <a:solidFill>
                  <a:schemeClr val="tx2"/>
                </a:solidFill>
              </a:rPr>
              <a:t> = Sensor </a:t>
            </a:r>
            <a:r>
              <a:rPr lang="de-DE" dirty="0" err="1" smtClean="0">
                <a:solidFill>
                  <a:schemeClr val="tx2"/>
                </a:solidFill>
              </a:rPr>
              <a:t>values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/>
              <a:t> </a:t>
            </a:r>
            <a:r>
              <a:rPr lang="de-DE" dirty="0" smtClean="0"/>
              <a:t>= 0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98376" y="4009628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Output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Array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discrete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Rectangular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(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real </a:t>
            </a:r>
            <a:r>
              <a:rPr lang="de-DE" dirty="0" err="1" smtClean="0"/>
              <a:t>values</a:t>
            </a:r>
            <a:r>
              <a:rPr lang="de-DE" dirty="0" smtClean="0"/>
              <a:t> – cos </a:t>
            </a:r>
            <a:r>
              <a:rPr lang="de-DE" dirty="0" err="1" smtClean="0"/>
              <a:t>and</a:t>
            </a:r>
            <a:r>
              <a:rPr lang="de-DE" dirty="0" smtClean="0"/>
              <a:t> sin </a:t>
            </a:r>
            <a:r>
              <a:rPr lang="de-DE" dirty="0" err="1" smtClean="0"/>
              <a:t>functions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Transformation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polar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coordinate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system</a:t>
            </a: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with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magnitude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and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phase</a:t>
            </a:r>
            <a:r>
              <a:rPr lang="de-DE" dirty="0" smtClean="0">
                <a:sym typeface="Wingdings" panose="05000000000000000000" pitchFamily="2" charset="2"/>
              </a:rPr>
              <a:t> (human </a:t>
            </a:r>
            <a:r>
              <a:rPr lang="de-DE" dirty="0" err="1" smtClean="0">
                <a:sym typeface="Wingdings" panose="05000000000000000000" pitchFamily="2" charset="2"/>
              </a:rPr>
              <a:t>readable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30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51520" y="1985525"/>
            <a:ext cx="8712968" cy="939419"/>
            <a:chOff x="251520" y="1985525"/>
            <a:chExt cx="8712968" cy="939419"/>
          </a:xfrm>
        </p:grpSpPr>
        <p:sp>
          <p:nvSpPr>
            <p:cNvPr id="4" name="Rechteck 3"/>
            <p:cNvSpPr/>
            <p:nvPr/>
          </p:nvSpPr>
          <p:spPr>
            <a:xfrm>
              <a:off x="251520" y="1985525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Filter</a:t>
              </a:r>
              <a:endParaRPr lang="en-US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2033718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Window</a:t>
              </a:r>
              <a:r>
                <a:rPr lang="de-DE" dirty="0" smtClean="0"/>
                <a:t> </a:t>
              </a:r>
              <a:r>
                <a:rPr lang="de-DE" dirty="0" err="1" smtClean="0"/>
                <a:t>Function</a:t>
              </a:r>
              <a:endParaRPr lang="en-US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5598114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FFT</a:t>
              </a:r>
              <a:endParaRPr lang="en-US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7380312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Converting</a:t>
              </a:r>
              <a:r>
                <a:rPr lang="de-DE" dirty="0" smtClean="0"/>
                <a:t>/</a:t>
              </a:r>
            </a:p>
            <a:p>
              <a:pPr algn="ctr"/>
              <a:r>
                <a:rPr lang="de-DE" dirty="0" err="1" smtClean="0"/>
                <a:t>Scaling</a:t>
              </a:r>
              <a:endParaRPr lang="en-US" dirty="0"/>
            </a:p>
          </p:txBody>
        </p:sp>
        <p:cxnSp>
          <p:nvCxnSpPr>
            <p:cNvPr id="9" name="Gerade Verbindung mit Pfeil 8"/>
            <p:cNvCxnSpPr>
              <a:stCxn id="4" idx="3"/>
              <a:endCxn id="5" idx="1"/>
            </p:cNvCxnSpPr>
            <p:nvPr/>
          </p:nvCxnSpPr>
          <p:spPr>
            <a:xfrm>
              <a:off x="1835696" y="2453577"/>
              <a:ext cx="198022" cy="33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5" idx="3"/>
              <a:endCxn id="10" idx="1"/>
            </p:cNvCxnSpPr>
            <p:nvPr/>
          </p:nvCxnSpPr>
          <p:spPr>
            <a:xfrm>
              <a:off x="3617894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6" idx="3"/>
              <a:endCxn id="7" idx="1"/>
            </p:cNvCxnSpPr>
            <p:nvPr/>
          </p:nvCxnSpPr>
          <p:spPr>
            <a:xfrm>
              <a:off x="7182290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/>
            <p:cNvSpPr/>
            <p:nvPr/>
          </p:nvSpPr>
          <p:spPr>
            <a:xfrm>
              <a:off x="3815916" y="1988840"/>
              <a:ext cx="1584176" cy="93610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Zero </a:t>
              </a:r>
              <a:r>
                <a:rPr lang="de-DE" dirty="0" err="1" smtClean="0"/>
                <a:t>Padding</a:t>
              </a:r>
              <a:endParaRPr lang="en-US" dirty="0"/>
            </a:p>
          </p:txBody>
        </p:sp>
        <p:cxnSp>
          <p:nvCxnSpPr>
            <p:cNvPr id="14" name="Gerade Verbindung mit Pfeil 13"/>
            <p:cNvCxnSpPr>
              <a:stCxn id="10" idx="3"/>
              <a:endCxn id="6" idx="1"/>
            </p:cNvCxnSpPr>
            <p:nvPr/>
          </p:nvCxnSpPr>
          <p:spPr>
            <a:xfrm>
              <a:off x="5400092" y="2456892"/>
              <a:ext cx="198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9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Geschweifte Klammer rechts 2"/>
          <p:cNvSpPr/>
          <p:nvPr/>
        </p:nvSpPr>
        <p:spPr>
          <a:xfrm rot="16200000">
            <a:off x="791581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eschweifte Klammer rechts 11"/>
          <p:cNvSpPr/>
          <p:nvPr/>
        </p:nvSpPr>
        <p:spPr>
          <a:xfrm rot="16200000">
            <a:off x="2591779" y="2600909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eschweifte Klammer rechts 13"/>
          <p:cNvSpPr/>
          <p:nvPr/>
        </p:nvSpPr>
        <p:spPr>
          <a:xfrm rot="16200000">
            <a:off x="6120172" y="2600908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eschweifte Klammer rechts 14"/>
          <p:cNvSpPr/>
          <p:nvPr/>
        </p:nvSpPr>
        <p:spPr>
          <a:xfrm rot="16200000">
            <a:off x="7992380" y="2600907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79512" y="3645023"/>
            <a:ext cx="1755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Butterworth</a:t>
            </a:r>
            <a:r>
              <a:rPr lang="de-DE" dirty="0" smtClean="0"/>
              <a:t> </a:t>
            </a:r>
            <a:r>
              <a:rPr lang="de-DE" dirty="0" err="1" smtClean="0"/>
              <a:t>Bandpass</a:t>
            </a:r>
            <a:r>
              <a:rPr lang="de-DE" dirty="0" smtClean="0"/>
              <a:t> Filter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Convolution</a:t>
            </a:r>
            <a:r>
              <a:rPr lang="de-DE" dirty="0" smtClean="0"/>
              <a:t>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 Remove </a:t>
            </a:r>
            <a:r>
              <a:rPr lang="de-DE" dirty="0" err="1" smtClean="0">
                <a:sym typeface="Wingdings" panose="05000000000000000000" pitchFamily="2" charset="2"/>
              </a:rPr>
              <a:t>unwanted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frequencies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123728" y="3645024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Hanning-Window</a:t>
            </a:r>
            <a:endParaRPr lang="de-DE" dirty="0" smtClean="0"/>
          </a:p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Leakage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5580112" y="3668831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 Domain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Domain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7344816" y="3645023"/>
            <a:ext cx="1763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Interpret Output Array,</a:t>
            </a:r>
          </a:p>
          <a:p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</a:t>
            </a:r>
          </a:p>
          <a:p>
            <a:r>
              <a:rPr lang="de-DE" dirty="0" smtClean="0"/>
              <a:t>Remove DC </a:t>
            </a:r>
            <a:r>
              <a:rPr lang="de-DE" dirty="0" err="1" smtClean="0"/>
              <a:t>offset</a:t>
            </a:r>
            <a:r>
              <a:rPr lang="de-DE" dirty="0" smtClean="0"/>
              <a:t>,</a:t>
            </a:r>
          </a:p>
          <a:p>
            <a:r>
              <a:rPr lang="de-DE" dirty="0" smtClean="0"/>
              <a:t>Find </a:t>
            </a:r>
            <a:r>
              <a:rPr lang="de-DE" dirty="0" err="1" smtClean="0"/>
              <a:t>peak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,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bpm</a:t>
            </a:r>
            <a:endParaRPr lang="de-DE" dirty="0" smtClean="0"/>
          </a:p>
        </p:txBody>
      </p:sp>
      <p:sp>
        <p:nvSpPr>
          <p:cNvPr id="19" name="Rechteck 18"/>
          <p:cNvSpPr/>
          <p:nvPr/>
        </p:nvSpPr>
        <p:spPr>
          <a:xfrm>
            <a:off x="251520" y="1985525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Filter</a:t>
            </a:r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2033718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en-US" dirty="0"/>
          </a:p>
        </p:txBody>
      </p:sp>
      <p:sp>
        <p:nvSpPr>
          <p:cNvPr id="21" name="Rechteck 20"/>
          <p:cNvSpPr/>
          <p:nvPr/>
        </p:nvSpPr>
        <p:spPr>
          <a:xfrm>
            <a:off x="5598114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FFT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>
          <a:xfrm>
            <a:off x="7380312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Converting</a:t>
            </a:r>
            <a:r>
              <a:rPr lang="de-DE" dirty="0" smtClean="0"/>
              <a:t>/</a:t>
            </a:r>
          </a:p>
          <a:p>
            <a:pPr algn="ctr"/>
            <a:r>
              <a:rPr lang="de-DE" dirty="0" err="1" smtClean="0"/>
              <a:t>Scaling</a:t>
            </a:r>
            <a:endParaRPr lang="en-US" dirty="0"/>
          </a:p>
        </p:txBody>
      </p:sp>
      <p:cxnSp>
        <p:nvCxnSpPr>
          <p:cNvPr id="23" name="Gerade Verbindung mit Pfeil 22"/>
          <p:cNvCxnSpPr>
            <a:stCxn id="19" idx="3"/>
            <a:endCxn id="20" idx="1"/>
          </p:cNvCxnSpPr>
          <p:nvPr/>
        </p:nvCxnSpPr>
        <p:spPr>
          <a:xfrm>
            <a:off x="1835696" y="2453577"/>
            <a:ext cx="198022" cy="3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3"/>
            <a:endCxn id="26" idx="1"/>
          </p:cNvCxnSpPr>
          <p:nvPr/>
        </p:nvCxnSpPr>
        <p:spPr>
          <a:xfrm>
            <a:off x="3617894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1" idx="3"/>
            <a:endCxn id="22" idx="1"/>
          </p:cNvCxnSpPr>
          <p:nvPr/>
        </p:nvCxnSpPr>
        <p:spPr>
          <a:xfrm>
            <a:off x="7182290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3815916" y="1988840"/>
            <a:ext cx="1584176" cy="936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endParaRPr lang="en-US" dirty="0"/>
          </a:p>
        </p:txBody>
      </p:sp>
      <p:cxnSp>
        <p:nvCxnSpPr>
          <p:cNvPr id="27" name="Gerade Verbindung mit Pfeil 26"/>
          <p:cNvCxnSpPr>
            <a:stCxn id="26" idx="3"/>
            <a:endCxn id="21" idx="1"/>
          </p:cNvCxnSpPr>
          <p:nvPr/>
        </p:nvCxnSpPr>
        <p:spPr>
          <a:xfrm>
            <a:off x="5400092" y="2456892"/>
            <a:ext cx="19802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Geschweifte Klammer rechts 36"/>
          <p:cNvSpPr/>
          <p:nvPr/>
        </p:nvSpPr>
        <p:spPr>
          <a:xfrm rot="16200000">
            <a:off x="4393454" y="2606334"/>
            <a:ext cx="432048" cy="165618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feld 37"/>
          <p:cNvSpPr txBox="1"/>
          <p:nvPr/>
        </p:nvSpPr>
        <p:spPr>
          <a:xfrm>
            <a:off x="3707904" y="3645023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Pad additional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Interpolation (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higher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frequency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resolution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446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Filter </a:t>
            </a:r>
            <a:r>
              <a:rPr lang="de-DE" sz="2400" dirty="0" err="1" smtClean="0">
                <a:solidFill>
                  <a:schemeClr val="tx2"/>
                </a:solidFill>
              </a:rPr>
              <a:t>and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4099" name="Picture 3" descr="C:\Users\jeganslo.FHKN\Downloads\Documentation-master\Documentation-master\images\OnlyFFTNoFilterAnd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582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82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>
                <a:solidFill>
                  <a:schemeClr val="tx2"/>
                </a:solidFill>
              </a:rPr>
              <a:t>W</a:t>
            </a:r>
            <a:r>
              <a:rPr lang="de-DE" sz="2400" dirty="0" err="1" smtClean="0">
                <a:solidFill>
                  <a:schemeClr val="tx2"/>
                </a:solidFill>
              </a:rPr>
              <a:t>indow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Function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5122" name="Picture 2" descr="C:\Users\jeganslo.FHKN\Downloads\Documentation-master\Documentation-master\images\withFilterNo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5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de-DE" dirty="0" smtClean="0"/>
              <a:t>Create a Heart Rate Monitor </a:t>
            </a:r>
            <a:r>
              <a:rPr lang="en-US" dirty="0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Arduino</a:t>
            </a:r>
            <a:r>
              <a:rPr lang="de-DE" dirty="0" smtClean="0"/>
              <a:t>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95536" y="2830284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Advantages </a:t>
            </a:r>
            <a:r>
              <a:rPr lang="de-DE" sz="3200" dirty="0" err="1" smtClean="0"/>
              <a:t>against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devices</a:t>
            </a:r>
            <a:r>
              <a:rPr lang="de-DE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source</a:t>
            </a:r>
            <a:r>
              <a:rPr lang="de-DE" sz="3200" dirty="0" smtClean="0"/>
              <a:t> </a:t>
            </a:r>
            <a:r>
              <a:rPr lang="de-DE" sz="3200" dirty="0" err="1" smtClean="0"/>
              <a:t>code</a:t>
            </a:r>
            <a:r>
              <a:rPr lang="de-DE" sz="3200" dirty="0" smtClean="0"/>
              <a:t> </a:t>
            </a:r>
            <a:r>
              <a:rPr lang="de-DE" sz="3200" dirty="0" err="1" smtClean="0"/>
              <a:t>available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</a:t>
            </a:r>
            <a:r>
              <a:rPr lang="de-DE" sz="3200" dirty="0" smtClean="0"/>
              <a:t> </a:t>
            </a:r>
            <a:r>
              <a:rPr lang="de-DE" sz="3200" dirty="0" err="1" smtClean="0"/>
              <a:t>insight</a:t>
            </a:r>
            <a:r>
              <a:rPr lang="de-DE" sz="3200" dirty="0" smtClean="0"/>
              <a:t> </a:t>
            </a:r>
            <a:r>
              <a:rPr lang="de-DE" sz="3200" dirty="0" err="1" smtClean="0"/>
              <a:t>into</a:t>
            </a:r>
            <a:r>
              <a:rPr lang="de-DE" sz="3200" dirty="0" smtClean="0"/>
              <a:t>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used</a:t>
            </a:r>
            <a:r>
              <a:rPr lang="de-DE" sz="3200" dirty="0" smtClean="0"/>
              <a:t> </a:t>
            </a:r>
            <a:r>
              <a:rPr lang="de-DE" sz="3200" dirty="0" err="1" smtClean="0"/>
              <a:t>technology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Can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compared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commercial</a:t>
            </a:r>
            <a:r>
              <a:rPr lang="de-DE" sz="3200" dirty="0" smtClean="0"/>
              <a:t> </a:t>
            </a:r>
            <a:r>
              <a:rPr lang="de-DE" sz="3200" dirty="0" err="1" smtClean="0"/>
              <a:t>ones</a:t>
            </a:r>
            <a:r>
              <a:rPr lang="de-DE" sz="3200" dirty="0" smtClean="0"/>
              <a:t> in 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performance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smtClean="0"/>
              <a:t>Higher </a:t>
            </a:r>
            <a:r>
              <a:rPr lang="de-DE" sz="3200" dirty="0" err="1" smtClean="0"/>
              <a:t>performance</a:t>
            </a:r>
            <a:r>
              <a:rPr lang="de-DE" sz="3200" dirty="0" smtClean="0"/>
              <a:t>/</a:t>
            </a:r>
            <a:r>
              <a:rPr lang="de-DE" sz="3200" dirty="0" err="1" smtClean="0"/>
              <a:t>precision</a:t>
            </a:r>
            <a:r>
              <a:rPr lang="de-DE" sz="3200" dirty="0" smtClean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grpSp>
        <p:nvGrpSpPr>
          <p:cNvPr id="37" name="Gruppieren 36"/>
          <p:cNvGrpSpPr/>
          <p:nvPr/>
        </p:nvGrpSpPr>
        <p:grpSpPr>
          <a:xfrm>
            <a:off x="6491955" y="5387163"/>
            <a:ext cx="2119875" cy="980217"/>
            <a:chOff x="6012160" y="5362582"/>
            <a:chExt cx="2894338" cy="1306778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6" name="Gerade Verbindung 5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Gerade Verbindung 6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1" name="Gerade Verbindung 3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823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19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With</a:t>
            </a:r>
            <a:r>
              <a:rPr lang="de-DE" sz="2400" dirty="0" smtClean="0">
                <a:solidFill>
                  <a:schemeClr val="tx2"/>
                </a:solidFill>
              </a:rPr>
              <a:t> </a:t>
            </a:r>
            <a:r>
              <a:rPr lang="de-DE" sz="2400" dirty="0" err="1" smtClean="0">
                <a:solidFill>
                  <a:schemeClr val="tx2"/>
                </a:solidFill>
              </a:rPr>
              <a:t>everything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6146" name="Picture 2" descr="C:\Users\jeganslo.FHKN\Downloads\Documentation-master\Documentation-master\images\withEveryth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772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6093296"/>
            <a:ext cx="2241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No</a:t>
            </a:r>
            <a:r>
              <a:rPr lang="de-DE" sz="2400" dirty="0" smtClean="0">
                <a:solidFill>
                  <a:schemeClr val="tx2"/>
                </a:solidFill>
              </a:rPr>
              <a:t> Zero </a:t>
            </a:r>
            <a:r>
              <a:rPr lang="de-DE" sz="2400" dirty="0" err="1" smtClean="0">
                <a:solidFill>
                  <a:schemeClr val="tx2"/>
                </a:solidFill>
              </a:rPr>
              <a:t>Padding</a:t>
            </a:r>
            <a:endParaRPr lang="de-DE" sz="2400" dirty="0">
              <a:solidFill>
                <a:schemeClr val="tx2"/>
              </a:solidFill>
            </a:endParaRPr>
          </a:p>
        </p:txBody>
      </p:sp>
      <p:pic>
        <p:nvPicPr>
          <p:cNvPr id="7170" name="Picture 2" descr="C:\Users\jeganslo.FHKN\Downloads\Documentation-master\Documentation-master\images\noZeroPaddingAndWithEverythingEl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0" y="2592000"/>
            <a:ext cx="86677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38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71421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40468"/>
            <a:ext cx="4393067" cy="24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86408" y="1412776"/>
            <a:ext cx="7571184" cy="7920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dirty="0" smtClean="0"/>
              <a:t>Output </a:t>
            </a:r>
            <a:r>
              <a:rPr lang="de-DE" sz="2000" dirty="0" err="1" smtClean="0"/>
              <a:t>array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complex</a:t>
            </a:r>
            <a:r>
              <a:rPr lang="de-DE" sz="2000" dirty="0" smtClean="0"/>
              <a:t> DFT (N </a:t>
            </a:r>
            <a:r>
              <a:rPr lang="de-DE" sz="2000" dirty="0" err="1" smtClean="0"/>
              <a:t>samples</a:t>
            </a:r>
            <a:r>
              <a:rPr lang="de-DE" sz="2000" dirty="0" smtClean="0"/>
              <a:t>)</a:t>
            </a:r>
          </a:p>
          <a:p>
            <a:pPr marL="0" indent="0" algn="ctr">
              <a:buNone/>
            </a:pPr>
            <a:r>
              <a:rPr lang="de-DE" sz="2000" dirty="0" smtClean="0"/>
              <a:t>(after </a:t>
            </a:r>
            <a:r>
              <a:rPr lang="de-DE" sz="2000" dirty="0" err="1" smtClean="0"/>
              <a:t>converting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polar form)</a:t>
            </a:r>
            <a:endParaRPr lang="en-US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-36512" y="496707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[0]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247696" y="496323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[N/2]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590159" y="511410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[N-1]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563888" y="5590981"/>
            <a:ext cx="204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Nyquist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endParaRPr lang="de-DE" dirty="0" smtClean="0"/>
          </a:p>
          <a:p>
            <a:r>
              <a:rPr lang="de-DE" dirty="0" smtClean="0"/>
              <a:t>(1/2 </a:t>
            </a:r>
            <a:r>
              <a:rPr lang="de-DE" dirty="0" err="1" smtClean="0"/>
              <a:t>of</a:t>
            </a:r>
            <a:r>
              <a:rPr lang="de-DE" dirty="0" smtClean="0"/>
              <a:t> sample rate)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-36512" y="5723964"/>
            <a:ext cx="252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DC Offset (not </a:t>
            </a:r>
            <a:r>
              <a:rPr lang="de-DE" dirty="0" err="1" smtClean="0"/>
              <a:t>displayed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0" name="Plus 9"/>
          <p:cNvSpPr/>
          <p:nvPr/>
        </p:nvSpPr>
        <p:spPr>
          <a:xfrm>
            <a:off x="2934358" y="3392996"/>
            <a:ext cx="648072" cy="576064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inus 10"/>
          <p:cNvSpPr/>
          <p:nvPr/>
        </p:nvSpPr>
        <p:spPr>
          <a:xfrm>
            <a:off x="5364088" y="3429000"/>
            <a:ext cx="936104" cy="504056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07504" y="2420888"/>
            <a:ext cx="4391909" cy="253379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240818" y="49632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[1]</a:t>
            </a:r>
            <a:endParaRPr lang="de-DE" dirty="0"/>
          </a:p>
        </p:txBody>
      </p:sp>
      <p:cxnSp>
        <p:nvCxnSpPr>
          <p:cNvPr id="17" name="Gerade Verbindung 16"/>
          <p:cNvCxnSpPr/>
          <p:nvPr/>
        </p:nvCxnSpPr>
        <p:spPr>
          <a:xfrm flipV="1">
            <a:off x="4572000" y="2348880"/>
            <a:ext cx="0" cy="25202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>
            <a:off x="31495" y="4869160"/>
            <a:ext cx="9149017" cy="308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4" idx="2"/>
          </p:cNvCxnSpPr>
          <p:nvPr/>
        </p:nvCxnSpPr>
        <p:spPr>
          <a:xfrm>
            <a:off x="184863" y="5336407"/>
            <a:ext cx="0" cy="413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1115616" y="2689175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7496251" y="2708920"/>
            <a:ext cx="532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smtClean="0"/>
              <a:t>Peak</a:t>
            </a:r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953107" y="5291653"/>
            <a:ext cx="18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data element</a:t>
            </a:r>
            <a:endParaRPr lang="en-US" dirty="0"/>
          </a:p>
        </p:txBody>
      </p:sp>
      <p:cxnSp>
        <p:nvCxnSpPr>
          <p:cNvPr id="23" name="Gerade Verbindung 22"/>
          <p:cNvCxnSpPr>
            <a:stCxn id="16" idx="2"/>
            <a:endCxn id="13" idx="1"/>
          </p:cNvCxnSpPr>
          <p:nvPr/>
        </p:nvCxnSpPr>
        <p:spPr>
          <a:xfrm>
            <a:off x="462193" y="5332566"/>
            <a:ext cx="490914" cy="143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5" idx="2"/>
            <a:endCxn id="7" idx="0"/>
          </p:cNvCxnSpPr>
          <p:nvPr/>
        </p:nvCxnSpPr>
        <p:spPr>
          <a:xfrm>
            <a:off x="4588495" y="5332566"/>
            <a:ext cx="1" cy="258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40818" y="1484784"/>
            <a:ext cx="158810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Peak detection only with this data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29" name="Gerade Verbindung 28"/>
          <p:cNvCxnSpPr>
            <a:stCxn id="27" idx="2"/>
            <a:endCxn id="12" idx="0"/>
          </p:cNvCxnSpPr>
          <p:nvPr/>
        </p:nvCxnSpPr>
        <p:spPr>
          <a:xfrm>
            <a:off x="1034869" y="2008004"/>
            <a:ext cx="1268590" cy="41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Sample </a:t>
            </a:r>
            <a:r>
              <a:rPr lang="de-DE" dirty="0" err="1" smtClean="0"/>
              <a:t>Frequency</a:t>
            </a:r>
            <a:r>
              <a:rPr lang="de-DE" dirty="0" smtClean="0"/>
              <a:t> (</a:t>
            </a:r>
            <a:r>
              <a:rPr lang="de-DE" dirty="0" err="1" smtClean="0"/>
              <a:t>Nyquist</a:t>
            </a:r>
            <a:r>
              <a:rPr lang="de-DE" dirty="0" smtClean="0"/>
              <a:t>-Shannon </a:t>
            </a:r>
            <a:r>
              <a:rPr lang="de-DE" dirty="0" err="1" smtClean="0"/>
              <a:t>theorem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Segment Duration</a:t>
            </a:r>
          </a:p>
          <a:p>
            <a:pPr lvl="1"/>
            <a:r>
              <a:rPr lang="de-DE" dirty="0" err="1" smtClean="0"/>
              <a:t>Which</a:t>
            </a:r>
            <a:r>
              <a:rPr lang="de-DE" dirty="0" smtClean="0"/>
              <a:t> Filter?</a:t>
            </a:r>
          </a:p>
          <a:p>
            <a:pPr lvl="1"/>
            <a:r>
              <a:rPr lang="de-DE" dirty="0" smtClean="0"/>
              <a:t>Filter Parameters</a:t>
            </a:r>
          </a:p>
          <a:p>
            <a:pPr lvl="1"/>
            <a:r>
              <a:rPr lang="de-DE" dirty="0" smtClean="0"/>
              <a:t>Target </a:t>
            </a:r>
            <a:r>
              <a:rPr lang="de-DE" dirty="0" err="1" smtClean="0"/>
              <a:t>Frequency</a:t>
            </a:r>
            <a:endParaRPr lang="de-DE" dirty="0" smtClean="0"/>
          </a:p>
          <a:p>
            <a:pPr lvl="1"/>
            <a:r>
              <a:rPr lang="de-DE" dirty="0" smtClean="0"/>
              <a:t>Filter </a:t>
            </a:r>
            <a:r>
              <a:rPr lang="de-DE" dirty="0" err="1"/>
              <a:t>s</a:t>
            </a:r>
            <a:r>
              <a:rPr lang="de-DE" dirty="0" err="1" smtClean="0"/>
              <a:t>tabilization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endParaRPr lang="de-DE" dirty="0" smtClean="0"/>
          </a:p>
          <a:p>
            <a:pPr lvl="1"/>
            <a:r>
              <a:rPr lang="de-DE" dirty="0" smtClean="0"/>
              <a:t>Zero </a:t>
            </a:r>
            <a:r>
              <a:rPr lang="de-DE" dirty="0" err="1" smtClean="0"/>
              <a:t>Padding</a:t>
            </a:r>
            <a:r>
              <a:rPr lang="de-DE" dirty="0" smtClean="0"/>
              <a:t> (</a:t>
            </a:r>
            <a:r>
              <a:rPr lang="de-DE" dirty="0" err="1" smtClean="0"/>
              <a:t>interpolation</a:t>
            </a:r>
            <a:r>
              <a:rPr lang="de-DE" dirty="0" smtClean="0"/>
              <a:t>) – </a:t>
            </a:r>
            <a:r>
              <a:rPr lang="de-DE" dirty="0" err="1" smtClean="0"/>
              <a:t>numer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smtClean="0"/>
              <a:t>Find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requencies</a:t>
            </a:r>
            <a:endParaRPr lang="de-DE" dirty="0" smtClean="0"/>
          </a:p>
          <a:p>
            <a:pPr lvl="1"/>
            <a:r>
              <a:rPr lang="de-DE" dirty="0" err="1" smtClean="0"/>
              <a:t>Improving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requency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esolution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endParaRPr lang="de-DE" dirty="0" smtClean="0"/>
          </a:p>
          <a:p>
            <a:pPr lvl="1"/>
            <a:r>
              <a:rPr lang="de-DE" dirty="0" err="1" smtClean="0"/>
              <a:t>Timeinterval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FFT</a:t>
            </a:r>
            <a:endParaRPr lang="de-DE" dirty="0"/>
          </a:p>
          <a:p>
            <a:pPr lvl="1"/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63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</a:t>
            </a:r>
            <a:r>
              <a:rPr lang="de-DE" dirty="0" err="1" smtClean="0"/>
              <a:t>Steps</a:t>
            </a:r>
            <a:r>
              <a:rPr lang="de-DE" dirty="0" smtClean="0"/>
              <a:t> / </a:t>
            </a:r>
            <a:r>
              <a:rPr lang="de-DE" dirty="0" err="1" smtClean="0"/>
              <a:t>Improvement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Port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Arduino</a:t>
            </a:r>
            <a:endParaRPr lang="de-DE" dirty="0"/>
          </a:p>
          <a:p>
            <a:pPr lvl="1"/>
            <a:r>
              <a:rPr lang="de-DE" dirty="0" smtClean="0"/>
              <a:t>FFT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available</a:t>
            </a:r>
            <a:r>
              <a:rPr lang="de-DE" dirty="0"/>
              <a:t> -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wiki.openmusiclabs.com/wiki/ArduinoFFT</a:t>
            </a:r>
            <a:endParaRPr lang="de-DE" dirty="0" smtClean="0"/>
          </a:p>
          <a:p>
            <a:pPr lvl="1"/>
            <a:r>
              <a:rPr lang="de-DE" dirty="0" smtClean="0"/>
              <a:t>Research </a:t>
            </a:r>
            <a:r>
              <a:rPr lang="de-DE" dirty="0" err="1" smtClean="0"/>
              <a:t>needed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endParaRPr lang="de-DE" dirty="0" smtClean="0"/>
          </a:p>
          <a:p>
            <a:pPr lvl="1"/>
            <a:r>
              <a:rPr lang="de-DE" dirty="0" smtClean="0"/>
              <a:t>Else do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on </a:t>
            </a:r>
            <a:r>
              <a:rPr lang="de-DE" dirty="0" err="1" smtClean="0"/>
              <a:t>smartphone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uC</a:t>
            </a:r>
            <a:r>
              <a:rPr lang="de-DE" dirty="0" smtClean="0"/>
              <a:t> (</a:t>
            </a:r>
            <a:r>
              <a:rPr lang="de-DE" dirty="0" err="1" smtClean="0"/>
              <a:t>ATtiny</a:t>
            </a:r>
            <a:r>
              <a:rPr lang="de-DE" dirty="0" smtClean="0"/>
              <a:t>, …)</a:t>
            </a:r>
            <a:endParaRPr lang="de-DE" dirty="0"/>
          </a:p>
          <a:p>
            <a:r>
              <a:rPr lang="de-DE" dirty="0" smtClean="0"/>
              <a:t>Add </a:t>
            </a:r>
            <a:r>
              <a:rPr lang="de-DE" dirty="0" err="1" smtClean="0"/>
              <a:t>bluetooth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(trivial)</a:t>
            </a:r>
          </a:p>
          <a:p>
            <a:r>
              <a:rPr lang="de-DE" dirty="0" smtClean="0"/>
              <a:t>Add </a:t>
            </a:r>
            <a:r>
              <a:rPr lang="de-DE" dirty="0" err="1" smtClean="0"/>
              <a:t>oxygen</a:t>
            </a:r>
            <a:r>
              <a:rPr lang="de-DE" dirty="0" smtClean="0"/>
              <a:t> </a:t>
            </a:r>
            <a:r>
              <a:rPr lang="de-DE" dirty="0" err="1" smtClean="0"/>
              <a:t>saturation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en-US" dirty="0"/>
              <a:t> </a:t>
            </a:r>
            <a:r>
              <a:rPr lang="en-US" dirty="0" smtClean="0"/>
              <a:t>(easy to implement - the technology is the same as the heart rate measurement)</a:t>
            </a:r>
          </a:p>
          <a:p>
            <a:r>
              <a:rPr lang="de-DE" dirty="0" smtClean="0"/>
              <a:t>Create </a:t>
            </a:r>
            <a:r>
              <a:rPr lang="de-DE" dirty="0" err="1" smtClean="0"/>
              <a:t>wrist</a:t>
            </a:r>
            <a:r>
              <a:rPr lang="de-DE" dirty="0" smtClean="0"/>
              <a:t> band (</a:t>
            </a:r>
            <a:r>
              <a:rPr lang="de-DE" dirty="0" err="1" smtClean="0"/>
              <a:t>smaller</a:t>
            </a:r>
            <a:r>
              <a:rPr lang="de-DE" dirty="0" smtClean="0"/>
              <a:t> LED)</a:t>
            </a:r>
          </a:p>
          <a:p>
            <a:r>
              <a:rPr lang="de-DE" dirty="0" err="1" smtClean="0"/>
              <a:t>Brighter</a:t>
            </a:r>
            <a:r>
              <a:rPr lang="de-DE" dirty="0" smtClean="0"/>
              <a:t> LED (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greater</a:t>
            </a:r>
            <a:r>
              <a:rPr lang="de-DE" dirty="0" smtClean="0"/>
              <a:t> </a:t>
            </a:r>
            <a:r>
              <a:rPr lang="de-DE" dirty="0" err="1" smtClean="0"/>
              <a:t>frequecy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22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17" y="5733256"/>
            <a:ext cx="1261543" cy="97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6998186" y="6082350"/>
            <a:ext cx="835130" cy="273199"/>
            <a:chOff x="6012160" y="5362582"/>
            <a:chExt cx="2894338" cy="1306778"/>
          </a:xfrm>
        </p:grpSpPr>
        <p:grpSp>
          <p:nvGrpSpPr>
            <p:cNvPr id="5" name="Gruppieren 4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13" name="Gerade Verbindung 12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uppieren 5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7" name="Gerade Verbindung 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pieren 18"/>
          <p:cNvGrpSpPr/>
          <p:nvPr/>
        </p:nvGrpSpPr>
        <p:grpSpPr>
          <a:xfrm>
            <a:off x="6160280" y="6082349"/>
            <a:ext cx="835130" cy="273199"/>
            <a:chOff x="6012160" y="5362582"/>
            <a:chExt cx="2894338" cy="1306778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8" name="Gerade Verbindung 27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20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2" name="Gerade Verbindung 21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326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>
                <a:hlinkClick r:id="rId2"/>
              </a:rPr>
              <a:t>http://www.dspguide.com</a:t>
            </a:r>
            <a:r>
              <a:rPr lang="en-US" i="1" dirty="0" smtClean="0">
                <a:hlinkClick r:id="rId2"/>
              </a:rPr>
              <a:t>/</a:t>
            </a:r>
            <a:endParaRPr lang="en-US" i="1" dirty="0" smtClean="0"/>
          </a:p>
          <a:p>
            <a:r>
              <a:rPr lang="en-US" i="1" dirty="0" smtClean="0"/>
              <a:t>Mastering the </a:t>
            </a:r>
            <a:r>
              <a:rPr lang="en-US" i="1" dirty="0"/>
              <a:t>Discrete </a:t>
            </a:r>
            <a:r>
              <a:rPr lang="en-US" i="1" dirty="0" smtClean="0"/>
              <a:t>Fourier Transform </a:t>
            </a:r>
            <a:r>
              <a:rPr lang="en-US" i="1" dirty="0"/>
              <a:t>in </a:t>
            </a:r>
            <a:r>
              <a:rPr lang="en-US" i="1" dirty="0" smtClean="0"/>
              <a:t>One, Two </a:t>
            </a:r>
            <a:r>
              <a:rPr lang="en-US" i="1" dirty="0"/>
              <a:t>or </a:t>
            </a:r>
            <a:r>
              <a:rPr lang="en-US" i="1" dirty="0" smtClean="0"/>
              <a:t>Several Dimensions - Pitfalls </a:t>
            </a:r>
            <a:r>
              <a:rPr lang="en-US" i="1" dirty="0"/>
              <a:t>and Artifacts, Isaac </a:t>
            </a:r>
            <a:r>
              <a:rPr lang="en-US" i="1" dirty="0" err="1" smtClean="0"/>
              <a:t>Amidror</a:t>
            </a:r>
            <a:r>
              <a:rPr lang="en-US" i="1" dirty="0" smtClean="0"/>
              <a:t>, Springer</a:t>
            </a:r>
          </a:p>
          <a:p>
            <a:r>
              <a:rPr lang="en-US" i="1" dirty="0" smtClean="0"/>
              <a:t>DFT – </a:t>
            </a:r>
            <a:r>
              <a:rPr lang="en-US" i="1" dirty="0" err="1" smtClean="0"/>
              <a:t>Diskrete</a:t>
            </a:r>
            <a:r>
              <a:rPr lang="en-US" i="1" dirty="0" smtClean="0"/>
              <a:t> Fourier-Transformation, André </a:t>
            </a:r>
            <a:r>
              <a:rPr lang="en-US" i="1" dirty="0" err="1" smtClean="0"/>
              <a:t>Neubauer</a:t>
            </a:r>
            <a:r>
              <a:rPr lang="en-US" i="1" dirty="0" smtClean="0"/>
              <a:t>, Springer</a:t>
            </a:r>
          </a:p>
          <a:p>
            <a:r>
              <a:rPr lang="en-US" i="1" dirty="0" err="1" smtClean="0"/>
              <a:t>Signaltheorie</a:t>
            </a:r>
            <a:r>
              <a:rPr lang="en-US" i="1" dirty="0" smtClean="0"/>
              <a:t>, Alfred </a:t>
            </a:r>
            <a:r>
              <a:rPr lang="en-US" i="1" dirty="0" err="1" smtClean="0"/>
              <a:t>Mertins</a:t>
            </a:r>
            <a:r>
              <a:rPr lang="en-US" i="1" dirty="0" smtClean="0"/>
              <a:t>, Springer</a:t>
            </a:r>
          </a:p>
          <a:p>
            <a:r>
              <a:rPr lang="en-US" i="1" dirty="0">
                <a:hlinkClick r:id="rId3"/>
              </a:rPr>
              <a:t>http://</a:t>
            </a:r>
            <a:r>
              <a:rPr lang="en-US" i="1" dirty="0" smtClean="0">
                <a:hlinkClick r:id="rId3"/>
              </a:rPr>
              <a:t>www.thefouriertransform.com/series/fourier.php</a:t>
            </a:r>
            <a:endParaRPr lang="en-US" i="1" dirty="0" smtClean="0"/>
          </a:p>
          <a:p>
            <a:r>
              <a:rPr lang="en-US" i="1" dirty="0">
                <a:hlinkClick r:id="rId4"/>
              </a:rPr>
              <a:t>https://ccrma.stanford.edu/~jos/mdft</a:t>
            </a:r>
            <a:r>
              <a:rPr lang="en-US" i="1" dirty="0" smtClean="0">
                <a:hlinkClick r:id="rId4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5"/>
              </a:rPr>
              <a:t>http://paulbourke.net/miscellaneous/dft</a:t>
            </a:r>
            <a:r>
              <a:rPr lang="en-US" i="1" dirty="0" smtClean="0">
                <a:hlinkClick r:id="rId5"/>
              </a:rPr>
              <a:t>/</a:t>
            </a:r>
            <a:endParaRPr lang="en-US" i="1" dirty="0" smtClean="0"/>
          </a:p>
          <a:p>
            <a:r>
              <a:rPr lang="en-US" i="1" dirty="0">
                <a:hlinkClick r:id="rId6"/>
              </a:rPr>
              <a:t>http://</a:t>
            </a:r>
            <a:r>
              <a:rPr lang="en-US" i="1" dirty="0" smtClean="0">
                <a:hlinkClick r:id="rId6"/>
              </a:rPr>
              <a:t>www.ignaciomellado.es/blog/Measuring-heart-rate-with-a-smartphone-camera</a:t>
            </a:r>
            <a:endParaRPr lang="en-US" i="1" dirty="0" smtClean="0"/>
          </a:p>
          <a:p>
            <a:r>
              <a:rPr lang="en-US" i="1" dirty="0">
                <a:hlinkClick r:id="rId7"/>
              </a:rPr>
              <a:t>http://www-users.cs.york.ac.uk/~</a:t>
            </a:r>
            <a:r>
              <a:rPr lang="en-US" i="1" dirty="0" smtClean="0">
                <a:hlinkClick r:id="rId7"/>
              </a:rPr>
              <a:t>fisher/mkfilter/trad.html</a:t>
            </a:r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47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Measurement </a:t>
            </a:r>
            <a:r>
              <a:rPr lang="de-DE" dirty="0" err="1"/>
              <a:t>P</a:t>
            </a:r>
            <a:r>
              <a:rPr lang="de-DE" dirty="0" err="1" smtClean="0"/>
              <a:t>rinciple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6003003" y="5373216"/>
            <a:ext cx="15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reflected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1803198" y="5373216"/>
            <a:ext cx="18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Light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skin</a:t>
            </a:r>
            <a:endParaRPr lang="en-US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4572000" y="1628800"/>
            <a:ext cx="0" cy="3384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Sonne 34"/>
          <p:cNvSpPr/>
          <p:nvPr/>
        </p:nvSpPr>
        <p:spPr>
          <a:xfrm>
            <a:off x="2411760" y="2065203"/>
            <a:ext cx="648072" cy="648072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onne 35"/>
          <p:cNvSpPr/>
          <p:nvPr/>
        </p:nvSpPr>
        <p:spPr>
          <a:xfrm>
            <a:off x="5653243" y="2051847"/>
            <a:ext cx="648072" cy="648072"/>
          </a:xfrm>
          <a:prstGeom prst="su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/>
          <p:cNvGrpSpPr/>
          <p:nvPr/>
        </p:nvGrpSpPr>
        <p:grpSpPr>
          <a:xfrm>
            <a:off x="6937900" y="2267871"/>
            <a:ext cx="818976" cy="270030"/>
            <a:chOff x="7080793" y="2060848"/>
            <a:chExt cx="818976" cy="270030"/>
          </a:xfrm>
        </p:grpSpPr>
        <p:sp>
          <p:nvSpPr>
            <p:cNvPr id="38" name="Rechteck 37"/>
            <p:cNvSpPr/>
            <p:nvPr/>
          </p:nvSpPr>
          <p:spPr>
            <a:xfrm>
              <a:off x="7080793" y="2060848"/>
              <a:ext cx="818976" cy="2160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7321747" y="2222866"/>
              <a:ext cx="337067" cy="1080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uppieren 40"/>
          <p:cNvGrpSpPr/>
          <p:nvPr/>
        </p:nvGrpSpPr>
        <p:grpSpPr>
          <a:xfrm rot="10800000">
            <a:off x="2326307" y="4090428"/>
            <a:ext cx="818976" cy="270030"/>
            <a:chOff x="7080793" y="2060848"/>
            <a:chExt cx="818976" cy="270030"/>
          </a:xfrm>
        </p:grpSpPr>
        <p:sp>
          <p:nvSpPr>
            <p:cNvPr id="42" name="Rechteck 41"/>
            <p:cNvSpPr/>
            <p:nvPr/>
          </p:nvSpPr>
          <p:spPr>
            <a:xfrm>
              <a:off x="7080793" y="2060848"/>
              <a:ext cx="818976" cy="21602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7321747" y="2222866"/>
              <a:ext cx="337067" cy="1080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bgerundetes Rechteck 44"/>
          <p:cNvSpPr/>
          <p:nvPr/>
        </p:nvSpPr>
        <p:spPr>
          <a:xfrm>
            <a:off x="5653243" y="3645024"/>
            <a:ext cx="2232248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bgerundetes Rechteck 45"/>
          <p:cNvSpPr/>
          <p:nvPr/>
        </p:nvSpPr>
        <p:spPr>
          <a:xfrm>
            <a:off x="1619672" y="2946684"/>
            <a:ext cx="2232248" cy="8640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Gerade Verbindung mit Pfeil 47"/>
          <p:cNvCxnSpPr/>
          <p:nvPr/>
        </p:nvCxnSpPr>
        <p:spPr>
          <a:xfrm>
            <a:off x="2735796" y="2857291"/>
            <a:ext cx="0" cy="115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2567261" y="2857291"/>
            <a:ext cx="0" cy="115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2910918" y="2865394"/>
            <a:ext cx="0" cy="115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6204789" y="2857291"/>
            <a:ext cx="456566" cy="10667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V="1">
            <a:off x="6937900" y="2717304"/>
            <a:ext cx="396044" cy="120675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504056" y="2204573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LED (</a:t>
            </a:r>
            <a:r>
              <a:rPr lang="de-DE" dirty="0" err="1" smtClean="0"/>
              <a:t>Red</a:t>
            </a:r>
            <a:r>
              <a:rPr lang="de-DE" dirty="0" smtClean="0"/>
              <a:t>/IR)</a:t>
            </a:r>
            <a:endParaRPr lang="en-US" dirty="0"/>
          </a:p>
        </p:txBody>
      </p:sp>
      <p:sp>
        <p:nvSpPr>
          <p:cNvPr id="58" name="Textfeld 57"/>
          <p:cNvSpPr txBox="1"/>
          <p:nvPr/>
        </p:nvSpPr>
        <p:spPr>
          <a:xfrm>
            <a:off x="615689" y="4067780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Photodiode</a:t>
            </a:r>
            <a:endParaRPr lang="en-US" dirty="0"/>
          </a:p>
        </p:txBody>
      </p:sp>
      <p:sp>
        <p:nvSpPr>
          <p:cNvPr id="59" name="Textfeld 58"/>
          <p:cNvSpPr txBox="1"/>
          <p:nvPr/>
        </p:nvSpPr>
        <p:spPr>
          <a:xfrm>
            <a:off x="610267" y="31940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Skin</a:t>
            </a:r>
            <a:endParaRPr lang="en-US" dirty="0"/>
          </a:p>
        </p:txBody>
      </p:sp>
      <p:cxnSp>
        <p:nvCxnSpPr>
          <p:cNvPr id="61" name="Gerade Verbindung 60"/>
          <p:cNvCxnSpPr>
            <a:stCxn id="57" idx="3"/>
            <a:endCxn id="35" idx="1"/>
          </p:cNvCxnSpPr>
          <p:nvPr/>
        </p:nvCxnSpPr>
        <p:spPr>
          <a:xfrm>
            <a:off x="1866096" y="2389239"/>
            <a:ext cx="545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stCxn id="59" idx="3"/>
            <a:endCxn id="46" idx="1"/>
          </p:cNvCxnSpPr>
          <p:nvPr/>
        </p:nvCxnSpPr>
        <p:spPr>
          <a:xfrm>
            <a:off x="1179654" y="3378732"/>
            <a:ext cx="440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66"/>
          <p:cNvCxnSpPr>
            <a:stCxn id="58" idx="3"/>
            <a:endCxn id="42" idx="3"/>
          </p:cNvCxnSpPr>
          <p:nvPr/>
        </p:nvCxnSpPr>
        <p:spPr>
          <a:xfrm>
            <a:off x="1892962" y="4252446"/>
            <a:ext cx="433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6660232" y="1844824"/>
            <a:ext cx="0" cy="872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702441" y="3289339"/>
            <a:ext cx="2066710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Blood</a:t>
            </a:r>
            <a:endParaRPr lang="en-US" dirty="0"/>
          </a:p>
        </p:txBody>
      </p:sp>
      <p:sp>
        <p:nvSpPr>
          <p:cNvPr id="75" name="Rechteck 74"/>
          <p:cNvSpPr/>
          <p:nvPr/>
        </p:nvSpPr>
        <p:spPr>
          <a:xfrm>
            <a:off x="5736012" y="3969060"/>
            <a:ext cx="2066710" cy="216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Blood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Heart Rate </a:t>
            </a:r>
            <a:r>
              <a:rPr lang="de-DE" dirty="0" err="1" smtClean="0"/>
              <a:t>and</a:t>
            </a:r>
            <a:r>
              <a:rPr lang="de-DE" dirty="0" smtClean="0"/>
              <a:t> Oxygen Saturation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/>
          </a:bodyPr>
          <a:lstStyle/>
          <a:p>
            <a:r>
              <a:rPr lang="de-DE" dirty="0" err="1" smtClean="0"/>
              <a:t>Red</a:t>
            </a:r>
            <a:r>
              <a:rPr lang="de-DE" dirty="0" smtClean="0"/>
              <a:t> LED (960nm)</a:t>
            </a:r>
          </a:p>
          <a:p>
            <a:r>
              <a:rPr lang="de-DE" dirty="0" smtClean="0"/>
              <a:t>IR LED (</a:t>
            </a:r>
            <a:r>
              <a:rPr lang="de-DE" dirty="0" smtClean="0">
                <a:solidFill>
                  <a:srgbClr val="FF0000"/>
                </a:solidFill>
              </a:rPr>
              <a:t>TODO</a:t>
            </a:r>
            <a:r>
              <a:rPr lang="de-DE" dirty="0" smtClean="0"/>
              <a:t> </a:t>
            </a:r>
            <a:r>
              <a:rPr lang="de-DE" dirty="0" err="1" smtClean="0"/>
              <a:t>nm</a:t>
            </a:r>
            <a:r>
              <a:rPr lang="de-DE" dirty="0" smtClean="0"/>
              <a:t>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71600" y="6021288"/>
            <a:ext cx="72008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Detect minima </a:t>
            </a:r>
            <a:r>
              <a:rPr lang="en-US" sz="2800" dirty="0"/>
              <a:t>and calculate time </a:t>
            </a:r>
            <a:r>
              <a:rPr lang="en-US" sz="2800" dirty="0" smtClean="0"/>
              <a:t>difference.</a:t>
            </a:r>
            <a:endParaRPr lang="en-US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5436096" y="2895835"/>
            <a:ext cx="25644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rgbClr val="FF0000"/>
                </a:solidFill>
              </a:rPr>
              <a:t>TODO:</a:t>
            </a:r>
          </a:p>
          <a:p>
            <a:r>
              <a:rPr lang="de-DE" sz="4000" dirty="0" smtClean="0">
                <a:solidFill>
                  <a:srgbClr val="FF0000"/>
                </a:solidFill>
              </a:rPr>
              <a:t>Description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6347048" cy="836512"/>
          </a:xfrm>
        </p:spPr>
        <p:txBody>
          <a:bodyPr>
            <a:noAutofit/>
          </a:bodyPr>
          <a:lstStyle/>
          <a:p>
            <a:r>
              <a:rPr lang="de-DE" sz="2000" dirty="0" err="1" smtClean="0"/>
              <a:t>Adafruit</a:t>
            </a:r>
            <a:r>
              <a:rPr lang="de-DE" sz="2000" dirty="0" smtClean="0"/>
              <a:t> TSL Light Sensor</a:t>
            </a:r>
          </a:p>
          <a:p>
            <a:pPr lvl="1"/>
            <a:r>
              <a:rPr lang="de-DE" sz="2000" dirty="0" smtClean="0"/>
              <a:t>Broadband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</a:t>
            </a:r>
            <a:r>
              <a:rPr lang="de-DE" sz="2000" dirty="0" err="1" smtClean="0"/>
              <a:t>Photodiode</a:t>
            </a:r>
            <a:endParaRPr lang="en-US" sz="2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57200" y="2593503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Red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IR LED</a:t>
            </a:r>
            <a:endParaRPr lang="en-US" sz="20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3673623"/>
            <a:ext cx="6347048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smtClean="0"/>
              <a:t>Bluetooth Module (not </a:t>
            </a:r>
            <a:r>
              <a:rPr lang="de-DE" sz="2000" dirty="0" err="1" smtClean="0"/>
              <a:t>used</a:t>
            </a:r>
            <a:r>
              <a:rPr lang="de-DE" sz="2000" dirty="0" smtClean="0"/>
              <a:t>)</a:t>
            </a:r>
            <a:endParaRPr lang="en-US" sz="2000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57200" y="4969766"/>
            <a:ext cx="6347048" cy="835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 smtClean="0"/>
              <a:t>Arduino</a:t>
            </a:r>
            <a:endParaRPr lang="de-DE" sz="2000" dirty="0" smtClean="0"/>
          </a:p>
          <a:p>
            <a:pPr lvl="1"/>
            <a:r>
              <a:rPr lang="de-DE" sz="2000" dirty="0" smtClean="0"/>
              <a:t>Needs I2C </a:t>
            </a:r>
            <a:r>
              <a:rPr lang="de-DE" sz="2000" dirty="0" err="1" smtClean="0"/>
              <a:t>and</a:t>
            </a:r>
            <a:r>
              <a:rPr lang="de-DE" sz="2000" dirty="0" smtClean="0"/>
              <a:t> USART </a:t>
            </a:r>
            <a:r>
              <a:rPr lang="de-DE" sz="2000" dirty="0" err="1" smtClean="0"/>
              <a:t>support</a:t>
            </a:r>
            <a:endParaRPr lang="en-US" sz="2000" dirty="0"/>
          </a:p>
        </p:txBody>
      </p:sp>
      <p:sp>
        <p:nvSpPr>
          <p:cNvPr id="8" name="Textfeld 7"/>
          <p:cNvSpPr txBox="1"/>
          <p:nvPr/>
        </p:nvSpPr>
        <p:spPr>
          <a:xfrm>
            <a:off x="5436096" y="2895835"/>
            <a:ext cx="21939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rgbClr val="FF0000"/>
                </a:solidFill>
              </a:rPr>
              <a:t>TODO:</a:t>
            </a:r>
          </a:p>
          <a:p>
            <a:r>
              <a:rPr lang="de-DE" sz="4000" dirty="0" smtClean="0">
                <a:solidFill>
                  <a:srgbClr val="FF0000"/>
                </a:solidFill>
              </a:rPr>
              <a:t>PICTURES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451230" y="2006842"/>
            <a:ext cx="4241540" cy="3852428"/>
            <a:chOff x="1670448" y="1448780"/>
            <a:chExt cx="4241540" cy="3852428"/>
          </a:xfrm>
        </p:grpSpPr>
        <p:sp>
          <p:nvSpPr>
            <p:cNvPr id="6" name="Rechteck 5"/>
            <p:cNvSpPr/>
            <p:nvPr/>
          </p:nvSpPr>
          <p:spPr>
            <a:xfrm>
              <a:off x="1670448" y="2996952"/>
              <a:ext cx="1296144" cy="792088"/>
            </a:xfrm>
            <a:prstGeom prst="rect">
              <a:avLst/>
            </a:prstGeom>
            <a:solidFill>
              <a:srgbClr val="00878F"/>
            </a:solidFill>
            <a:ln>
              <a:solidFill>
                <a:srgbClr val="62AE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Arduino</a:t>
              </a:r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1721826" y="1484784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Bluetooth </a:t>
              </a:r>
              <a:r>
                <a:rPr lang="de-DE" dirty="0" err="1" smtClean="0"/>
                <a:t>module</a:t>
              </a:r>
              <a:endParaRPr lang="de-DE" dirty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721825" y="4581128"/>
              <a:ext cx="1193387" cy="720080"/>
            </a:xfrm>
            <a:prstGeom prst="roundRect">
              <a:avLst/>
            </a:prstGeom>
            <a:solidFill>
              <a:srgbClr val="E47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Light </a:t>
              </a:r>
              <a:r>
                <a:rPr lang="de-DE" dirty="0" err="1" smtClean="0"/>
                <a:t>sensor</a:t>
              </a:r>
              <a:endParaRPr lang="de-DE" dirty="0"/>
            </a:p>
          </p:txBody>
        </p:sp>
        <p:cxnSp>
          <p:nvCxnSpPr>
            <p:cNvPr id="9" name="Gerade Verbindung mit Pfeil 8"/>
            <p:cNvCxnSpPr>
              <a:stCxn id="6" idx="2"/>
              <a:endCxn id="8" idx="0"/>
            </p:cNvCxnSpPr>
            <p:nvPr/>
          </p:nvCxnSpPr>
          <p:spPr>
            <a:xfrm flipH="1">
              <a:off x="2318519" y="3789040"/>
              <a:ext cx="1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/>
            <p:cNvSpPr txBox="1"/>
            <p:nvPr/>
          </p:nvSpPr>
          <p:spPr>
            <a:xfrm>
              <a:off x="2288976" y="4005064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I2C</a:t>
              </a:r>
              <a:endParaRPr lang="de-DE" dirty="0"/>
            </a:p>
          </p:txBody>
        </p:sp>
        <p:cxnSp>
          <p:nvCxnSpPr>
            <p:cNvPr id="11" name="Gerade Verbindung mit Pfeil 10"/>
            <p:cNvCxnSpPr>
              <a:stCxn id="7" idx="2"/>
              <a:endCxn id="6" idx="0"/>
            </p:cNvCxnSpPr>
            <p:nvPr/>
          </p:nvCxnSpPr>
          <p:spPr>
            <a:xfrm>
              <a:off x="2318520" y="2204864"/>
              <a:ext cx="0" cy="7920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2292697" y="2420888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211960" y="1448780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 / Smartphone</a:t>
              </a:r>
            </a:p>
          </p:txBody>
        </p:sp>
        <p:sp>
          <p:nvSpPr>
            <p:cNvPr id="14" name="Pfeil nach rechts 13"/>
            <p:cNvSpPr/>
            <p:nvPr/>
          </p:nvSpPr>
          <p:spPr>
            <a:xfrm>
              <a:off x="3059832" y="1663895"/>
              <a:ext cx="936104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024099" y="2708920"/>
              <a:ext cx="1887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</a:t>
              </a:r>
              <a:r>
                <a:rPr lang="de-DE" dirty="0"/>
                <a:t>r</a:t>
              </a:r>
              <a:r>
                <a:rPr lang="de-DE" dirty="0" smtClean="0"/>
                <a:t>ate</a:t>
              </a:r>
            </a:p>
            <a:p>
              <a:pPr algn="ctr"/>
              <a:r>
                <a:rPr lang="de-DE" dirty="0" smtClean="0"/>
                <a:t>Oxygen </a:t>
              </a:r>
              <a:r>
                <a:rPr lang="de-DE" dirty="0" err="1" smtClean="0"/>
                <a:t>saturation</a:t>
              </a:r>
              <a:endParaRPr lang="de-DE" dirty="0"/>
            </a:p>
          </p:txBody>
        </p:sp>
        <p:sp>
          <p:nvSpPr>
            <p:cNvPr id="16" name="Geschweifte Klammer links 15"/>
            <p:cNvSpPr/>
            <p:nvPr/>
          </p:nvSpPr>
          <p:spPr>
            <a:xfrm rot="5400000">
              <a:off x="4716015" y="1815861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Rechteck 3"/>
          <p:cNvSpPr/>
          <p:nvPr/>
        </p:nvSpPr>
        <p:spPr>
          <a:xfrm>
            <a:off x="2195736" y="1772816"/>
            <a:ext cx="2112930" cy="158417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3851920" y="1844824"/>
            <a:ext cx="835130" cy="273199"/>
            <a:chOff x="6012160" y="5362582"/>
            <a:chExt cx="2894338" cy="1306778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7" name="Gerade Verbindung 26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21" name="Gerade Verbindung 20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feld 16"/>
          <p:cNvSpPr txBox="1"/>
          <p:nvPr/>
        </p:nvSpPr>
        <p:spPr>
          <a:xfrm>
            <a:off x="4355976" y="1484784"/>
            <a:ext cx="1953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 (</a:t>
            </a:r>
            <a:r>
              <a:rPr lang="de-DE" dirty="0" err="1" smtClean="0">
                <a:solidFill>
                  <a:srgbClr val="FF0000"/>
                </a:solidFill>
              </a:rPr>
              <a:t>bpm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79512" y="36450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251520" y="4005064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5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Flow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Implementation not trivial: Prototype </a:t>
            </a:r>
            <a:r>
              <a:rPr lang="de-DE" dirty="0" err="1" smtClean="0"/>
              <a:t>implemented</a:t>
            </a:r>
            <a:r>
              <a:rPr lang="de-DE" dirty="0" smtClean="0"/>
              <a:t> on PC</a:t>
            </a:r>
            <a:endParaRPr lang="en-US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2451428" y="3543917"/>
            <a:ext cx="4397667" cy="2305127"/>
            <a:chOff x="1331640" y="3194103"/>
            <a:chExt cx="4397667" cy="2305127"/>
          </a:xfrm>
        </p:grpSpPr>
        <p:grpSp>
          <p:nvGrpSpPr>
            <p:cNvPr id="20" name="Gruppieren 19"/>
            <p:cNvGrpSpPr/>
            <p:nvPr/>
          </p:nvGrpSpPr>
          <p:grpSpPr>
            <a:xfrm>
              <a:off x="1331640" y="3194974"/>
              <a:ext cx="1296144" cy="2304256"/>
              <a:chOff x="2451230" y="3555014"/>
              <a:chExt cx="1296144" cy="2304256"/>
            </a:xfrm>
          </p:grpSpPr>
          <p:sp>
            <p:nvSpPr>
              <p:cNvPr id="26" name="Rechteck 25"/>
              <p:cNvSpPr/>
              <p:nvPr/>
            </p:nvSpPr>
            <p:spPr>
              <a:xfrm>
                <a:off x="2451230" y="3555014"/>
                <a:ext cx="1296144" cy="792088"/>
              </a:xfrm>
              <a:prstGeom prst="rect">
                <a:avLst/>
              </a:prstGeom>
              <a:solidFill>
                <a:srgbClr val="00878F"/>
              </a:solidFill>
              <a:ln>
                <a:solidFill>
                  <a:srgbClr val="62AEB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Arduino</a:t>
                </a:r>
                <a:endParaRPr lang="de-DE" dirty="0"/>
              </a:p>
            </p:txBody>
          </p:sp>
          <p:sp>
            <p:nvSpPr>
              <p:cNvPr id="27" name="Abgerundetes Rechteck 26"/>
              <p:cNvSpPr/>
              <p:nvPr/>
            </p:nvSpPr>
            <p:spPr>
              <a:xfrm>
                <a:off x="2502607" y="5139190"/>
                <a:ext cx="1193387" cy="720080"/>
              </a:xfrm>
              <a:prstGeom prst="roundRect">
                <a:avLst/>
              </a:prstGeom>
              <a:solidFill>
                <a:srgbClr val="E471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Light </a:t>
                </a:r>
                <a:r>
                  <a:rPr lang="de-DE" dirty="0" err="1" smtClean="0"/>
                  <a:t>sensor</a:t>
                </a:r>
                <a:endParaRPr lang="de-DE" dirty="0"/>
              </a:p>
            </p:txBody>
          </p:sp>
          <p:cxnSp>
            <p:nvCxnSpPr>
              <p:cNvPr id="28" name="Gerade Verbindung mit Pfeil 27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3099301" y="4347102"/>
                <a:ext cx="1" cy="792088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feld 28"/>
              <p:cNvSpPr txBox="1"/>
              <p:nvPr/>
            </p:nvSpPr>
            <p:spPr>
              <a:xfrm>
                <a:off x="3069758" y="4563126"/>
                <a:ext cx="48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I2C</a:t>
                </a:r>
                <a:endParaRPr lang="de-DE" dirty="0"/>
              </a:p>
            </p:txBody>
          </p:sp>
        </p:grpSp>
        <p:cxnSp>
          <p:nvCxnSpPr>
            <p:cNvPr id="21" name="Gerade Verbindung mit Pfeil 20"/>
            <p:cNvCxnSpPr>
              <a:stCxn id="26" idx="3"/>
              <a:endCxn id="23" idx="1"/>
            </p:cNvCxnSpPr>
            <p:nvPr/>
          </p:nvCxnSpPr>
          <p:spPr>
            <a:xfrm flipV="1">
              <a:off x="2627784" y="3590147"/>
              <a:ext cx="1488385" cy="87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>
              <a:off x="3024412" y="3275692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UART</a:t>
              </a:r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4116169" y="3194103"/>
              <a:ext cx="15121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PC</a:t>
              </a: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4302898" y="4454243"/>
              <a:ext cx="1138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Heart rate</a:t>
              </a:r>
            </a:p>
          </p:txBody>
        </p:sp>
        <p:sp>
          <p:nvSpPr>
            <p:cNvPr id="25" name="Geschweifte Klammer links 24"/>
            <p:cNvSpPr/>
            <p:nvPr/>
          </p:nvSpPr>
          <p:spPr>
            <a:xfrm rot="5400000">
              <a:off x="4620224" y="3561184"/>
              <a:ext cx="504056" cy="171411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Textfeld 29"/>
          <p:cNvSpPr txBox="1"/>
          <p:nvPr/>
        </p:nvSpPr>
        <p:spPr>
          <a:xfrm>
            <a:off x="3563888" y="30689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Light Sensor Data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5574476" y="5158187"/>
            <a:ext cx="835130" cy="273199"/>
            <a:chOff x="6012160" y="5362582"/>
            <a:chExt cx="2894338" cy="1306778"/>
          </a:xfrm>
        </p:grpSpPr>
        <p:grpSp>
          <p:nvGrpSpPr>
            <p:cNvPr id="32" name="Gruppieren 31"/>
            <p:cNvGrpSpPr/>
            <p:nvPr/>
          </p:nvGrpSpPr>
          <p:grpSpPr>
            <a:xfrm>
              <a:off x="6012160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40" name="Gerade Verbindung 39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pieren 32"/>
            <p:cNvGrpSpPr/>
            <p:nvPr/>
          </p:nvGrpSpPr>
          <p:grpSpPr>
            <a:xfrm>
              <a:off x="7322322" y="5362582"/>
              <a:ext cx="1584176" cy="1306778"/>
              <a:chOff x="6012160" y="5362582"/>
              <a:chExt cx="1584176" cy="1306778"/>
            </a:xfrm>
          </p:grpSpPr>
          <p:cxnSp>
            <p:nvCxnSpPr>
              <p:cNvPr id="34" name="Gerade Verbindung 33"/>
              <p:cNvCxnSpPr/>
              <p:nvPr/>
            </p:nvCxnSpPr>
            <p:spPr>
              <a:xfrm>
                <a:off x="6012160" y="6237312"/>
                <a:ext cx="648072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 flipH="1">
                <a:off x="6660232" y="5373216"/>
                <a:ext cx="144016" cy="864096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 flipH="1" flipV="1">
                <a:off x="6821873" y="5362582"/>
                <a:ext cx="144016" cy="130677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/>
            </p:nvCxnSpPr>
            <p:spPr>
              <a:xfrm flipH="1">
                <a:off x="6965890" y="6016239"/>
                <a:ext cx="152757" cy="653121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 flipH="1" flipV="1">
                <a:off x="7118648" y="6016240"/>
                <a:ext cx="102548" cy="20509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/>
            </p:nvCxnSpPr>
            <p:spPr>
              <a:xfrm flipH="1">
                <a:off x="7221196" y="6237312"/>
                <a:ext cx="375140" cy="0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feld 45"/>
          <p:cNvSpPr txBox="1"/>
          <p:nvPr/>
        </p:nvSpPr>
        <p:spPr>
          <a:xfrm>
            <a:off x="6732240" y="357301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Heart rate </a:t>
            </a:r>
            <a:r>
              <a:rPr lang="de-DE" dirty="0" err="1">
                <a:solidFill>
                  <a:srgbClr val="FF0000"/>
                </a:solidFill>
              </a:rPr>
              <a:t>c</a:t>
            </a:r>
            <a:r>
              <a:rPr lang="de-DE" dirty="0" err="1" smtClean="0">
                <a:solidFill>
                  <a:srgbClr val="FF0000"/>
                </a:solidFill>
              </a:rPr>
              <a:t>alculation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6804248" y="3933056"/>
            <a:ext cx="2115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de-DE" dirty="0" smtClean="0"/>
              <a:t>Software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75713"/>
            <a:ext cx="3682752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QSerialPort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smtClean="0"/>
              <a:t>Serial </a:t>
            </a:r>
            <a:r>
              <a:rPr lang="de-DE" dirty="0" err="1" smtClean="0"/>
              <a:t>port</a:t>
            </a:r>
            <a:r>
              <a:rPr lang="de-DE" dirty="0"/>
              <a:t>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smtClean="0">
                <a:solidFill>
                  <a:schemeClr val="tx2"/>
                </a:solidFill>
              </a:rPr>
              <a:t>FFTW</a:t>
            </a:r>
          </a:p>
          <a:p>
            <a:pPr lvl="1"/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Fourier Transform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err="1" smtClean="0"/>
              <a:t>Graphical</a:t>
            </a:r>
            <a:r>
              <a:rPr lang="de-DE" dirty="0" smtClean="0"/>
              <a:t> User Interface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Qwt</a:t>
            </a:r>
            <a:endParaRPr lang="de-DE" dirty="0" smtClean="0">
              <a:solidFill>
                <a:schemeClr val="tx2"/>
              </a:solidFill>
            </a:endParaRPr>
          </a:p>
          <a:p>
            <a:pPr lvl="1"/>
            <a:r>
              <a:rPr lang="de-DE" dirty="0" smtClean="0"/>
              <a:t>Graphs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4427984" y="1775713"/>
            <a:ext cx="4176464" cy="4893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GUI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/>
              <a:t>D</a:t>
            </a:r>
            <a:r>
              <a:rPr lang="de-DE" sz="2600" dirty="0" smtClean="0"/>
              <a:t>ebugging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information</a:t>
            </a:r>
            <a:r>
              <a:rPr lang="de-DE" sz="2600" dirty="0" smtClean="0"/>
              <a:t> </a:t>
            </a:r>
            <a:r>
              <a:rPr lang="de-DE" sz="2600" dirty="0" err="1" smtClean="0"/>
              <a:t>display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Serial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data</a:t>
            </a:r>
            <a:endParaRPr lang="de-DE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err="1" smtClean="0"/>
              <a:t>Get</a:t>
            </a:r>
            <a:r>
              <a:rPr lang="de-DE" sz="2600" dirty="0" smtClean="0"/>
              <a:t>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</a:t>
            </a:r>
            <a:r>
              <a:rPr lang="de-DE" sz="2600" dirty="0" err="1" smtClean="0"/>
              <a:t>settings</a:t>
            </a:r>
            <a:endParaRPr lang="de-DE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Set sample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FFT 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Signal </a:t>
            </a:r>
            <a:r>
              <a:rPr lang="de-DE" sz="2600" dirty="0" err="1" smtClean="0"/>
              <a:t>processing</a:t>
            </a:r>
            <a:endParaRPr lang="de-DE" sz="2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 err="1" smtClean="0">
                <a:solidFill>
                  <a:schemeClr val="accent6">
                    <a:lumMod val="50000"/>
                  </a:schemeClr>
                </a:solidFill>
              </a:rPr>
              <a:t>Arduino</a:t>
            </a:r>
            <a:r>
              <a:rPr lang="de-DE" sz="2600" dirty="0" smtClean="0">
                <a:solidFill>
                  <a:schemeClr val="accent6">
                    <a:lumMod val="50000"/>
                  </a:schemeClr>
                </a:solidFill>
              </a:rPr>
              <a:t>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600" dirty="0" smtClean="0"/>
              <a:t>Read </a:t>
            </a:r>
            <a:r>
              <a:rPr lang="de-DE" sz="2600" dirty="0" err="1" smtClean="0"/>
              <a:t>sensor</a:t>
            </a:r>
            <a:r>
              <a:rPr lang="de-DE" sz="2600" dirty="0" smtClean="0"/>
              <a:t> light </a:t>
            </a:r>
            <a:r>
              <a:rPr lang="de-DE" sz="2600" dirty="0" err="1" smtClean="0"/>
              <a:t>value</a:t>
            </a:r>
            <a:r>
              <a:rPr lang="de-DE" sz="2600" dirty="0"/>
              <a:t> </a:t>
            </a:r>
            <a:r>
              <a:rPr lang="de-DE" sz="2600" dirty="0" smtClean="0"/>
              <a:t>(</a:t>
            </a:r>
            <a:r>
              <a:rPr lang="de-DE" sz="2600" dirty="0" err="1" smtClean="0"/>
              <a:t>extended</a:t>
            </a:r>
            <a:r>
              <a:rPr lang="de-DE" sz="2600" dirty="0" smtClean="0"/>
              <a:t> </a:t>
            </a:r>
            <a:r>
              <a:rPr lang="de-DE" sz="2600" dirty="0" err="1" smtClean="0"/>
              <a:t>driver</a:t>
            </a:r>
            <a:r>
              <a:rPr lang="de-DE" sz="2600" dirty="0" smtClean="0"/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475656" y="1241952"/>
            <a:ext cx="145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Libraries</a:t>
            </a:r>
            <a:endParaRPr lang="de-DE" sz="28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5004167" y="1223154"/>
            <a:ext cx="3024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u="sng" dirty="0" smtClean="0"/>
              <a:t>Heart Rate Monitor</a:t>
            </a:r>
            <a:endParaRPr lang="de-DE" sz="2800" u="sng" dirty="0"/>
          </a:p>
        </p:txBody>
      </p:sp>
    </p:spTree>
    <p:extLst>
      <p:ext uri="{BB962C8B-B14F-4D97-AF65-F5344CB8AC3E}">
        <p14:creationId xmlns:p14="http://schemas.microsoft.com/office/powerpoint/2010/main" val="30873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Signal Processing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364" y="1600201"/>
            <a:ext cx="8363272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Output signal from the light sensor (array of discrete light values):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35904" y="6093296"/>
            <a:ext cx="707219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400" dirty="0" err="1" smtClean="0"/>
              <a:t>How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get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Heart Rate ( = Minima time </a:t>
            </a:r>
            <a:r>
              <a:rPr lang="de-DE" sz="2400" dirty="0" err="1" smtClean="0"/>
              <a:t>difference</a:t>
            </a:r>
            <a:r>
              <a:rPr lang="de-DE" sz="2400" dirty="0" smtClean="0"/>
              <a:t>)?</a:t>
            </a:r>
            <a:endParaRPr lang="de-D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1" y="2276872"/>
            <a:ext cx="875188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300192" y="4365104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Pulse (</a:t>
            </a:r>
            <a:r>
              <a:rPr lang="de-DE" dirty="0" err="1" smtClean="0">
                <a:solidFill>
                  <a:srgbClr val="FF0000"/>
                </a:solidFill>
              </a:rPr>
              <a:t>with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noise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9" name="Gerade Verbindung mit Pfeil 8"/>
          <p:cNvCxnSpPr>
            <a:stCxn id="6" idx="1"/>
          </p:cNvCxnSpPr>
          <p:nvPr/>
        </p:nvCxnSpPr>
        <p:spPr>
          <a:xfrm flipH="1" flipV="1">
            <a:off x="5868144" y="4005064"/>
            <a:ext cx="432048" cy="544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4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1207</Words>
  <Application>Microsoft Office PowerPoint</Application>
  <PresentationFormat>Bildschirmpräsentation (4:3)</PresentationFormat>
  <Paragraphs>267</Paragraphs>
  <Slides>26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</vt:lpstr>
      <vt:lpstr>Heart Rate Monitor with the Arduino</vt:lpstr>
      <vt:lpstr>Project</vt:lpstr>
      <vt:lpstr>Measurement Principle</vt:lpstr>
      <vt:lpstr>Heart Rate and Oxygen Saturation</vt:lpstr>
      <vt:lpstr>Hardware</vt:lpstr>
      <vt:lpstr>Data Flow</vt:lpstr>
      <vt:lpstr>Data Flow</vt:lpstr>
      <vt:lpstr>Software</vt:lpstr>
      <vt:lpstr>Signal Processing</vt:lpstr>
      <vt:lpstr>First Approach</vt:lpstr>
      <vt:lpstr>First Approach</vt:lpstr>
      <vt:lpstr>Fourier Transform</vt:lpstr>
      <vt:lpstr>Fourier Transform</vt:lpstr>
      <vt:lpstr>Which Fourier Transformation?</vt:lpstr>
      <vt:lpstr>Complex DFT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Signal Processing</vt:lpstr>
      <vt:lpstr>Further Steps / Improvement</vt:lpstr>
      <vt:lpstr>PowerPoint-Präsentation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Rate Monitor with the Arduino</dc:title>
  <dc:creator>jens</dc:creator>
  <cp:lastModifiedBy>jens</cp:lastModifiedBy>
  <cp:revision>164</cp:revision>
  <dcterms:created xsi:type="dcterms:W3CDTF">2014-06-29T11:11:36Z</dcterms:created>
  <dcterms:modified xsi:type="dcterms:W3CDTF">2014-07-02T11:33:03Z</dcterms:modified>
</cp:coreProperties>
</file>