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69" r:id="rId4"/>
    <p:sldId id="275" r:id="rId5"/>
    <p:sldId id="259" r:id="rId6"/>
    <p:sldId id="258" r:id="rId7"/>
    <p:sldId id="266" r:id="rId8"/>
    <p:sldId id="261" r:id="rId9"/>
    <p:sldId id="260" r:id="rId10"/>
    <p:sldId id="262" r:id="rId11"/>
    <p:sldId id="276" r:id="rId12"/>
    <p:sldId id="263" r:id="rId13"/>
    <p:sldId id="267" r:id="rId14"/>
    <p:sldId id="268" r:id="rId15"/>
    <p:sldId id="282" r:id="rId16"/>
    <p:sldId id="270" r:id="rId17"/>
    <p:sldId id="272" r:id="rId18"/>
    <p:sldId id="277" r:id="rId19"/>
    <p:sldId id="278" r:id="rId20"/>
    <p:sldId id="279" r:id="rId21"/>
    <p:sldId id="280" r:id="rId22"/>
    <p:sldId id="271" r:id="rId23"/>
    <p:sldId id="273" r:id="rId24"/>
    <p:sldId id="264" r:id="rId25"/>
    <p:sldId id="265" r:id="rId26"/>
    <p:sldId id="274" r:id="rId27"/>
    <p:sldId id="283" r:id="rId28"/>
    <p:sldId id="284" r:id="rId29"/>
    <p:sldId id="285" r:id="rId30"/>
    <p:sldId id="286" r:id="rId3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171" autoAdjust="0"/>
  </p:normalViewPr>
  <p:slideViewPr>
    <p:cSldViewPr>
      <p:cViewPr varScale="1">
        <p:scale>
          <a:sx n="91" d="100"/>
          <a:sy n="91" d="100"/>
        </p:scale>
        <p:origin x="-221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ECA08F-F96F-4BD4-A634-E90DA7FFA32E}" type="datetimeFigureOut">
              <a:rPr lang="en-US" smtClean="0"/>
              <a:t>7/20/2014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0D2238-F8E5-4F37-B7CB-8102F367F7F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838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2238-F8E5-4F37-B7CB-8102F367F7F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1201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FFT = Fast</a:t>
            </a:r>
            <a:r>
              <a:rPr lang="de-DE" baseline="0" dirty="0" smtClean="0"/>
              <a:t> Fourier Transform = Fast DFT Implementation</a:t>
            </a:r>
          </a:p>
          <a:p>
            <a:endParaRPr lang="de-DE" baseline="0" dirty="0" smtClean="0"/>
          </a:p>
          <a:p>
            <a:r>
              <a:rPr lang="de-DE" baseline="0" dirty="0" smtClean="0"/>
              <a:t>So </a:t>
            </a:r>
            <a:r>
              <a:rPr lang="de-DE" baseline="0" dirty="0" err="1" smtClean="0"/>
              <a:t>lets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see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what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have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give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input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get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output</a:t>
            </a:r>
            <a:r>
              <a:rPr lang="de-DE" baseline="0" dirty="0" smtClean="0"/>
              <a:t>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2238-F8E5-4F37-B7CB-8102F367F7F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0834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 already mention, we can not use only</a:t>
            </a:r>
            <a:r>
              <a:rPr lang="en-US" baseline="0" dirty="0" smtClean="0"/>
              <a:t> the FFT. We need to prepare the data at first</a:t>
            </a:r>
          </a:p>
          <a:p>
            <a:r>
              <a:rPr lang="en-US" baseline="0" dirty="0" smtClean="0"/>
              <a:t>Here  are the steps that need to be done to get a nice frequency spectrum at the end..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2238-F8E5-4F37-B7CB-8102F367F7F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8052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will not explain</a:t>
            </a:r>
            <a:r>
              <a:rPr lang="en-US" baseline="0" dirty="0" smtClean="0"/>
              <a:t> these steps in detail. I only show the principle and why they need to be done.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Leakage effect is DFT related. Its when the sampled values don’t fit to the sinusoid basis frequency.</a:t>
            </a:r>
          </a:p>
          <a:p>
            <a:r>
              <a:rPr lang="en-US" baseline="0" dirty="0" smtClean="0"/>
              <a:t>It makes the plot worse and harder to find the correct optimum. 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2238-F8E5-4F37-B7CB-8102F367F7F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0301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Lets see how these steps affect the resulting frequency spectrum.</a:t>
            </a:r>
          </a:p>
          <a:p>
            <a:r>
              <a:rPr lang="en-US" dirty="0" smtClean="0"/>
              <a:t>Here are a lot of low frequencies which are not interesting end</a:t>
            </a:r>
            <a:r>
              <a:rPr lang="en-US" baseline="0" dirty="0" smtClean="0"/>
              <a:t> pollute the resulting spectrum.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2238-F8E5-4F37-B7CB-8102F367F7F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0410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Looks better but the peaks</a:t>
            </a:r>
            <a:r>
              <a:rPr lang="en-US" baseline="0" dirty="0" smtClean="0"/>
              <a:t> do not look very nice.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2238-F8E5-4F37-B7CB-8102F367F7F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537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Nice smooth curve and</a:t>
            </a:r>
            <a:r>
              <a:rPr lang="en-US" baseline="0" dirty="0" smtClean="0"/>
              <a:t> peaks are easy to determine.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2238-F8E5-4F37-B7CB-8102F367F7F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1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Results in lesser output points</a:t>
            </a:r>
            <a:r>
              <a:rPr lang="en-US" baseline="0" dirty="0" smtClean="0"/>
              <a:t> with lower frequency resolution. The peaks are not at their real x position.</a:t>
            </a:r>
          </a:p>
          <a:p>
            <a:r>
              <a:rPr lang="en-US" baseline="0" dirty="0" smtClean="0"/>
              <a:t>Can be between two points.</a:t>
            </a:r>
          </a:p>
          <a:p>
            <a:r>
              <a:rPr lang="en-US" baseline="0" dirty="0" smtClean="0"/>
              <a:t>However, the data is the same.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2238-F8E5-4F37-B7CB-8102F367F7F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674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important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correctly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interpret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output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data</a:t>
            </a:r>
            <a:r>
              <a:rPr lang="de-DE" baseline="0" dirty="0" smtClean="0"/>
              <a:t>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2238-F8E5-4F37-B7CB-8102F367F7F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7365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Sehr viele Parameter zum Einstellen, sehr viele</a:t>
            </a:r>
            <a:r>
              <a:rPr lang="de-DE" baseline="0" dirty="0" smtClean="0"/>
              <a:t> Schritte um Daten vorzubereiten.</a:t>
            </a:r>
          </a:p>
          <a:p>
            <a:r>
              <a:rPr lang="de-DE" baseline="0" dirty="0" smtClean="0"/>
              <a:t>Zu viel um alles zu erklären, deswegen ein paar hier aufgezählt.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2238-F8E5-4F37-B7CB-8102F367F7F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5515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Vergleichstest durchgeführt – Messwerte sehr genau.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2238-F8E5-4F37-B7CB-8102F367F7F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665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16bit</a:t>
            </a:r>
            <a:r>
              <a:rPr lang="en-US" baseline="0" dirty="0" smtClean="0"/>
              <a:t> resolution.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2238-F8E5-4F37-B7CB-8102F367F7F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364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2238-F8E5-4F37-B7CB-8102F367F7F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4398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Bluetooth not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support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because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got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wrong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module</a:t>
            </a:r>
            <a:r>
              <a:rPr lang="de-DE" baseline="0" dirty="0" smtClean="0"/>
              <a:t> (not </a:t>
            </a:r>
            <a:r>
              <a:rPr lang="de-DE" baseline="0" dirty="0" err="1" smtClean="0"/>
              <a:t>compatible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pc</a:t>
            </a:r>
            <a:r>
              <a:rPr lang="de-DE" baseline="0" dirty="0" smtClean="0"/>
              <a:t>).</a:t>
            </a:r>
          </a:p>
          <a:p>
            <a:r>
              <a:rPr lang="en-US" dirty="0" smtClean="0"/>
              <a:t>However,</a:t>
            </a:r>
            <a:r>
              <a:rPr lang="en-US" baseline="0" dirty="0" smtClean="0"/>
              <a:t> adding </a:t>
            </a:r>
            <a:r>
              <a:rPr lang="en-US" baseline="0" dirty="0" err="1" smtClean="0"/>
              <a:t>bluetooth</a:t>
            </a:r>
            <a:r>
              <a:rPr lang="en-US" baseline="0" dirty="0" smtClean="0"/>
              <a:t> support is easy (serial connection).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2238-F8E5-4F37-B7CB-8102F367F7F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1201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implemented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prototype on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PC,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easier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debugging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optimization</a:t>
            </a:r>
            <a:r>
              <a:rPr lang="de-DE" baseline="0" dirty="0" smtClean="0"/>
              <a:t>. </a:t>
            </a:r>
            <a:r>
              <a:rPr lang="de-DE" baseline="0" dirty="0" err="1" smtClean="0"/>
              <a:t>Our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first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aim</a:t>
            </a:r>
            <a:r>
              <a:rPr lang="de-DE" baseline="0" dirty="0" smtClean="0"/>
              <a:t> was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get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heart</a:t>
            </a:r>
            <a:r>
              <a:rPr lang="de-DE" baseline="0" dirty="0" smtClean="0"/>
              <a:t> rate.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2238-F8E5-4F37-B7CB-8102F367F7F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5406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smtClean="0"/>
              <a:t>Output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signal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from</a:t>
            </a:r>
            <a:r>
              <a:rPr lang="de-DE" baseline="0" dirty="0" smtClean="0"/>
              <a:t> light </a:t>
            </a:r>
            <a:r>
              <a:rPr lang="de-DE" baseline="0" dirty="0" err="1" smtClean="0"/>
              <a:t>sensor</a:t>
            </a:r>
            <a:r>
              <a:rPr lang="de-DE" baseline="0" dirty="0" smtClean="0"/>
              <a:t> (</a:t>
            </a:r>
            <a:r>
              <a:rPr lang="de-DE" baseline="0" dirty="0" err="1" smtClean="0"/>
              <a:t>broadband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photodiode</a:t>
            </a:r>
            <a:r>
              <a:rPr lang="de-DE" baseline="0" dirty="0" smtClean="0"/>
              <a:t>)</a:t>
            </a:r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Visualized</a:t>
            </a:r>
            <a:r>
              <a:rPr lang="de-DE" baseline="0" dirty="0" smtClean="0"/>
              <a:t> on PC</a:t>
            </a:r>
          </a:p>
          <a:p>
            <a:pPr marL="0" indent="0">
              <a:buFontTx/>
              <a:buNone/>
            </a:pPr>
            <a:endParaRPr lang="de-DE" dirty="0" smtClean="0"/>
          </a:p>
          <a:p>
            <a:r>
              <a:rPr lang="de-DE" dirty="0" err="1" smtClean="0"/>
              <a:t>Now</a:t>
            </a:r>
            <a:r>
              <a:rPr lang="de-DE" dirty="0" smtClean="0"/>
              <a:t> </a:t>
            </a:r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get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pulse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from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data</a:t>
            </a:r>
            <a:r>
              <a:rPr lang="de-DE" baseline="0" dirty="0" smtClean="0"/>
              <a:t>?</a:t>
            </a:r>
          </a:p>
          <a:p>
            <a:r>
              <a:rPr lang="de-DE" baseline="0" dirty="0" smtClean="0"/>
              <a:t>Minima </a:t>
            </a:r>
            <a:r>
              <a:rPr lang="de-DE" baseline="0" dirty="0" err="1" smtClean="0"/>
              <a:t>need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determined</a:t>
            </a:r>
            <a:r>
              <a:rPr lang="de-DE" baseline="0" dirty="0" smtClean="0"/>
              <a:t>.</a:t>
            </a:r>
          </a:p>
          <a:p>
            <a:endParaRPr lang="de-DE" baseline="0" dirty="0" smtClean="0"/>
          </a:p>
          <a:p>
            <a:r>
              <a:rPr lang="de-DE" baseline="0" dirty="0" smtClean="0"/>
              <a:t>Noise: Not </a:t>
            </a:r>
            <a:r>
              <a:rPr lang="de-DE" baseline="0" dirty="0" err="1" smtClean="0"/>
              <a:t>clear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curves</a:t>
            </a:r>
            <a:r>
              <a:rPr lang="de-DE" baseline="0" dirty="0" smtClean="0"/>
              <a:t>, Y-</a:t>
            </a:r>
            <a:r>
              <a:rPr lang="de-DE" baseline="0" dirty="0" err="1" smtClean="0"/>
              <a:t>axis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shift</a:t>
            </a:r>
            <a:r>
              <a:rPr lang="de-DE" baseline="0" dirty="0" smtClean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2238-F8E5-4F37-B7CB-8102F367F7F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6029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Wie kann man die </a:t>
            </a:r>
            <a:r>
              <a:rPr lang="de-DE" dirty="0" err="1" smtClean="0"/>
              <a:t>minima</a:t>
            </a:r>
            <a:r>
              <a:rPr lang="de-DE" dirty="0" smtClean="0"/>
              <a:t> bestimmen?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2238-F8E5-4F37-B7CB-8102F367F7F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4610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 smtClean="0"/>
              <a:t>Beter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more</a:t>
            </a:r>
            <a:r>
              <a:rPr lang="de-DE" baseline="0" dirty="0" smtClean="0"/>
              <a:t> elegant. After </a:t>
            </a:r>
            <a:r>
              <a:rPr lang="de-DE" baseline="0" dirty="0" err="1" smtClean="0"/>
              <a:t>reading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tons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books</a:t>
            </a:r>
            <a:r>
              <a:rPr lang="de-DE" baseline="0" dirty="0" smtClean="0"/>
              <a:t>.</a:t>
            </a:r>
          </a:p>
          <a:p>
            <a:r>
              <a:rPr lang="de-DE" baseline="0" dirty="0" err="1" smtClean="0"/>
              <a:t>We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want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find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frequency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pulse.</a:t>
            </a:r>
          </a:p>
          <a:p>
            <a:endParaRPr lang="de-DE" baseline="0" dirty="0" smtClean="0"/>
          </a:p>
          <a:p>
            <a:r>
              <a:rPr lang="de-DE" baseline="0" dirty="0" smtClean="0">
                <a:sym typeface="Wingdings" panose="05000000000000000000" pitchFamily="2" charset="2"/>
              </a:rPr>
              <a:t> The </a:t>
            </a:r>
            <a:r>
              <a:rPr lang="de-DE" baseline="0" dirty="0" err="1" smtClean="0">
                <a:sym typeface="Wingdings" panose="05000000000000000000" pitchFamily="2" charset="2"/>
              </a:rPr>
              <a:t>frequency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with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the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highes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amplitude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is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the</a:t>
            </a:r>
            <a:r>
              <a:rPr lang="de-DE" baseline="0" dirty="0" smtClean="0">
                <a:sym typeface="Wingdings" panose="05000000000000000000" pitchFamily="2" charset="2"/>
              </a:rPr>
              <a:t> pulse (</a:t>
            </a:r>
            <a:r>
              <a:rPr lang="de-DE" baseline="0" dirty="0" err="1" smtClean="0">
                <a:sym typeface="Wingdings" panose="05000000000000000000" pitchFamily="2" charset="2"/>
              </a:rPr>
              <a:t>sinus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frequency</a:t>
            </a:r>
            <a:r>
              <a:rPr lang="de-DE" baseline="0" dirty="0" smtClean="0">
                <a:sym typeface="Wingdings" panose="05000000000000000000" pitchFamily="2" charset="2"/>
              </a:rPr>
              <a:t>)</a:t>
            </a: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2238-F8E5-4F37-B7CB-8102F367F7F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8543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2238-F8E5-4F37-B7CB-8102F367F7F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2377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2238-F8E5-4F37-B7CB-8102F367F7F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082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D673-17F2-4AAF-8773-56A9AD33FE77}" type="datetimeFigureOut">
              <a:rPr lang="de-DE" smtClean="0"/>
              <a:t>20.07.2014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5F851-3E24-46DF-AF64-0C55F6AA30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7263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D673-17F2-4AAF-8773-56A9AD33FE77}" type="datetimeFigureOut">
              <a:rPr lang="de-DE" smtClean="0"/>
              <a:t>20.07.2014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5F851-3E24-46DF-AF64-0C55F6AA30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7564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D673-17F2-4AAF-8773-56A9AD33FE77}" type="datetimeFigureOut">
              <a:rPr lang="de-DE" smtClean="0"/>
              <a:t>20.07.2014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5F851-3E24-46DF-AF64-0C55F6AA30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6360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D673-17F2-4AAF-8773-56A9AD33FE77}" type="datetimeFigureOut">
              <a:rPr lang="de-DE" smtClean="0"/>
              <a:t>20.07.2014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5F851-3E24-46DF-AF64-0C55F6AA30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9492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D673-17F2-4AAF-8773-56A9AD33FE77}" type="datetimeFigureOut">
              <a:rPr lang="de-DE" smtClean="0"/>
              <a:t>20.07.2014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5F851-3E24-46DF-AF64-0C55F6AA30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8261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D673-17F2-4AAF-8773-56A9AD33FE77}" type="datetimeFigureOut">
              <a:rPr lang="de-DE" smtClean="0"/>
              <a:t>20.07.2014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5F851-3E24-46DF-AF64-0C55F6AA30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0788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D673-17F2-4AAF-8773-56A9AD33FE77}" type="datetimeFigureOut">
              <a:rPr lang="de-DE" smtClean="0"/>
              <a:t>20.07.2014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5F851-3E24-46DF-AF64-0C55F6AA30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4124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D673-17F2-4AAF-8773-56A9AD33FE77}" type="datetimeFigureOut">
              <a:rPr lang="de-DE" smtClean="0"/>
              <a:t>20.07.2014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5F851-3E24-46DF-AF64-0C55F6AA30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4842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D673-17F2-4AAF-8773-56A9AD33FE77}" type="datetimeFigureOut">
              <a:rPr lang="de-DE" smtClean="0"/>
              <a:t>20.07.2014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5F851-3E24-46DF-AF64-0C55F6AA30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0596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D673-17F2-4AAF-8773-56A9AD33FE77}" type="datetimeFigureOut">
              <a:rPr lang="de-DE" smtClean="0"/>
              <a:t>20.07.2014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5F851-3E24-46DF-AF64-0C55F6AA30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4143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D673-17F2-4AAF-8773-56A9AD33FE77}" type="datetimeFigureOut">
              <a:rPr lang="de-DE" smtClean="0"/>
              <a:t>20.07.2014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5F851-3E24-46DF-AF64-0C55F6AA30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3363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7D673-17F2-4AAF-8773-56A9AD33FE77}" type="datetimeFigureOut">
              <a:rPr lang="de-DE" smtClean="0"/>
              <a:t>20.07.2014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5F851-3E24-46DF-AF64-0C55F6AA30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8072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openmusiclabs.com/wiki/ArduinoFFT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hefouriertransform.com/series/fourier.php" TargetMode="External"/><Relationship Id="rId7" Type="http://schemas.openxmlformats.org/officeDocument/2006/relationships/hyperlink" Target="http://www-users.cs.york.ac.uk/~fisher/mkfilter/trad.html" TargetMode="External"/><Relationship Id="rId2" Type="http://schemas.openxmlformats.org/officeDocument/2006/relationships/hyperlink" Target="http://www.dspguide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ignaciomellado.es/blog/Measuring-heart-rate-with-a-smartphone-camera" TargetMode="External"/><Relationship Id="rId5" Type="http://schemas.openxmlformats.org/officeDocument/2006/relationships/hyperlink" Target="http://paulbourke.net/miscellaneous/dft/" TargetMode="External"/><Relationship Id="rId4" Type="http://schemas.openxmlformats.org/officeDocument/2006/relationships/hyperlink" Target="https://ccrma.stanford.edu/~jos/mdft/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Heart Rate Monitor</a:t>
            </a:r>
            <a:br>
              <a:rPr lang="de-DE" dirty="0" smtClean="0"/>
            </a:b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Arduino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Jens Gansloser</a:t>
            </a:r>
          </a:p>
          <a:p>
            <a:r>
              <a:rPr lang="de-DE" dirty="0" smtClean="0"/>
              <a:t>Fabian Meyer</a:t>
            </a:r>
            <a:endParaRPr lang="de-DE" dirty="0"/>
          </a:p>
        </p:txBody>
      </p:sp>
      <p:pic>
        <p:nvPicPr>
          <p:cNvPr id="1026" name="Picture 2" descr="E:\Data\HTWG\Semester 6\Ubicom\Documentation\images\htwg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940" y="282072"/>
            <a:ext cx="3518102" cy="945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E:\Data\HTWG\Semester 6\Ubicom\Documentation\images\ArduinoCommunity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196727"/>
            <a:ext cx="2635201" cy="1116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2518970" y="5723964"/>
            <a:ext cx="4106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SS14 – </a:t>
            </a:r>
            <a:r>
              <a:rPr lang="de-DE" dirty="0" err="1" smtClean="0"/>
              <a:t>Ubiquitos</a:t>
            </a:r>
            <a:r>
              <a:rPr lang="de-DE" dirty="0" smtClean="0"/>
              <a:t> Computing  Mini-Project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7386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First Approach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/>
          <a:lstStyle/>
          <a:p>
            <a:r>
              <a:rPr lang="en-US" dirty="0" smtClean="0"/>
              <a:t>Determine the grade</a:t>
            </a:r>
          </a:p>
          <a:p>
            <a:r>
              <a:rPr lang="en-US" dirty="0" smtClean="0"/>
              <a:t>Is it declining or rising?</a:t>
            </a:r>
          </a:p>
          <a:p>
            <a:r>
              <a:rPr lang="en-US" dirty="0" smtClean="0"/>
              <a:t>Determine minima</a:t>
            </a:r>
          </a:p>
        </p:txBody>
      </p:sp>
    </p:spTree>
    <p:extLst>
      <p:ext uri="{BB962C8B-B14F-4D97-AF65-F5344CB8AC3E}">
        <p14:creationId xmlns:p14="http://schemas.microsoft.com/office/powerpoint/2010/main" val="336239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First Approach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/>
          <a:lstStyle/>
          <a:p>
            <a:r>
              <a:rPr lang="en-US" dirty="0" smtClean="0"/>
              <a:t>Determine the grade</a:t>
            </a:r>
          </a:p>
          <a:p>
            <a:r>
              <a:rPr lang="en-US" dirty="0" smtClean="0"/>
              <a:t>Is it declining or rising?</a:t>
            </a:r>
          </a:p>
          <a:p>
            <a:r>
              <a:rPr lang="en-US" dirty="0" smtClean="0"/>
              <a:t>Determine minima</a:t>
            </a:r>
          </a:p>
        </p:txBody>
      </p:sp>
      <p:sp>
        <p:nvSpPr>
          <p:cNvPr id="4" name="&quot;Nein&quot;-Symbol 3"/>
          <p:cNvSpPr/>
          <p:nvPr/>
        </p:nvSpPr>
        <p:spPr>
          <a:xfrm>
            <a:off x="611560" y="4365104"/>
            <a:ext cx="1152128" cy="1152128"/>
          </a:xfrm>
          <a:prstGeom prst="noSmoking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1914292" y="4341003"/>
            <a:ext cx="6840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 smtClean="0"/>
              <a:t>Does</a:t>
            </a:r>
            <a:r>
              <a:rPr lang="de-DE" sz="2400" dirty="0" smtClean="0"/>
              <a:t> not </a:t>
            </a:r>
            <a:r>
              <a:rPr lang="de-DE" sz="2400" dirty="0" err="1" smtClean="0"/>
              <a:t>work</a:t>
            </a:r>
            <a:r>
              <a:rPr lang="de-DE" sz="2400" dirty="0" smtClean="0"/>
              <a:t>!</a:t>
            </a:r>
          </a:p>
          <a:p>
            <a:r>
              <a:rPr lang="de-DE" sz="2400" dirty="0" smtClean="0"/>
              <a:t>Input light </a:t>
            </a:r>
            <a:r>
              <a:rPr lang="de-DE" sz="2400" dirty="0" err="1" smtClean="0"/>
              <a:t>signal</a:t>
            </a:r>
            <a:r>
              <a:rPr lang="de-DE" sz="2400" dirty="0"/>
              <a:t> </a:t>
            </a:r>
            <a:r>
              <a:rPr lang="de-DE" sz="2400" dirty="0" err="1" smtClean="0"/>
              <a:t>contains</a:t>
            </a:r>
            <a:r>
              <a:rPr lang="de-DE" sz="2400" dirty="0" smtClean="0"/>
              <a:t> a </a:t>
            </a:r>
            <a:r>
              <a:rPr lang="de-DE" sz="2400" dirty="0" err="1" smtClean="0"/>
              <a:t>lot</a:t>
            </a:r>
            <a:r>
              <a:rPr lang="de-DE" sz="2400" dirty="0" smtClean="0"/>
              <a:t> </a:t>
            </a:r>
            <a:r>
              <a:rPr lang="de-DE" sz="2400" dirty="0" err="1" smtClean="0"/>
              <a:t>of</a:t>
            </a:r>
            <a:r>
              <a:rPr lang="de-DE" sz="2400" dirty="0" smtClean="0"/>
              <a:t> </a:t>
            </a:r>
            <a:r>
              <a:rPr lang="de-DE" sz="2400" dirty="0" err="1" smtClean="0"/>
              <a:t>noise</a:t>
            </a:r>
            <a:r>
              <a:rPr lang="de-DE" sz="2400" dirty="0" smtClean="0"/>
              <a:t>, a </a:t>
            </a:r>
            <a:r>
              <a:rPr lang="de-DE" sz="2400" dirty="0" err="1" smtClean="0"/>
              <a:t>lot</a:t>
            </a:r>
            <a:r>
              <a:rPr lang="de-DE" sz="2400" dirty="0" smtClean="0"/>
              <a:t> </a:t>
            </a:r>
            <a:r>
              <a:rPr lang="de-DE" sz="2400" dirty="0" err="1" smtClean="0"/>
              <a:t>of</a:t>
            </a:r>
            <a:r>
              <a:rPr lang="de-DE" sz="2400" dirty="0" smtClean="0"/>
              <a:t> </a:t>
            </a:r>
            <a:r>
              <a:rPr lang="de-DE" sz="2400" dirty="0" err="1" smtClean="0"/>
              <a:t>shifting</a:t>
            </a:r>
            <a:r>
              <a:rPr lang="de-DE" sz="2400" dirty="0" smtClean="0"/>
              <a:t> in </a:t>
            </a:r>
            <a:r>
              <a:rPr lang="de-DE" sz="2400" dirty="0" err="1" smtClean="0"/>
              <a:t>the</a:t>
            </a:r>
            <a:r>
              <a:rPr lang="de-DE" sz="2400" dirty="0" smtClean="0"/>
              <a:t> Y-Offset, different </a:t>
            </a:r>
            <a:r>
              <a:rPr lang="de-DE" sz="2400" dirty="0" err="1" smtClean="0"/>
              <a:t>environment</a:t>
            </a:r>
            <a:r>
              <a:rPr lang="de-DE" sz="2400" dirty="0" smtClean="0"/>
              <a:t> light, …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298615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Fourier Transform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1318448" y="4825580"/>
            <a:ext cx="2007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 smtClean="0"/>
              <a:t>Discrete</a:t>
            </a:r>
            <a:r>
              <a:rPr lang="de-DE" sz="2400" dirty="0" smtClean="0"/>
              <a:t> Signal</a:t>
            </a:r>
            <a:endParaRPr lang="en-US" sz="2400" dirty="0"/>
          </a:p>
        </p:txBody>
      </p:sp>
      <p:sp>
        <p:nvSpPr>
          <p:cNvPr id="5" name="Textfeld 4"/>
          <p:cNvSpPr txBox="1"/>
          <p:nvPr/>
        </p:nvSpPr>
        <p:spPr>
          <a:xfrm>
            <a:off x="6043284" y="4825580"/>
            <a:ext cx="1697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 smtClean="0"/>
              <a:t>Frequencies</a:t>
            </a:r>
            <a:endParaRPr lang="en-US" sz="2400" dirty="0"/>
          </a:p>
        </p:txBody>
      </p:sp>
      <p:sp>
        <p:nvSpPr>
          <p:cNvPr id="3" name="Textfeld 2"/>
          <p:cNvSpPr txBox="1"/>
          <p:nvPr/>
        </p:nvSpPr>
        <p:spPr>
          <a:xfrm>
            <a:off x="2394802" y="1115452"/>
            <a:ext cx="43543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Elegant </a:t>
            </a:r>
            <a:r>
              <a:rPr lang="de-DE" sz="2000" dirty="0" err="1" smtClean="0"/>
              <a:t>way</a:t>
            </a:r>
            <a:r>
              <a:rPr lang="de-DE" sz="2000" dirty="0" smtClean="0"/>
              <a:t> </a:t>
            </a:r>
            <a:r>
              <a:rPr lang="de-DE" sz="2000" dirty="0" err="1" smtClean="0"/>
              <a:t>to</a:t>
            </a:r>
            <a:r>
              <a:rPr lang="de-DE" sz="2000" dirty="0" smtClean="0"/>
              <a:t> </a:t>
            </a:r>
            <a:r>
              <a:rPr lang="de-DE" sz="2000" dirty="0" err="1" smtClean="0"/>
              <a:t>determine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heart</a:t>
            </a:r>
            <a:r>
              <a:rPr lang="de-DE" sz="2000" dirty="0" smtClean="0"/>
              <a:t> rate</a:t>
            </a:r>
            <a:endParaRPr lang="de-DE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829330"/>
            <a:ext cx="4429746" cy="18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132" y="2829330"/>
            <a:ext cx="4433372" cy="18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feil nach rechts 5"/>
          <p:cNvSpPr/>
          <p:nvPr/>
        </p:nvSpPr>
        <p:spPr>
          <a:xfrm>
            <a:off x="3779912" y="2325075"/>
            <a:ext cx="1656184" cy="383845"/>
          </a:xfrm>
          <a:prstGeom prst="rightArrow">
            <a:avLst>
              <a:gd name="adj1" fmla="val 4505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feld 6"/>
          <p:cNvSpPr txBox="1"/>
          <p:nvPr/>
        </p:nvSpPr>
        <p:spPr>
          <a:xfrm>
            <a:off x="4042977" y="2101498"/>
            <a:ext cx="1130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Transform</a:t>
            </a:r>
            <a:endParaRPr lang="en-US" dirty="0"/>
          </a:p>
        </p:txBody>
      </p:sp>
      <p:sp>
        <p:nvSpPr>
          <p:cNvPr id="8" name="Ellipse 7"/>
          <p:cNvSpPr/>
          <p:nvPr/>
        </p:nvSpPr>
        <p:spPr>
          <a:xfrm>
            <a:off x="6084168" y="2901338"/>
            <a:ext cx="400924" cy="45565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" name="Gerade Verbindung mit Pfeil 9"/>
          <p:cNvCxnSpPr>
            <a:stCxn id="11" idx="0"/>
          </p:cNvCxnSpPr>
          <p:nvPr/>
        </p:nvCxnSpPr>
        <p:spPr>
          <a:xfrm flipV="1">
            <a:off x="4647801" y="3356993"/>
            <a:ext cx="1395483" cy="243897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Textfeld 10"/>
          <p:cNvSpPr txBox="1"/>
          <p:nvPr/>
        </p:nvSpPr>
        <p:spPr>
          <a:xfrm>
            <a:off x="3203848" y="5795972"/>
            <a:ext cx="288790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Peak </a:t>
            </a:r>
            <a:r>
              <a:rPr lang="de-DE" dirty="0" err="1" smtClean="0">
                <a:solidFill>
                  <a:srgbClr val="FF0000"/>
                </a:solidFill>
              </a:rPr>
              <a:t>Frequency</a:t>
            </a:r>
            <a:r>
              <a:rPr lang="de-DE" dirty="0" smtClean="0">
                <a:solidFill>
                  <a:srgbClr val="FF0000"/>
                </a:solidFill>
              </a:rPr>
              <a:t> = Heart Rate</a:t>
            </a: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5551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Fourier Transform</a:t>
            </a:r>
            <a:endParaRPr lang="en-US" dirty="0"/>
          </a:p>
        </p:txBody>
      </p:sp>
      <p:sp>
        <p:nvSpPr>
          <p:cNvPr id="7" name="Textfeld 6"/>
          <p:cNvSpPr txBox="1"/>
          <p:nvPr/>
        </p:nvSpPr>
        <p:spPr>
          <a:xfrm>
            <a:off x="3851920" y="1761994"/>
            <a:ext cx="1130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Transform</a:t>
            </a:r>
            <a:endParaRPr lang="en-US" dirty="0"/>
          </a:p>
        </p:txBody>
      </p:sp>
      <p:sp>
        <p:nvSpPr>
          <p:cNvPr id="9" name="Textfeld 8"/>
          <p:cNvSpPr txBox="1"/>
          <p:nvPr/>
        </p:nvSpPr>
        <p:spPr>
          <a:xfrm>
            <a:off x="3775584" y="1906646"/>
            <a:ext cx="12827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. . . . . . . .</a:t>
            </a:r>
            <a:endParaRPr lang="en-US" sz="2400" dirty="0"/>
          </a:p>
        </p:txBody>
      </p:sp>
      <p:sp>
        <p:nvSpPr>
          <p:cNvPr id="10" name="Textfeld 9"/>
          <p:cNvSpPr txBox="1"/>
          <p:nvPr/>
        </p:nvSpPr>
        <p:spPr>
          <a:xfrm>
            <a:off x="2480165" y="2347748"/>
            <a:ext cx="3873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 smtClean="0"/>
              <a:t>Filtering</a:t>
            </a:r>
            <a:r>
              <a:rPr lang="de-DE" sz="1600" dirty="0" smtClean="0"/>
              <a:t>, </a:t>
            </a:r>
            <a:r>
              <a:rPr lang="de-DE" sz="1600" dirty="0" err="1" smtClean="0"/>
              <a:t>Window</a:t>
            </a:r>
            <a:r>
              <a:rPr lang="de-DE" sz="1600" dirty="0" smtClean="0"/>
              <a:t> </a:t>
            </a:r>
            <a:r>
              <a:rPr lang="de-DE" sz="1600" dirty="0" err="1"/>
              <a:t>F</a:t>
            </a:r>
            <a:r>
              <a:rPr lang="de-DE" sz="1600" dirty="0" err="1" smtClean="0"/>
              <a:t>unction</a:t>
            </a:r>
            <a:r>
              <a:rPr lang="de-DE" sz="1600" dirty="0" smtClean="0"/>
              <a:t>, Zero </a:t>
            </a:r>
            <a:r>
              <a:rPr lang="de-DE" sz="1600" dirty="0" err="1" smtClean="0"/>
              <a:t>Padding</a:t>
            </a:r>
            <a:r>
              <a:rPr lang="de-DE" sz="1600" dirty="0" smtClean="0"/>
              <a:t>, …</a:t>
            </a:r>
            <a:endParaRPr lang="en-US" sz="1600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829330"/>
            <a:ext cx="4429746" cy="18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132" y="2829330"/>
            <a:ext cx="4433372" cy="18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chteckiger Pfeil 17"/>
          <p:cNvSpPr/>
          <p:nvPr/>
        </p:nvSpPr>
        <p:spPr>
          <a:xfrm>
            <a:off x="1619672" y="1965523"/>
            <a:ext cx="1706633" cy="671389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2891733" y="1115452"/>
            <a:ext cx="32995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err="1" smtClean="0"/>
              <a:t>Unfortunately</a:t>
            </a:r>
            <a:r>
              <a:rPr lang="de-DE" sz="2000" dirty="0" smtClean="0"/>
              <a:t> not </a:t>
            </a:r>
            <a:r>
              <a:rPr lang="de-DE" sz="2000" dirty="0" err="1" smtClean="0"/>
              <a:t>that</a:t>
            </a:r>
            <a:r>
              <a:rPr lang="de-DE" sz="2000" dirty="0" smtClean="0"/>
              <a:t> easy …</a:t>
            </a:r>
            <a:endParaRPr lang="de-DE" sz="2000" dirty="0"/>
          </a:p>
        </p:txBody>
      </p:sp>
      <p:sp>
        <p:nvSpPr>
          <p:cNvPr id="15" name="Textfeld 14"/>
          <p:cNvSpPr txBox="1"/>
          <p:nvPr/>
        </p:nvSpPr>
        <p:spPr>
          <a:xfrm>
            <a:off x="1318448" y="4825580"/>
            <a:ext cx="2007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 smtClean="0"/>
              <a:t>Discrete</a:t>
            </a:r>
            <a:r>
              <a:rPr lang="de-DE" sz="2400" dirty="0" smtClean="0"/>
              <a:t> Signal</a:t>
            </a:r>
            <a:endParaRPr lang="en-US" sz="2400" dirty="0"/>
          </a:p>
        </p:txBody>
      </p:sp>
      <p:sp>
        <p:nvSpPr>
          <p:cNvPr id="19" name="Textfeld 18"/>
          <p:cNvSpPr txBox="1"/>
          <p:nvPr/>
        </p:nvSpPr>
        <p:spPr>
          <a:xfrm>
            <a:off x="6043284" y="4825580"/>
            <a:ext cx="1697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 smtClean="0"/>
              <a:t>Frequencies</a:t>
            </a:r>
            <a:endParaRPr lang="en-US" sz="2400" dirty="0"/>
          </a:p>
        </p:txBody>
      </p:sp>
      <p:sp>
        <p:nvSpPr>
          <p:cNvPr id="3" name="Rechteckiger Pfeil 2"/>
          <p:cNvSpPr/>
          <p:nvPr/>
        </p:nvSpPr>
        <p:spPr>
          <a:xfrm rot="5400000">
            <a:off x="5847833" y="1514995"/>
            <a:ext cx="638244" cy="1706633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0990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Which</a:t>
            </a:r>
            <a:r>
              <a:rPr lang="de-DE" dirty="0"/>
              <a:t> </a:t>
            </a:r>
            <a:r>
              <a:rPr lang="de-DE" dirty="0" smtClean="0"/>
              <a:t>Fourier Transformation?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764903"/>
          </a:xfrm>
        </p:spPr>
        <p:txBody>
          <a:bodyPr>
            <a:normAutofit fontScale="92500" lnSpcReduction="20000"/>
          </a:bodyPr>
          <a:lstStyle/>
          <a:p>
            <a:r>
              <a:rPr lang="de-DE" dirty="0" err="1" smtClean="0"/>
              <a:t>Complex</a:t>
            </a:r>
            <a:r>
              <a:rPr lang="de-DE" dirty="0" smtClean="0"/>
              <a:t>, Real?</a:t>
            </a:r>
          </a:p>
          <a:p>
            <a:r>
              <a:rPr lang="de-DE" dirty="0" err="1" smtClean="0"/>
              <a:t>Discrete</a:t>
            </a:r>
            <a:r>
              <a:rPr lang="de-DE" dirty="0" smtClean="0"/>
              <a:t>, </a:t>
            </a:r>
            <a:r>
              <a:rPr lang="de-DE" dirty="0" err="1" smtClean="0"/>
              <a:t>Continues</a:t>
            </a:r>
            <a:r>
              <a:rPr lang="de-DE" dirty="0" smtClean="0"/>
              <a:t>?</a:t>
            </a:r>
          </a:p>
          <a:p>
            <a:r>
              <a:rPr lang="de-DE" dirty="0" err="1" smtClean="0"/>
              <a:t>Periodic</a:t>
            </a:r>
            <a:r>
              <a:rPr lang="de-DE" dirty="0" smtClean="0"/>
              <a:t>, </a:t>
            </a:r>
            <a:r>
              <a:rPr lang="de-DE" dirty="0" err="1" smtClean="0"/>
              <a:t>Aperiodic</a:t>
            </a:r>
            <a:r>
              <a:rPr lang="de-DE" dirty="0"/>
              <a:t>?</a:t>
            </a: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>
                <a:sym typeface="Wingdings" panose="05000000000000000000" pitchFamily="2" charset="2"/>
              </a:rPr>
              <a:t></a:t>
            </a:r>
            <a:r>
              <a:rPr lang="de-DE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de-DE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Complex</a:t>
            </a:r>
            <a:r>
              <a:rPr lang="de-DE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de-DE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Discrete</a:t>
            </a:r>
            <a:r>
              <a:rPr lang="de-DE" dirty="0" smtClean="0">
                <a:solidFill>
                  <a:srgbClr val="FF0000"/>
                </a:solidFill>
                <a:sym typeface="Wingdings" panose="05000000000000000000" pitchFamily="2" charset="2"/>
              </a:rPr>
              <a:t> Fourier Transform (DFT) - Forward </a:t>
            </a:r>
            <a:r>
              <a:rPr lang="de-DE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transform</a:t>
            </a:r>
            <a:r>
              <a:rPr lang="de-DE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de-DE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synthesis</a:t>
            </a:r>
            <a:r>
              <a:rPr lang="de-DE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de-DE" dirty="0" smtClean="0">
                <a:solidFill>
                  <a:srgbClr val="FF0000"/>
                </a:solidFill>
                <a:sym typeface="Wingdings" panose="05000000000000000000" pitchFamily="2" charset="2"/>
              </a:rPr>
              <a:t>(polar </a:t>
            </a:r>
            <a:r>
              <a:rPr lang="de-DE" dirty="0">
                <a:solidFill>
                  <a:srgbClr val="FF0000"/>
                </a:solidFill>
                <a:sym typeface="Wingdings" panose="05000000000000000000" pitchFamily="2" charset="2"/>
              </a:rPr>
              <a:t>form)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5796136" y="1898829"/>
            <a:ext cx="30243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Different </a:t>
            </a:r>
            <a:r>
              <a:rPr lang="de-DE" sz="2800" dirty="0" err="1" smtClean="0"/>
              <a:t>application</a:t>
            </a:r>
            <a:r>
              <a:rPr lang="de-DE" sz="2800" dirty="0" smtClean="0"/>
              <a:t> </a:t>
            </a:r>
            <a:r>
              <a:rPr lang="de-DE" sz="2800" dirty="0" err="1" smtClean="0"/>
              <a:t>fields</a:t>
            </a:r>
            <a:endParaRPr lang="de-DE" sz="2800" dirty="0"/>
          </a:p>
        </p:txBody>
      </p:sp>
      <p:sp>
        <p:nvSpPr>
          <p:cNvPr id="6" name="Pfeil nach rechts 5"/>
          <p:cNvSpPr/>
          <p:nvPr/>
        </p:nvSpPr>
        <p:spPr>
          <a:xfrm>
            <a:off x="4572000" y="2265839"/>
            <a:ext cx="936104" cy="2473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074" name="Picture 2" descr="C:\Users\jeganslo.FHKN\Downloads\Documentation-master\Documentation-master\images\screen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4437087"/>
            <a:ext cx="5114925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107554" y="5589240"/>
            <a:ext cx="45961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samples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[n] discrete input values</a:t>
            </a:r>
          </a:p>
          <a:p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X[k]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discrete output values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Calculation with complex numbers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51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Complex</a:t>
            </a:r>
            <a:r>
              <a:rPr lang="de-DE" dirty="0" smtClean="0"/>
              <a:t> DFT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98376" y="1600201"/>
            <a:ext cx="8229600" cy="2188840"/>
          </a:xfrm>
        </p:spPr>
        <p:txBody>
          <a:bodyPr/>
          <a:lstStyle/>
          <a:p>
            <a:r>
              <a:rPr lang="de-DE" dirty="0" smtClean="0"/>
              <a:t>Input </a:t>
            </a:r>
            <a:r>
              <a:rPr lang="de-DE" dirty="0" err="1" smtClean="0"/>
              <a:t>values</a:t>
            </a:r>
            <a:endParaRPr lang="de-DE" dirty="0" smtClean="0"/>
          </a:p>
          <a:p>
            <a:pPr lvl="1"/>
            <a:r>
              <a:rPr lang="de-DE" dirty="0" smtClean="0"/>
              <a:t>Array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complex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(</a:t>
            </a:r>
            <a:r>
              <a:rPr lang="de-DE" dirty="0" err="1" smtClean="0"/>
              <a:t>discrete</a:t>
            </a:r>
            <a:r>
              <a:rPr lang="de-DE" dirty="0" smtClean="0"/>
              <a:t> </a:t>
            </a:r>
            <a:r>
              <a:rPr lang="de-DE" dirty="0" err="1" smtClean="0"/>
              <a:t>input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>
                <a:solidFill>
                  <a:schemeClr val="tx2"/>
                </a:solidFill>
              </a:rPr>
              <a:t>Real </a:t>
            </a:r>
            <a:r>
              <a:rPr lang="de-DE" dirty="0" err="1" smtClean="0">
                <a:solidFill>
                  <a:schemeClr val="tx2"/>
                </a:solidFill>
              </a:rPr>
              <a:t>part</a:t>
            </a:r>
            <a:r>
              <a:rPr lang="de-DE" dirty="0" smtClean="0">
                <a:solidFill>
                  <a:schemeClr val="tx2"/>
                </a:solidFill>
              </a:rPr>
              <a:t> = Sensor </a:t>
            </a:r>
            <a:r>
              <a:rPr lang="de-DE" dirty="0" err="1" smtClean="0">
                <a:solidFill>
                  <a:schemeClr val="tx2"/>
                </a:solidFill>
              </a:rPr>
              <a:t>values</a:t>
            </a:r>
            <a:endParaRPr lang="de-DE" dirty="0" smtClean="0">
              <a:solidFill>
                <a:schemeClr val="tx2"/>
              </a:solidFill>
            </a:endParaRPr>
          </a:p>
          <a:p>
            <a:pPr lvl="1"/>
            <a:r>
              <a:rPr lang="de-DE" dirty="0" err="1" smtClean="0"/>
              <a:t>Complex</a:t>
            </a:r>
            <a:r>
              <a:rPr lang="de-DE" dirty="0" smtClean="0"/>
              <a:t> </a:t>
            </a:r>
            <a:r>
              <a:rPr lang="de-DE" dirty="0" err="1" smtClean="0"/>
              <a:t>part</a:t>
            </a:r>
            <a:r>
              <a:rPr lang="de-DE" dirty="0"/>
              <a:t> </a:t>
            </a:r>
            <a:r>
              <a:rPr lang="de-DE" dirty="0" smtClean="0"/>
              <a:t>= 0</a:t>
            </a:r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498376" y="4009628"/>
            <a:ext cx="8229600" cy="244827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Output </a:t>
            </a:r>
            <a:r>
              <a:rPr lang="de-DE" dirty="0" err="1" smtClean="0"/>
              <a:t>values</a:t>
            </a:r>
            <a:endParaRPr lang="de-DE" dirty="0" smtClean="0"/>
          </a:p>
          <a:p>
            <a:pPr lvl="1"/>
            <a:r>
              <a:rPr lang="de-DE" dirty="0" smtClean="0"/>
              <a:t>Array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complex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(</a:t>
            </a:r>
            <a:r>
              <a:rPr lang="de-DE" dirty="0" err="1" smtClean="0"/>
              <a:t>discrete</a:t>
            </a:r>
            <a:r>
              <a:rPr lang="de-DE" dirty="0" smtClean="0"/>
              <a:t> </a:t>
            </a:r>
            <a:r>
              <a:rPr lang="de-DE" dirty="0" err="1" smtClean="0"/>
              <a:t>output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)</a:t>
            </a:r>
          </a:p>
          <a:p>
            <a:pPr lvl="1"/>
            <a:r>
              <a:rPr lang="de-DE" dirty="0" err="1" smtClean="0"/>
              <a:t>Rectangular</a:t>
            </a:r>
            <a:r>
              <a:rPr lang="de-DE" dirty="0" smtClean="0"/>
              <a:t> </a:t>
            </a:r>
            <a:r>
              <a:rPr lang="de-DE" dirty="0" err="1" smtClean="0"/>
              <a:t>coordinate</a:t>
            </a:r>
            <a:r>
              <a:rPr lang="de-DE" dirty="0" smtClean="0"/>
              <a:t> </a:t>
            </a:r>
            <a:r>
              <a:rPr lang="de-DE" dirty="0" err="1" smtClean="0"/>
              <a:t>system</a:t>
            </a:r>
            <a:r>
              <a:rPr lang="de-DE" dirty="0" smtClean="0"/>
              <a:t> (</a:t>
            </a:r>
            <a:r>
              <a:rPr lang="de-DE" dirty="0" err="1" smtClean="0"/>
              <a:t>complex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real </a:t>
            </a:r>
            <a:r>
              <a:rPr lang="de-DE" dirty="0" err="1" smtClean="0"/>
              <a:t>values</a:t>
            </a:r>
            <a:r>
              <a:rPr lang="de-DE" dirty="0" smtClean="0"/>
              <a:t> – cos </a:t>
            </a:r>
            <a:r>
              <a:rPr lang="de-DE" dirty="0" err="1" smtClean="0"/>
              <a:t>and</a:t>
            </a:r>
            <a:r>
              <a:rPr lang="de-DE" dirty="0" smtClean="0"/>
              <a:t> sin </a:t>
            </a:r>
            <a:r>
              <a:rPr lang="de-DE" dirty="0" err="1" smtClean="0"/>
              <a:t>functions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>
                <a:sym typeface="Wingdings" panose="05000000000000000000" pitchFamily="2" charset="2"/>
              </a:rPr>
              <a:t>Transformation </a:t>
            </a:r>
            <a:r>
              <a:rPr lang="de-DE" dirty="0" err="1" smtClean="0">
                <a:sym typeface="Wingdings" panose="05000000000000000000" pitchFamily="2" charset="2"/>
              </a:rPr>
              <a:t>to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smtClean="0">
                <a:solidFill>
                  <a:schemeClr val="tx2"/>
                </a:solidFill>
                <a:sym typeface="Wingdings" panose="05000000000000000000" pitchFamily="2" charset="2"/>
              </a:rPr>
              <a:t>polar </a:t>
            </a:r>
            <a:r>
              <a:rPr lang="de-DE" dirty="0" err="1" smtClean="0">
                <a:solidFill>
                  <a:schemeClr val="tx2"/>
                </a:solidFill>
                <a:sym typeface="Wingdings" panose="05000000000000000000" pitchFamily="2" charset="2"/>
              </a:rPr>
              <a:t>coordinate</a:t>
            </a:r>
            <a:r>
              <a:rPr lang="de-DE" dirty="0" smtClean="0">
                <a:solidFill>
                  <a:schemeClr val="tx2"/>
                </a:solidFill>
                <a:sym typeface="Wingdings" panose="05000000000000000000" pitchFamily="2" charset="2"/>
              </a:rPr>
              <a:t> </a:t>
            </a:r>
            <a:r>
              <a:rPr lang="de-DE" dirty="0" err="1" smtClean="0">
                <a:solidFill>
                  <a:schemeClr val="tx2"/>
                </a:solidFill>
                <a:sym typeface="Wingdings" panose="05000000000000000000" pitchFamily="2" charset="2"/>
              </a:rPr>
              <a:t>system</a:t>
            </a:r>
            <a:r>
              <a:rPr lang="de-DE" dirty="0" smtClean="0">
                <a:solidFill>
                  <a:schemeClr val="tx2"/>
                </a:solidFill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with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magnitude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and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phase</a:t>
            </a:r>
            <a:r>
              <a:rPr lang="de-DE" dirty="0" smtClean="0">
                <a:sym typeface="Wingdings" panose="05000000000000000000" pitchFamily="2" charset="2"/>
              </a:rPr>
              <a:t> (human </a:t>
            </a:r>
            <a:r>
              <a:rPr lang="de-DE" dirty="0" err="1" smtClean="0">
                <a:sym typeface="Wingdings" panose="05000000000000000000" pitchFamily="2" charset="2"/>
              </a:rPr>
              <a:t>readable</a:t>
            </a:r>
            <a:r>
              <a:rPr lang="de-DE" dirty="0" smtClean="0">
                <a:sym typeface="Wingdings" panose="05000000000000000000" pitchFamily="2" charset="2"/>
              </a:rPr>
              <a:t>)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7309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Signal Processing</a:t>
            </a:r>
            <a:endParaRPr lang="en-US" dirty="0"/>
          </a:p>
        </p:txBody>
      </p:sp>
      <p:grpSp>
        <p:nvGrpSpPr>
          <p:cNvPr id="3" name="Gruppieren 2"/>
          <p:cNvGrpSpPr/>
          <p:nvPr/>
        </p:nvGrpSpPr>
        <p:grpSpPr>
          <a:xfrm>
            <a:off x="251520" y="1985525"/>
            <a:ext cx="8712968" cy="939419"/>
            <a:chOff x="251520" y="1985525"/>
            <a:chExt cx="8712968" cy="939419"/>
          </a:xfrm>
        </p:grpSpPr>
        <p:sp>
          <p:nvSpPr>
            <p:cNvPr id="4" name="Rechteck 3"/>
            <p:cNvSpPr/>
            <p:nvPr/>
          </p:nvSpPr>
          <p:spPr>
            <a:xfrm>
              <a:off x="251520" y="1985525"/>
              <a:ext cx="1584176" cy="93610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Filter</a:t>
              </a:r>
              <a:endParaRPr lang="en-US" dirty="0"/>
            </a:p>
          </p:txBody>
        </p:sp>
        <p:sp>
          <p:nvSpPr>
            <p:cNvPr id="5" name="Rechteck 4"/>
            <p:cNvSpPr/>
            <p:nvPr/>
          </p:nvSpPr>
          <p:spPr>
            <a:xfrm>
              <a:off x="2033718" y="1988840"/>
              <a:ext cx="1584176" cy="93610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/>
                <a:t>Window</a:t>
              </a:r>
              <a:r>
                <a:rPr lang="de-DE" dirty="0" smtClean="0"/>
                <a:t> </a:t>
              </a:r>
              <a:r>
                <a:rPr lang="de-DE" dirty="0" err="1" smtClean="0"/>
                <a:t>Function</a:t>
              </a:r>
              <a:endParaRPr lang="en-US" dirty="0"/>
            </a:p>
          </p:txBody>
        </p:sp>
        <p:sp>
          <p:nvSpPr>
            <p:cNvPr id="6" name="Rechteck 5"/>
            <p:cNvSpPr/>
            <p:nvPr/>
          </p:nvSpPr>
          <p:spPr>
            <a:xfrm>
              <a:off x="5598114" y="1988840"/>
              <a:ext cx="1584176" cy="93610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FFT</a:t>
              </a:r>
              <a:endParaRPr lang="en-US" dirty="0"/>
            </a:p>
          </p:txBody>
        </p:sp>
        <p:sp>
          <p:nvSpPr>
            <p:cNvPr id="7" name="Rechteck 6"/>
            <p:cNvSpPr/>
            <p:nvPr/>
          </p:nvSpPr>
          <p:spPr>
            <a:xfrm>
              <a:off x="7380312" y="1988840"/>
              <a:ext cx="1584176" cy="93610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/>
                <a:t>Converting</a:t>
              </a:r>
              <a:r>
                <a:rPr lang="de-DE" dirty="0" smtClean="0"/>
                <a:t>/</a:t>
              </a:r>
            </a:p>
            <a:p>
              <a:pPr algn="ctr"/>
              <a:r>
                <a:rPr lang="de-DE" dirty="0" err="1" smtClean="0"/>
                <a:t>Scaling</a:t>
              </a:r>
              <a:endParaRPr lang="en-US" dirty="0"/>
            </a:p>
          </p:txBody>
        </p:sp>
        <p:cxnSp>
          <p:nvCxnSpPr>
            <p:cNvPr id="9" name="Gerade Verbindung mit Pfeil 8"/>
            <p:cNvCxnSpPr>
              <a:stCxn id="4" idx="3"/>
              <a:endCxn id="5" idx="1"/>
            </p:cNvCxnSpPr>
            <p:nvPr/>
          </p:nvCxnSpPr>
          <p:spPr>
            <a:xfrm>
              <a:off x="1835696" y="2453577"/>
              <a:ext cx="198022" cy="331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 Verbindung mit Pfeil 10"/>
            <p:cNvCxnSpPr>
              <a:stCxn id="5" idx="3"/>
              <a:endCxn id="10" idx="1"/>
            </p:cNvCxnSpPr>
            <p:nvPr/>
          </p:nvCxnSpPr>
          <p:spPr>
            <a:xfrm>
              <a:off x="3617894" y="2456892"/>
              <a:ext cx="19802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mit Pfeil 12"/>
            <p:cNvCxnSpPr>
              <a:stCxn id="6" idx="3"/>
              <a:endCxn id="7" idx="1"/>
            </p:cNvCxnSpPr>
            <p:nvPr/>
          </p:nvCxnSpPr>
          <p:spPr>
            <a:xfrm>
              <a:off x="7182290" y="2456892"/>
              <a:ext cx="19802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hteck 9"/>
            <p:cNvSpPr/>
            <p:nvPr/>
          </p:nvSpPr>
          <p:spPr>
            <a:xfrm>
              <a:off x="3815916" y="1988840"/>
              <a:ext cx="1584176" cy="93610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Zero </a:t>
              </a:r>
              <a:r>
                <a:rPr lang="de-DE" dirty="0" err="1" smtClean="0"/>
                <a:t>Padding</a:t>
              </a:r>
              <a:endParaRPr lang="en-US" dirty="0"/>
            </a:p>
          </p:txBody>
        </p:sp>
        <p:cxnSp>
          <p:nvCxnSpPr>
            <p:cNvPr id="14" name="Gerade Verbindung mit Pfeil 13"/>
            <p:cNvCxnSpPr>
              <a:stCxn id="10" idx="3"/>
              <a:endCxn id="6" idx="1"/>
            </p:cNvCxnSpPr>
            <p:nvPr/>
          </p:nvCxnSpPr>
          <p:spPr>
            <a:xfrm>
              <a:off x="5400092" y="2456892"/>
              <a:ext cx="19802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694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Signal Processing</a:t>
            </a:r>
            <a:endParaRPr lang="en-US" dirty="0"/>
          </a:p>
        </p:txBody>
      </p:sp>
      <p:sp>
        <p:nvSpPr>
          <p:cNvPr id="3" name="Geschweifte Klammer rechts 2"/>
          <p:cNvSpPr/>
          <p:nvPr/>
        </p:nvSpPr>
        <p:spPr>
          <a:xfrm rot="16200000">
            <a:off x="791581" y="2600908"/>
            <a:ext cx="432048" cy="1656184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Geschweifte Klammer rechts 11"/>
          <p:cNvSpPr/>
          <p:nvPr/>
        </p:nvSpPr>
        <p:spPr>
          <a:xfrm rot="16200000">
            <a:off x="2591779" y="2600909"/>
            <a:ext cx="432048" cy="1656184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Geschweifte Klammer rechts 13"/>
          <p:cNvSpPr/>
          <p:nvPr/>
        </p:nvSpPr>
        <p:spPr>
          <a:xfrm rot="16200000">
            <a:off x="6120172" y="2600908"/>
            <a:ext cx="432048" cy="1656184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Geschweifte Klammer rechts 14"/>
          <p:cNvSpPr/>
          <p:nvPr/>
        </p:nvSpPr>
        <p:spPr>
          <a:xfrm rot="16200000">
            <a:off x="7992380" y="2600907"/>
            <a:ext cx="432048" cy="1656184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feld 7"/>
          <p:cNvSpPr txBox="1"/>
          <p:nvPr/>
        </p:nvSpPr>
        <p:spPr>
          <a:xfrm>
            <a:off x="179512" y="3645023"/>
            <a:ext cx="17551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Butterworth</a:t>
            </a:r>
            <a:r>
              <a:rPr lang="de-DE" dirty="0" smtClean="0"/>
              <a:t> </a:t>
            </a:r>
            <a:r>
              <a:rPr lang="de-DE" dirty="0" err="1" smtClean="0"/>
              <a:t>Bandpass</a:t>
            </a:r>
            <a:r>
              <a:rPr lang="de-DE" dirty="0" smtClean="0"/>
              <a:t> Filter</a:t>
            </a:r>
          </a:p>
          <a:p>
            <a:r>
              <a:rPr lang="de-DE" dirty="0" smtClean="0"/>
              <a:t>(</a:t>
            </a:r>
            <a:r>
              <a:rPr lang="de-DE" dirty="0" err="1" smtClean="0"/>
              <a:t>Convolution</a:t>
            </a:r>
            <a:r>
              <a:rPr lang="de-DE" dirty="0" smtClean="0"/>
              <a:t>)</a:t>
            </a:r>
          </a:p>
          <a:p>
            <a:r>
              <a:rPr lang="de-DE" dirty="0" smtClean="0">
                <a:sym typeface="Wingdings" panose="05000000000000000000" pitchFamily="2" charset="2"/>
              </a:rPr>
              <a:t> Remove </a:t>
            </a:r>
            <a:r>
              <a:rPr lang="de-DE" dirty="0" err="1" smtClean="0">
                <a:sym typeface="Wingdings" panose="05000000000000000000" pitchFamily="2" charset="2"/>
              </a:rPr>
              <a:t>unwanted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frequencies</a:t>
            </a:r>
            <a:endParaRPr lang="en-US" dirty="0"/>
          </a:p>
        </p:txBody>
      </p:sp>
      <p:sp>
        <p:nvSpPr>
          <p:cNvPr id="16" name="Textfeld 15"/>
          <p:cNvSpPr txBox="1"/>
          <p:nvPr/>
        </p:nvSpPr>
        <p:spPr>
          <a:xfrm>
            <a:off x="2123728" y="3645024"/>
            <a:ext cx="1584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Hamming-Window</a:t>
            </a:r>
            <a:endParaRPr lang="de-DE" dirty="0" smtClean="0"/>
          </a:p>
          <a:p>
            <a:r>
              <a:rPr lang="de-DE" dirty="0" smtClean="0">
                <a:sym typeface="Wingdings" panose="05000000000000000000" pitchFamily="2" charset="2"/>
              </a:rPr>
              <a:t> </a:t>
            </a:r>
            <a:r>
              <a:rPr lang="de-DE" dirty="0" err="1" smtClean="0"/>
              <a:t>Reduces</a:t>
            </a:r>
            <a:r>
              <a:rPr lang="de-DE" dirty="0" smtClean="0"/>
              <a:t> </a:t>
            </a:r>
            <a:r>
              <a:rPr lang="de-DE" dirty="0" err="1" smtClean="0"/>
              <a:t>Leakage</a:t>
            </a:r>
            <a:r>
              <a:rPr lang="de-DE" dirty="0" smtClean="0"/>
              <a:t> </a:t>
            </a:r>
            <a:r>
              <a:rPr lang="de-DE" dirty="0" err="1" smtClean="0"/>
              <a:t>Effect</a:t>
            </a:r>
            <a:endParaRPr lang="en-US" dirty="0"/>
          </a:p>
        </p:txBody>
      </p:sp>
      <p:sp>
        <p:nvSpPr>
          <p:cNvPr id="17" name="Textfeld 16"/>
          <p:cNvSpPr txBox="1"/>
          <p:nvPr/>
        </p:nvSpPr>
        <p:spPr>
          <a:xfrm>
            <a:off x="5580112" y="3668831"/>
            <a:ext cx="1584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Time Domain </a:t>
            </a:r>
            <a:r>
              <a:rPr lang="de-DE" dirty="0" smtClean="0">
                <a:sym typeface="Wingdings" panose="05000000000000000000" pitchFamily="2" charset="2"/>
              </a:rPr>
              <a:t> </a:t>
            </a:r>
          </a:p>
          <a:p>
            <a:r>
              <a:rPr lang="de-DE" dirty="0" err="1" smtClean="0">
                <a:sym typeface="Wingdings" panose="05000000000000000000" pitchFamily="2" charset="2"/>
              </a:rPr>
              <a:t>Frequency</a:t>
            </a:r>
            <a:r>
              <a:rPr lang="de-DE" dirty="0" smtClean="0">
                <a:sym typeface="Wingdings" panose="05000000000000000000" pitchFamily="2" charset="2"/>
              </a:rPr>
              <a:t> Domain</a:t>
            </a:r>
            <a:endParaRPr lang="en-US" dirty="0"/>
          </a:p>
        </p:txBody>
      </p:sp>
      <p:sp>
        <p:nvSpPr>
          <p:cNvPr id="18" name="Textfeld 17"/>
          <p:cNvSpPr txBox="1"/>
          <p:nvPr/>
        </p:nvSpPr>
        <p:spPr>
          <a:xfrm>
            <a:off x="7344816" y="3645023"/>
            <a:ext cx="17636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Interpret Output Array,</a:t>
            </a:r>
          </a:p>
          <a:p>
            <a:r>
              <a:rPr lang="de-DE" dirty="0" err="1" smtClean="0"/>
              <a:t>Prepare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,</a:t>
            </a:r>
          </a:p>
          <a:p>
            <a:r>
              <a:rPr lang="de-DE" dirty="0" smtClean="0"/>
              <a:t>Remove DC </a:t>
            </a:r>
            <a:r>
              <a:rPr lang="de-DE" dirty="0" err="1" smtClean="0"/>
              <a:t>offset</a:t>
            </a:r>
            <a:r>
              <a:rPr lang="de-DE" dirty="0" smtClean="0"/>
              <a:t>,</a:t>
            </a:r>
          </a:p>
          <a:p>
            <a:r>
              <a:rPr lang="de-DE" dirty="0" smtClean="0"/>
              <a:t>Find </a:t>
            </a:r>
            <a:r>
              <a:rPr lang="de-DE" dirty="0" err="1" smtClean="0"/>
              <a:t>peak</a:t>
            </a:r>
            <a:r>
              <a:rPr lang="de-DE" dirty="0" smtClean="0"/>
              <a:t> </a:t>
            </a:r>
            <a:r>
              <a:rPr lang="de-DE" dirty="0" err="1" smtClean="0"/>
              <a:t>frequency</a:t>
            </a:r>
            <a:r>
              <a:rPr lang="de-DE" dirty="0" smtClean="0"/>
              <a:t>, </a:t>
            </a:r>
            <a:r>
              <a:rPr lang="de-DE" dirty="0" err="1" smtClean="0"/>
              <a:t>convert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bpm</a:t>
            </a:r>
            <a:endParaRPr lang="de-DE" dirty="0" smtClean="0"/>
          </a:p>
        </p:txBody>
      </p:sp>
      <p:sp>
        <p:nvSpPr>
          <p:cNvPr id="19" name="Rechteck 18"/>
          <p:cNvSpPr/>
          <p:nvPr/>
        </p:nvSpPr>
        <p:spPr>
          <a:xfrm>
            <a:off x="251520" y="1985525"/>
            <a:ext cx="1584176" cy="93610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Filter</a:t>
            </a:r>
            <a:endParaRPr lang="en-US" dirty="0"/>
          </a:p>
        </p:txBody>
      </p:sp>
      <p:sp>
        <p:nvSpPr>
          <p:cNvPr id="20" name="Rechteck 19"/>
          <p:cNvSpPr/>
          <p:nvPr/>
        </p:nvSpPr>
        <p:spPr>
          <a:xfrm>
            <a:off x="2033718" y="1988840"/>
            <a:ext cx="1584176" cy="93610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Window</a:t>
            </a:r>
            <a:r>
              <a:rPr lang="de-DE" dirty="0" smtClean="0"/>
              <a:t> </a:t>
            </a:r>
            <a:r>
              <a:rPr lang="de-DE" dirty="0" err="1" smtClean="0"/>
              <a:t>Function</a:t>
            </a:r>
            <a:endParaRPr lang="en-US" dirty="0"/>
          </a:p>
        </p:txBody>
      </p:sp>
      <p:sp>
        <p:nvSpPr>
          <p:cNvPr id="21" name="Rechteck 20"/>
          <p:cNvSpPr/>
          <p:nvPr/>
        </p:nvSpPr>
        <p:spPr>
          <a:xfrm>
            <a:off x="5598114" y="1988840"/>
            <a:ext cx="1584176" cy="93610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FFT</a:t>
            </a:r>
            <a:endParaRPr lang="en-US" dirty="0"/>
          </a:p>
        </p:txBody>
      </p:sp>
      <p:sp>
        <p:nvSpPr>
          <p:cNvPr id="22" name="Rechteck 21"/>
          <p:cNvSpPr/>
          <p:nvPr/>
        </p:nvSpPr>
        <p:spPr>
          <a:xfrm>
            <a:off x="7380312" y="1988840"/>
            <a:ext cx="1584176" cy="93610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Converting</a:t>
            </a:r>
            <a:r>
              <a:rPr lang="de-DE" dirty="0" smtClean="0"/>
              <a:t>/</a:t>
            </a:r>
          </a:p>
          <a:p>
            <a:pPr algn="ctr"/>
            <a:r>
              <a:rPr lang="de-DE" dirty="0" err="1" smtClean="0"/>
              <a:t>Scaling</a:t>
            </a:r>
            <a:endParaRPr lang="en-US" dirty="0"/>
          </a:p>
        </p:txBody>
      </p:sp>
      <p:cxnSp>
        <p:nvCxnSpPr>
          <p:cNvPr id="23" name="Gerade Verbindung mit Pfeil 22"/>
          <p:cNvCxnSpPr>
            <a:stCxn id="19" idx="3"/>
            <a:endCxn id="20" idx="1"/>
          </p:cNvCxnSpPr>
          <p:nvPr/>
        </p:nvCxnSpPr>
        <p:spPr>
          <a:xfrm>
            <a:off x="1835696" y="2453577"/>
            <a:ext cx="198022" cy="33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>
            <a:stCxn id="20" idx="3"/>
            <a:endCxn id="26" idx="1"/>
          </p:cNvCxnSpPr>
          <p:nvPr/>
        </p:nvCxnSpPr>
        <p:spPr>
          <a:xfrm>
            <a:off x="3617894" y="2456892"/>
            <a:ext cx="19802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>
            <a:stCxn id="21" idx="3"/>
            <a:endCxn id="22" idx="1"/>
          </p:cNvCxnSpPr>
          <p:nvPr/>
        </p:nvCxnSpPr>
        <p:spPr>
          <a:xfrm>
            <a:off x="7182290" y="2456892"/>
            <a:ext cx="19802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hteck 25"/>
          <p:cNvSpPr/>
          <p:nvPr/>
        </p:nvSpPr>
        <p:spPr>
          <a:xfrm>
            <a:off x="3815916" y="1988840"/>
            <a:ext cx="1584176" cy="93610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Zero </a:t>
            </a:r>
            <a:r>
              <a:rPr lang="de-DE" dirty="0" err="1" smtClean="0"/>
              <a:t>Padding</a:t>
            </a:r>
            <a:endParaRPr lang="en-US" dirty="0"/>
          </a:p>
        </p:txBody>
      </p:sp>
      <p:cxnSp>
        <p:nvCxnSpPr>
          <p:cNvPr id="27" name="Gerade Verbindung mit Pfeil 26"/>
          <p:cNvCxnSpPr>
            <a:stCxn id="26" idx="3"/>
            <a:endCxn id="21" idx="1"/>
          </p:cNvCxnSpPr>
          <p:nvPr/>
        </p:nvCxnSpPr>
        <p:spPr>
          <a:xfrm>
            <a:off x="5400092" y="2456892"/>
            <a:ext cx="19802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Geschweifte Klammer rechts 36"/>
          <p:cNvSpPr/>
          <p:nvPr/>
        </p:nvSpPr>
        <p:spPr>
          <a:xfrm rot="16200000">
            <a:off x="4393454" y="2606334"/>
            <a:ext cx="432048" cy="1656184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feld 37"/>
          <p:cNvSpPr txBox="1"/>
          <p:nvPr/>
        </p:nvSpPr>
        <p:spPr>
          <a:xfrm>
            <a:off x="3707904" y="3645023"/>
            <a:ext cx="18722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Pad additional </a:t>
            </a:r>
            <a:r>
              <a:rPr lang="de-DE" dirty="0" err="1" smtClean="0"/>
              <a:t>samples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zero</a:t>
            </a:r>
            <a:r>
              <a:rPr lang="de-DE" dirty="0" smtClean="0"/>
              <a:t> </a:t>
            </a:r>
            <a:r>
              <a:rPr lang="de-DE" dirty="0" smtClean="0">
                <a:sym typeface="Wingdings" panose="05000000000000000000" pitchFamily="2" charset="2"/>
              </a:rPr>
              <a:t></a:t>
            </a:r>
          </a:p>
          <a:p>
            <a:r>
              <a:rPr lang="de-DE" dirty="0" smtClean="0">
                <a:sym typeface="Wingdings" panose="05000000000000000000" pitchFamily="2" charset="2"/>
              </a:rPr>
              <a:t>Interpolation (</a:t>
            </a:r>
            <a:r>
              <a:rPr lang="de-DE" dirty="0" err="1" smtClean="0">
                <a:sym typeface="Wingdings" panose="05000000000000000000" pitchFamily="2" charset="2"/>
              </a:rPr>
              <a:t>for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higher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frequency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resolution</a:t>
            </a:r>
            <a:r>
              <a:rPr lang="de-DE" dirty="0" smtClean="0">
                <a:sym typeface="Wingdings" panose="05000000000000000000" pitchFamily="2" charset="2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34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Signal Processing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4664"/>
          </a:xfrm>
        </p:spPr>
        <p:txBody>
          <a:bodyPr/>
          <a:lstStyle/>
          <a:p>
            <a:r>
              <a:rPr lang="de-DE" dirty="0" err="1" smtClean="0"/>
              <a:t>Frequency</a:t>
            </a:r>
            <a:r>
              <a:rPr lang="de-DE" dirty="0" smtClean="0"/>
              <a:t> </a:t>
            </a:r>
            <a:r>
              <a:rPr lang="de-DE" dirty="0" err="1" smtClean="0"/>
              <a:t>Spectrum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395536" y="6093296"/>
            <a:ext cx="4468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 smtClean="0">
                <a:solidFill>
                  <a:schemeClr val="tx2"/>
                </a:solidFill>
              </a:rPr>
              <a:t>No</a:t>
            </a:r>
            <a:r>
              <a:rPr lang="de-DE" sz="2400" dirty="0" smtClean="0">
                <a:solidFill>
                  <a:schemeClr val="tx2"/>
                </a:solidFill>
              </a:rPr>
              <a:t> Filter </a:t>
            </a:r>
            <a:r>
              <a:rPr lang="de-DE" sz="2400" dirty="0" err="1" smtClean="0">
                <a:solidFill>
                  <a:schemeClr val="tx2"/>
                </a:solidFill>
              </a:rPr>
              <a:t>and</a:t>
            </a:r>
            <a:r>
              <a:rPr lang="de-DE" sz="2400" dirty="0" smtClean="0">
                <a:solidFill>
                  <a:schemeClr val="tx2"/>
                </a:solidFill>
              </a:rPr>
              <a:t> </a:t>
            </a:r>
            <a:r>
              <a:rPr lang="de-DE" sz="2400" dirty="0" err="1" smtClean="0">
                <a:solidFill>
                  <a:schemeClr val="tx2"/>
                </a:solidFill>
              </a:rPr>
              <a:t>no</a:t>
            </a:r>
            <a:r>
              <a:rPr lang="de-DE" sz="2400" dirty="0" smtClean="0">
                <a:solidFill>
                  <a:schemeClr val="tx2"/>
                </a:solidFill>
              </a:rPr>
              <a:t> </a:t>
            </a:r>
            <a:r>
              <a:rPr lang="de-DE" sz="2400" dirty="0" err="1">
                <a:solidFill>
                  <a:schemeClr val="tx2"/>
                </a:solidFill>
              </a:rPr>
              <a:t>W</a:t>
            </a:r>
            <a:r>
              <a:rPr lang="de-DE" sz="2400" dirty="0" err="1" smtClean="0">
                <a:solidFill>
                  <a:schemeClr val="tx2"/>
                </a:solidFill>
              </a:rPr>
              <a:t>indow</a:t>
            </a:r>
            <a:r>
              <a:rPr lang="de-DE" sz="2400" dirty="0" smtClean="0">
                <a:solidFill>
                  <a:schemeClr val="tx2"/>
                </a:solidFill>
              </a:rPr>
              <a:t> </a:t>
            </a:r>
            <a:r>
              <a:rPr lang="de-DE" sz="2400" dirty="0" err="1" smtClean="0">
                <a:solidFill>
                  <a:schemeClr val="tx2"/>
                </a:solidFill>
              </a:rPr>
              <a:t>Function</a:t>
            </a:r>
            <a:endParaRPr lang="de-DE" sz="2400" dirty="0">
              <a:solidFill>
                <a:schemeClr val="tx2"/>
              </a:solidFill>
            </a:endParaRPr>
          </a:p>
        </p:txBody>
      </p:sp>
      <p:pic>
        <p:nvPicPr>
          <p:cNvPr id="4099" name="Picture 3" descr="C:\Users\jeganslo.FHKN\Downloads\Documentation-master\Documentation-master\images\OnlyFFTNoFilterAndWindo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00" y="2592000"/>
            <a:ext cx="8658225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485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Signal Processing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4664"/>
          </a:xfrm>
        </p:spPr>
        <p:txBody>
          <a:bodyPr/>
          <a:lstStyle/>
          <a:p>
            <a:r>
              <a:rPr lang="de-DE" dirty="0" err="1" smtClean="0"/>
              <a:t>Frequency</a:t>
            </a:r>
            <a:r>
              <a:rPr lang="de-DE" dirty="0" smtClean="0"/>
              <a:t> </a:t>
            </a:r>
            <a:r>
              <a:rPr lang="de-DE" dirty="0" err="1" smtClean="0"/>
              <a:t>Spectrum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395536" y="6093296"/>
            <a:ext cx="2823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 smtClean="0">
                <a:solidFill>
                  <a:schemeClr val="tx2"/>
                </a:solidFill>
              </a:rPr>
              <a:t>No</a:t>
            </a:r>
            <a:r>
              <a:rPr lang="de-DE" sz="2400" dirty="0" smtClean="0">
                <a:solidFill>
                  <a:schemeClr val="tx2"/>
                </a:solidFill>
              </a:rPr>
              <a:t> </a:t>
            </a:r>
            <a:r>
              <a:rPr lang="de-DE" sz="2400" dirty="0" err="1">
                <a:solidFill>
                  <a:schemeClr val="tx2"/>
                </a:solidFill>
              </a:rPr>
              <a:t>W</a:t>
            </a:r>
            <a:r>
              <a:rPr lang="de-DE" sz="2400" dirty="0" err="1" smtClean="0">
                <a:solidFill>
                  <a:schemeClr val="tx2"/>
                </a:solidFill>
              </a:rPr>
              <a:t>indow</a:t>
            </a:r>
            <a:r>
              <a:rPr lang="de-DE" sz="2400" dirty="0" smtClean="0">
                <a:solidFill>
                  <a:schemeClr val="tx2"/>
                </a:solidFill>
              </a:rPr>
              <a:t> </a:t>
            </a:r>
            <a:r>
              <a:rPr lang="de-DE" sz="2400" dirty="0" err="1" smtClean="0">
                <a:solidFill>
                  <a:schemeClr val="tx2"/>
                </a:solidFill>
              </a:rPr>
              <a:t>Function</a:t>
            </a:r>
            <a:endParaRPr lang="de-DE" sz="2400" dirty="0">
              <a:solidFill>
                <a:schemeClr val="tx2"/>
              </a:solidFill>
            </a:endParaRPr>
          </a:p>
        </p:txBody>
      </p:sp>
      <p:pic>
        <p:nvPicPr>
          <p:cNvPr id="5122" name="Picture 2" descr="C:\Users\jeganslo.FHKN\Downloads\Documentation-master\Documentation-master\images\withFilterNoWindo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00" y="2592000"/>
            <a:ext cx="8677275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205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Project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4663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de-DE" dirty="0" smtClean="0"/>
              <a:t>Create a Heart Rate Monitor </a:t>
            </a:r>
            <a:r>
              <a:rPr lang="en-US" dirty="0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Arduino</a:t>
            </a:r>
            <a:r>
              <a:rPr lang="de-DE" dirty="0" smtClean="0"/>
              <a:t>.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395536" y="2830284"/>
            <a:ext cx="842493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smtClean="0"/>
              <a:t>Advantages </a:t>
            </a:r>
            <a:r>
              <a:rPr lang="de-DE" sz="3200" dirty="0" err="1" smtClean="0"/>
              <a:t>against</a:t>
            </a:r>
            <a:r>
              <a:rPr lang="de-DE" sz="3200" dirty="0" smtClean="0"/>
              <a:t> </a:t>
            </a:r>
            <a:r>
              <a:rPr lang="de-DE" sz="3200" dirty="0" err="1" smtClean="0"/>
              <a:t>commercial</a:t>
            </a:r>
            <a:r>
              <a:rPr lang="de-DE" sz="3200" dirty="0" smtClean="0"/>
              <a:t> </a:t>
            </a:r>
            <a:r>
              <a:rPr lang="de-DE" sz="3200" dirty="0" err="1" smtClean="0"/>
              <a:t>devices</a:t>
            </a:r>
            <a:r>
              <a:rPr lang="de-DE" sz="3200" dirty="0" smtClean="0"/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3200" dirty="0" err="1" smtClean="0"/>
              <a:t>Full</a:t>
            </a:r>
            <a:r>
              <a:rPr lang="de-DE" sz="3200" dirty="0" smtClean="0"/>
              <a:t> </a:t>
            </a:r>
            <a:r>
              <a:rPr lang="de-DE" sz="3200" dirty="0" err="1" smtClean="0"/>
              <a:t>source</a:t>
            </a:r>
            <a:r>
              <a:rPr lang="de-DE" sz="3200" dirty="0" smtClean="0"/>
              <a:t> </a:t>
            </a:r>
            <a:r>
              <a:rPr lang="de-DE" sz="3200" dirty="0" err="1" smtClean="0"/>
              <a:t>code</a:t>
            </a:r>
            <a:r>
              <a:rPr lang="de-DE" sz="3200" dirty="0" smtClean="0"/>
              <a:t> </a:t>
            </a:r>
            <a:r>
              <a:rPr lang="de-DE" sz="3200" dirty="0" err="1" smtClean="0"/>
              <a:t>available</a:t>
            </a:r>
            <a:endParaRPr lang="de-DE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3200" dirty="0" err="1" smtClean="0"/>
              <a:t>Full</a:t>
            </a:r>
            <a:r>
              <a:rPr lang="de-DE" sz="3200" dirty="0" smtClean="0"/>
              <a:t> </a:t>
            </a:r>
            <a:r>
              <a:rPr lang="de-DE" sz="3200" dirty="0" err="1" smtClean="0"/>
              <a:t>insight</a:t>
            </a:r>
            <a:r>
              <a:rPr lang="de-DE" sz="3200" dirty="0" smtClean="0"/>
              <a:t> </a:t>
            </a:r>
            <a:r>
              <a:rPr lang="de-DE" sz="3200" dirty="0" err="1" smtClean="0"/>
              <a:t>into</a:t>
            </a:r>
            <a:r>
              <a:rPr lang="de-DE" sz="3200" dirty="0" smtClean="0"/>
              <a:t> </a:t>
            </a:r>
            <a:r>
              <a:rPr lang="de-DE" sz="3200" dirty="0" err="1" smtClean="0"/>
              <a:t>the</a:t>
            </a:r>
            <a:r>
              <a:rPr lang="de-DE" sz="3200" dirty="0" smtClean="0"/>
              <a:t> </a:t>
            </a:r>
            <a:r>
              <a:rPr lang="de-DE" sz="3200" dirty="0" err="1" smtClean="0"/>
              <a:t>used</a:t>
            </a:r>
            <a:r>
              <a:rPr lang="de-DE" sz="3200" dirty="0" smtClean="0"/>
              <a:t> </a:t>
            </a:r>
            <a:r>
              <a:rPr lang="de-DE" sz="3200" dirty="0" err="1" smtClean="0"/>
              <a:t>technology</a:t>
            </a:r>
            <a:endParaRPr lang="de-DE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3200" dirty="0" smtClean="0"/>
              <a:t>Can </a:t>
            </a:r>
            <a:r>
              <a:rPr lang="de-DE" sz="3200" dirty="0" err="1" smtClean="0"/>
              <a:t>be</a:t>
            </a:r>
            <a:r>
              <a:rPr lang="de-DE" sz="3200" dirty="0" smtClean="0"/>
              <a:t> </a:t>
            </a:r>
            <a:r>
              <a:rPr lang="de-DE" sz="3200" dirty="0" err="1" smtClean="0"/>
              <a:t>compared</a:t>
            </a:r>
            <a:r>
              <a:rPr lang="de-DE" sz="3200" dirty="0" smtClean="0"/>
              <a:t> </a:t>
            </a:r>
            <a:r>
              <a:rPr lang="de-DE" sz="3200" dirty="0" err="1" smtClean="0"/>
              <a:t>to</a:t>
            </a:r>
            <a:r>
              <a:rPr lang="de-DE" sz="3200" dirty="0" smtClean="0"/>
              <a:t> </a:t>
            </a:r>
            <a:r>
              <a:rPr lang="de-DE" sz="3200" dirty="0" err="1" smtClean="0"/>
              <a:t>commercial</a:t>
            </a:r>
            <a:r>
              <a:rPr lang="de-DE" sz="3200" dirty="0" smtClean="0"/>
              <a:t> </a:t>
            </a:r>
            <a:r>
              <a:rPr lang="de-DE" sz="3200" dirty="0" err="1" smtClean="0"/>
              <a:t>ones</a:t>
            </a:r>
            <a:r>
              <a:rPr lang="de-DE" sz="3200" dirty="0" smtClean="0"/>
              <a:t> in </a:t>
            </a:r>
            <a:r>
              <a:rPr lang="de-DE" sz="3200" dirty="0" err="1" smtClean="0"/>
              <a:t>precision</a:t>
            </a:r>
            <a:r>
              <a:rPr lang="de-DE" sz="3200" dirty="0" smtClean="0"/>
              <a:t> </a:t>
            </a:r>
            <a:r>
              <a:rPr lang="de-DE" sz="3200" dirty="0" err="1" smtClean="0"/>
              <a:t>and</a:t>
            </a:r>
            <a:r>
              <a:rPr lang="de-DE" sz="3200" dirty="0" smtClean="0"/>
              <a:t> </a:t>
            </a:r>
            <a:r>
              <a:rPr lang="de-DE" sz="3200" dirty="0" err="1" smtClean="0"/>
              <a:t>performance</a:t>
            </a:r>
            <a:endParaRPr lang="de-DE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3200" dirty="0" smtClean="0"/>
              <a:t>Higher </a:t>
            </a:r>
            <a:r>
              <a:rPr lang="de-DE" sz="3200" dirty="0" err="1" smtClean="0"/>
              <a:t>performance</a:t>
            </a:r>
            <a:r>
              <a:rPr lang="de-DE" sz="3200" dirty="0" smtClean="0"/>
              <a:t>/</a:t>
            </a:r>
            <a:r>
              <a:rPr lang="de-DE" sz="3200" dirty="0" err="1" smtClean="0"/>
              <a:t>precision</a:t>
            </a:r>
            <a:r>
              <a:rPr lang="de-DE" sz="3200" dirty="0" smtClean="0"/>
              <a:t>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3200" dirty="0"/>
          </a:p>
        </p:txBody>
      </p:sp>
      <p:grpSp>
        <p:nvGrpSpPr>
          <p:cNvPr id="37" name="Gruppieren 36"/>
          <p:cNvGrpSpPr/>
          <p:nvPr/>
        </p:nvGrpSpPr>
        <p:grpSpPr>
          <a:xfrm>
            <a:off x="6491955" y="5387163"/>
            <a:ext cx="2119875" cy="980217"/>
            <a:chOff x="6012160" y="5362582"/>
            <a:chExt cx="2894338" cy="1306778"/>
          </a:xfrm>
        </p:grpSpPr>
        <p:grpSp>
          <p:nvGrpSpPr>
            <p:cNvPr id="29" name="Gruppieren 28"/>
            <p:cNvGrpSpPr/>
            <p:nvPr/>
          </p:nvGrpSpPr>
          <p:grpSpPr>
            <a:xfrm>
              <a:off x="6012160" y="5362582"/>
              <a:ext cx="1584176" cy="1306778"/>
              <a:chOff x="6012160" y="5362582"/>
              <a:chExt cx="1584176" cy="1306778"/>
            </a:xfrm>
          </p:grpSpPr>
          <p:cxnSp>
            <p:nvCxnSpPr>
              <p:cNvPr id="6" name="Gerade Verbindung 5"/>
              <p:cNvCxnSpPr/>
              <p:nvPr/>
            </p:nvCxnSpPr>
            <p:spPr>
              <a:xfrm>
                <a:off x="6012160" y="6237312"/>
                <a:ext cx="648072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Gerade Verbindung 6"/>
              <p:cNvCxnSpPr/>
              <p:nvPr/>
            </p:nvCxnSpPr>
            <p:spPr>
              <a:xfrm flipH="1">
                <a:off x="6660232" y="5373216"/>
                <a:ext cx="144016" cy="864096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Gerade Verbindung 9"/>
              <p:cNvCxnSpPr/>
              <p:nvPr/>
            </p:nvCxnSpPr>
            <p:spPr>
              <a:xfrm flipH="1" flipV="1">
                <a:off x="6821873" y="5362582"/>
                <a:ext cx="144016" cy="130677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Gerade Verbindung 12"/>
              <p:cNvCxnSpPr/>
              <p:nvPr/>
            </p:nvCxnSpPr>
            <p:spPr>
              <a:xfrm flipH="1">
                <a:off x="6965890" y="6016239"/>
                <a:ext cx="152757" cy="65312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Gerade Verbindung 21"/>
              <p:cNvCxnSpPr/>
              <p:nvPr/>
            </p:nvCxnSpPr>
            <p:spPr>
              <a:xfrm flipH="1" flipV="1">
                <a:off x="7118648" y="6016240"/>
                <a:ext cx="102548" cy="2050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Gerade Verbindung 25"/>
              <p:cNvCxnSpPr/>
              <p:nvPr/>
            </p:nvCxnSpPr>
            <p:spPr>
              <a:xfrm flipH="1">
                <a:off x="7221196" y="6237312"/>
                <a:ext cx="37514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uppieren 29"/>
            <p:cNvGrpSpPr/>
            <p:nvPr/>
          </p:nvGrpSpPr>
          <p:grpSpPr>
            <a:xfrm>
              <a:off x="7322322" y="5362582"/>
              <a:ext cx="1584176" cy="1306778"/>
              <a:chOff x="6012160" y="5362582"/>
              <a:chExt cx="1584176" cy="1306778"/>
            </a:xfrm>
          </p:grpSpPr>
          <p:cxnSp>
            <p:nvCxnSpPr>
              <p:cNvPr id="31" name="Gerade Verbindung 30"/>
              <p:cNvCxnSpPr/>
              <p:nvPr/>
            </p:nvCxnSpPr>
            <p:spPr>
              <a:xfrm>
                <a:off x="6012160" y="6237312"/>
                <a:ext cx="648072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 Verbindung 31"/>
              <p:cNvCxnSpPr/>
              <p:nvPr/>
            </p:nvCxnSpPr>
            <p:spPr>
              <a:xfrm flipH="1">
                <a:off x="6660232" y="5373216"/>
                <a:ext cx="144016" cy="864096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Gerade Verbindung 32"/>
              <p:cNvCxnSpPr/>
              <p:nvPr/>
            </p:nvCxnSpPr>
            <p:spPr>
              <a:xfrm flipH="1" flipV="1">
                <a:off x="6821873" y="5362582"/>
                <a:ext cx="144016" cy="130677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 Verbindung 33"/>
              <p:cNvCxnSpPr/>
              <p:nvPr/>
            </p:nvCxnSpPr>
            <p:spPr>
              <a:xfrm flipH="1">
                <a:off x="6965890" y="6016239"/>
                <a:ext cx="152757" cy="65312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 Verbindung 34"/>
              <p:cNvCxnSpPr/>
              <p:nvPr/>
            </p:nvCxnSpPr>
            <p:spPr>
              <a:xfrm flipH="1" flipV="1">
                <a:off x="7118648" y="6016240"/>
                <a:ext cx="102548" cy="2050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 Verbindung 35"/>
              <p:cNvCxnSpPr/>
              <p:nvPr/>
            </p:nvCxnSpPr>
            <p:spPr>
              <a:xfrm flipH="1">
                <a:off x="7221196" y="6237312"/>
                <a:ext cx="37514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64823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Signal Processing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4664"/>
          </a:xfrm>
        </p:spPr>
        <p:txBody>
          <a:bodyPr/>
          <a:lstStyle/>
          <a:p>
            <a:r>
              <a:rPr lang="de-DE" dirty="0" err="1" smtClean="0"/>
              <a:t>Frequency</a:t>
            </a:r>
            <a:r>
              <a:rPr lang="de-DE" dirty="0" smtClean="0"/>
              <a:t> </a:t>
            </a:r>
            <a:r>
              <a:rPr lang="de-DE" dirty="0" err="1" smtClean="0"/>
              <a:t>Spectrum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395536" y="6093296"/>
            <a:ext cx="21964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 smtClean="0">
                <a:solidFill>
                  <a:schemeClr val="tx2"/>
                </a:solidFill>
              </a:rPr>
              <a:t>With</a:t>
            </a:r>
            <a:r>
              <a:rPr lang="de-DE" sz="2400" dirty="0" smtClean="0">
                <a:solidFill>
                  <a:schemeClr val="tx2"/>
                </a:solidFill>
              </a:rPr>
              <a:t> </a:t>
            </a:r>
            <a:r>
              <a:rPr lang="de-DE" sz="2400" dirty="0" err="1" smtClean="0">
                <a:solidFill>
                  <a:schemeClr val="tx2"/>
                </a:solidFill>
              </a:rPr>
              <a:t>everything</a:t>
            </a:r>
            <a:endParaRPr lang="de-DE" sz="2400" dirty="0">
              <a:solidFill>
                <a:schemeClr val="tx2"/>
              </a:solidFill>
            </a:endParaRPr>
          </a:p>
        </p:txBody>
      </p:sp>
      <p:pic>
        <p:nvPicPr>
          <p:cNvPr id="6146" name="Picture 2" descr="C:\Users\jeganslo.FHKN\Downloads\Documentation-master\Documentation-master\images\withEveryth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00" y="2592000"/>
            <a:ext cx="8677275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936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Signal Processing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4664"/>
          </a:xfrm>
        </p:spPr>
        <p:txBody>
          <a:bodyPr/>
          <a:lstStyle/>
          <a:p>
            <a:r>
              <a:rPr lang="de-DE" dirty="0" err="1" smtClean="0"/>
              <a:t>Frequency</a:t>
            </a:r>
            <a:r>
              <a:rPr lang="de-DE" dirty="0" smtClean="0"/>
              <a:t> </a:t>
            </a:r>
            <a:r>
              <a:rPr lang="de-DE" dirty="0" err="1" smtClean="0"/>
              <a:t>Spectrum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395536" y="6093296"/>
            <a:ext cx="2241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 smtClean="0">
                <a:solidFill>
                  <a:schemeClr val="tx2"/>
                </a:solidFill>
              </a:rPr>
              <a:t>No</a:t>
            </a:r>
            <a:r>
              <a:rPr lang="de-DE" sz="2400" dirty="0" smtClean="0">
                <a:solidFill>
                  <a:schemeClr val="tx2"/>
                </a:solidFill>
              </a:rPr>
              <a:t> Zero </a:t>
            </a:r>
            <a:r>
              <a:rPr lang="de-DE" sz="2400" dirty="0" err="1" smtClean="0">
                <a:solidFill>
                  <a:schemeClr val="tx2"/>
                </a:solidFill>
              </a:rPr>
              <a:t>Padding</a:t>
            </a:r>
            <a:endParaRPr lang="de-DE" sz="2400" dirty="0">
              <a:solidFill>
                <a:schemeClr val="tx2"/>
              </a:solidFill>
            </a:endParaRPr>
          </a:p>
        </p:txBody>
      </p:sp>
      <p:pic>
        <p:nvPicPr>
          <p:cNvPr id="7170" name="Picture 2" descr="C:\Users\jeganslo.FHKN\Downloads\Documentation-master\Documentation-master\images\noZeroPaddingAndWithEverythingEls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00" y="2592000"/>
            <a:ext cx="866775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238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571421" y="2540468"/>
            <a:ext cx="4393067" cy="240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540468"/>
            <a:ext cx="4393067" cy="240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Signal Processing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86408" y="1412776"/>
            <a:ext cx="7571184" cy="79208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de-DE" sz="2000" dirty="0" smtClean="0"/>
              <a:t>Output </a:t>
            </a:r>
            <a:r>
              <a:rPr lang="de-DE" sz="2000" dirty="0" err="1" smtClean="0"/>
              <a:t>array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</a:t>
            </a:r>
            <a:r>
              <a:rPr lang="de-DE" sz="2000" dirty="0" err="1" smtClean="0"/>
              <a:t>complex</a:t>
            </a:r>
            <a:r>
              <a:rPr lang="de-DE" sz="2000" dirty="0" smtClean="0"/>
              <a:t> DFT (N </a:t>
            </a:r>
            <a:r>
              <a:rPr lang="de-DE" sz="2000" dirty="0" err="1" smtClean="0"/>
              <a:t>samples</a:t>
            </a:r>
            <a:r>
              <a:rPr lang="de-DE" sz="2000" dirty="0" smtClean="0"/>
              <a:t>)</a:t>
            </a:r>
          </a:p>
          <a:p>
            <a:pPr marL="0" indent="0" algn="ctr">
              <a:buNone/>
            </a:pPr>
            <a:r>
              <a:rPr lang="de-DE" sz="2000" dirty="0" smtClean="0"/>
              <a:t>(after </a:t>
            </a:r>
            <a:r>
              <a:rPr lang="de-DE" sz="2000" dirty="0" err="1" smtClean="0"/>
              <a:t>converting</a:t>
            </a:r>
            <a:r>
              <a:rPr lang="de-DE" sz="2000" dirty="0" smtClean="0"/>
              <a:t> </a:t>
            </a:r>
            <a:r>
              <a:rPr lang="de-DE" sz="2000" dirty="0" err="1" smtClean="0"/>
              <a:t>to</a:t>
            </a:r>
            <a:r>
              <a:rPr lang="de-DE" sz="2000" dirty="0" smtClean="0"/>
              <a:t> polar form)</a:t>
            </a:r>
            <a:endParaRPr lang="en-US" sz="2000" dirty="0"/>
          </a:p>
        </p:txBody>
      </p:sp>
      <p:sp>
        <p:nvSpPr>
          <p:cNvPr id="4" name="Textfeld 3"/>
          <p:cNvSpPr txBox="1"/>
          <p:nvPr/>
        </p:nvSpPr>
        <p:spPr>
          <a:xfrm>
            <a:off x="-36512" y="4967075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[0]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4247696" y="4963234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[N/2]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8590159" y="5114105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[N-1]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3563888" y="5590981"/>
            <a:ext cx="20492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Nyquist</a:t>
            </a:r>
            <a:r>
              <a:rPr lang="de-DE" dirty="0" smtClean="0"/>
              <a:t> </a:t>
            </a:r>
            <a:r>
              <a:rPr lang="de-DE" dirty="0" err="1"/>
              <a:t>f</a:t>
            </a:r>
            <a:r>
              <a:rPr lang="de-DE" dirty="0" err="1" smtClean="0"/>
              <a:t>requency</a:t>
            </a:r>
            <a:endParaRPr lang="de-DE" dirty="0" smtClean="0"/>
          </a:p>
          <a:p>
            <a:r>
              <a:rPr lang="de-DE" dirty="0" smtClean="0"/>
              <a:t>(1/2 </a:t>
            </a:r>
            <a:r>
              <a:rPr lang="de-DE" dirty="0" err="1" smtClean="0"/>
              <a:t>of</a:t>
            </a:r>
            <a:r>
              <a:rPr lang="de-DE" dirty="0" smtClean="0"/>
              <a:t> sample rate)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-36512" y="5723964"/>
            <a:ext cx="2524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DC Offset (not </a:t>
            </a:r>
            <a:r>
              <a:rPr lang="de-DE" dirty="0" err="1" smtClean="0"/>
              <a:t>displayed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10" name="Plus 9"/>
          <p:cNvSpPr/>
          <p:nvPr/>
        </p:nvSpPr>
        <p:spPr>
          <a:xfrm>
            <a:off x="2934358" y="3392996"/>
            <a:ext cx="648072" cy="576064"/>
          </a:xfrm>
          <a:prstGeom prst="mathPlus">
            <a:avLst>
              <a:gd name="adj1" fmla="val 2352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Minus 10"/>
          <p:cNvSpPr/>
          <p:nvPr/>
        </p:nvSpPr>
        <p:spPr>
          <a:xfrm>
            <a:off x="5364088" y="3429000"/>
            <a:ext cx="936104" cy="504056"/>
          </a:xfrm>
          <a:prstGeom prst="mathMin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107504" y="2420888"/>
            <a:ext cx="4391909" cy="2533791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/>
          <p:cNvSpPr txBox="1"/>
          <p:nvPr/>
        </p:nvSpPr>
        <p:spPr>
          <a:xfrm>
            <a:off x="240818" y="4963234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[1]</a:t>
            </a:r>
            <a:endParaRPr lang="de-DE" dirty="0"/>
          </a:p>
        </p:txBody>
      </p:sp>
      <p:cxnSp>
        <p:nvCxnSpPr>
          <p:cNvPr id="17" name="Gerade Verbindung 16"/>
          <p:cNvCxnSpPr/>
          <p:nvPr/>
        </p:nvCxnSpPr>
        <p:spPr>
          <a:xfrm flipV="1">
            <a:off x="4572000" y="2348880"/>
            <a:ext cx="0" cy="2520280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Gerade Verbindung 18"/>
          <p:cNvCxnSpPr/>
          <p:nvPr/>
        </p:nvCxnSpPr>
        <p:spPr>
          <a:xfrm>
            <a:off x="31495" y="4869160"/>
            <a:ext cx="9149017" cy="308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Gerade Verbindung 20"/>
          <p:cNvCxnSpPr>
            <a:stCxn id="4" idx="2"/>
          </p:cNvCxnSpPr>
          <p:nvPr/>
        </p:nvCxnSpPr>
        <p:spPr>
          <a:xfrm>
            <a:off x="184863" y="5336407"/>
            <a:ext cx="0" cy="4134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/>
        </p:nvSpPr>
        <p:spPr>
          <a:xfrm>
            <a:off x="1115616" y="2689175"/>
            <a:ext cx="532133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1400" dirty="0" smtClean="0"/>
              <a:t>Peak</a:t>
            </a:r>
            <a:endParaRPr lang="de-DE" sz="1400" dirty="0"/>
          </a:p>
        </p:txBody>
      </p:sp>
      <p:sp>
        <p:nvSpPr>
          <p:cNvPr id="24" name="Textfeld 23"/>
          <p:cNvSpPr txBox="1"/>
          <p:nvPr/>
        </p:nvSpPr>
        <p:spPr>
          <a:xfrm>
            <a:off x="7496251" y="2708920"/>
            <a:ext cx="532133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1400" dirty="0" smtClean="0"/>
              <a:t>Peak</a:t>
            </a:r>
            <a:endParaRPr lang="de-DE" sz="1400" dirty="0"/>
          </a:p>
        </p:txBody>
      </p:sp>
      <p:sp>
        <p:nvSpPr>
          <p:cNvPr id="13" name="Textfeld 12"/>
          <p:cNvSpPr txBox="1"/>
          <p:nvPr/>
        </p:nvSpPr>
        <p:spPr>
          <a:xfrm>
            <a:off x="953107" y="5291653"/>
            <a:ext cx="1884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First data element</a:t>
            </a:r>
            <a:endParaRPr lang="en-US" dirty="0"/>
          </a:p>
        </p:txBody>
      </p:sp>
      <p:cxnSp>
        <p:nvCxnSpPr>
          <p:cNvPr id="23" name="Gerade Verbindung 22"/>
          <p:cNvCxnSpPr>
            <a:stCxn id="16" idx="2"/>
            <a:endCxn id="13" idx="1"/>
          </p:cNvCxnSpPr>
          <p:nvPr/>
        </p:nvCxnSpPr>
        <p:spPr>
          <a:xfrm>
            <a:off x="462193" y="5332566"/>
            <a:ext cx="490914" cy="1437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24"/>
          <p:cNvCxnSpPr>
            <a:stCxn id="5" idx="2"/>
            <a:endCxn id="7" idx="0"/>
          </p:cNvCxnSpPr>
          <p:nvPr/>
        </p:nvCxnSpPr>
        <p:spPr>
          <a:xfrm>
            <a:off x="4588495" y="5332566"/>
            <a:ext cx="1" cy="2584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feld 26"/>
          <p:cNvSpPr txBox="1"/>
          <p:nvPr/>
        </p:nvSpPr>
        <p:spPr>
          <a:xfrm>
            <a:off x="240818" y="1484784"/>
            <a:ext cx="1588102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Peak detection only with this data</a:t>
            </a:r>
            <a:endParaRPr lang="en-US" sz="1400" dirty="0">
              <a:solidFill>
                <a:schemeClr val="tx2"/>
              </a:solidFill>
            </a:endParaRPr>
          </a:p>
        </p:txBody>
      </p:sp>
      <p:cxnSp>
        <p:nvCxnSpPr>
          <p:cNvPr id="29" name="Gerade Verbindung 28"/>
          <p:cNvCxnSpPr>
            <a:stCxn id="27" idx="2"/>
            <a:endCxn id="12" idx="0"/>
          </p:cNvCxnSpPr>
          <p:nvPr/>
        </p:nvCxnSpPr>
        <p:spPr>
          <a:xfrm>
            <a:off x="1034869" y="2008004"/>
            <a:ext cx="1268590" cy="4128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454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Signal Processing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DE" dirty="0" smtClean="0"/>
              <a:t>A </a:t>
            </a:r>
            <a:r>
              <a:rPr lang="de-DE" dirty="0" err="1" smtClean="0"/>
              <a:t>lot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things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consider</a:t>
            </a:r>
            <a:r>
              <a:rPr lang="de-DE" dirty="0" smtClean="0"/>
              <a:t>:</a:t>
            </a:r>
          </a:p>
          <a:p>
            <a:pPr lvl="1"/>
            <a:r>
              <a:rPr lang="de-DE" dirty="0" smtClean="0"/>
              <a:t>Sample </a:t>
            </a:r>
            <a:r>
              <a:rPr lang="de-DE" dirty="0" err="1" smtClean="0"/>
              <a:t>Frequency</a:t>
            </a:r>
            <a:r>
              <a:rPr lang="de-DE" dirty="0" smtClean="0"/>
              <a:t> (</a:t>
            </a:r>
            <a:r>
              <a:rPr lang="de-DE" dirty="0" err="1" smtClean="0"/>
              <a:t>Nyquist</a:t>
            </a:r>
            <a:r>
              <a:rPr lang="de-DE" dirty="0" smtClean="0"/>
              <a:t>-Shannon </a:t>
            </a:r>
            <a:r>
              <a:rPr lang="de-DE" dirty="0" err="1" smtClean="0"/>
              <a:t>theorem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Segment Duration</a:t>
            </a:r>
          </a:p>
          <a:p>
            <a:pPr lvl="1"/>
            <a:r>
              <a:rPr lang="de-DE" dirty="0" err="1" smtClean="0"/>
              <a:t>Which</a:t>
            </a:r>
            <a:r>
              <a:rPr lang="de-DE" dirty="0" smtClean="0"/>
              <a:t> Filter?</a:t>
            </a:r>
          </a:p>
          <a:p>
            <a:pPr lvl="1"/>
            <a:r>
              <a:rPr lang="de-DE" dirty="0" smtClean="0"/>
              <a:t>Filter Parameters</a:t>
            </a:r>
          </a:p>
          <a:p>
            <a:pPr lvl="1"/>
            <a:r>
              <a:rPr lang="de-DE" dirty="0" smtClean="0"/>
              <a:t>Target </a:t>
            </a:r>
            <a:r>
              <a:rPr lang="de-DE" dirty="0" err="1" smtClean="0"/>
              <a:t>Frequency</a:t>
            </a:r>
            <a:endParaRPr lang="de-DE" dirty="0" smtClean="0"/>
          </a:p>
          <a:p>
            <a:pPr lvl="1"/>
            <a:r>
              <a:rPr lang="de-DE" dirty="0" smtClean="0"/>
              <a:t>Filter </a:t>
            </a:r>
            <a:r>
              <a:rPr lang="de-DE" dirty="0" err="1"/>
              <a:t>s</a:t>
            </a:r>
            <a:r>
              <a:rPr lang="de-DE" dirty="0" err="1" smtClean="0"/>
              <a:t>tabilization</a:t>
            </a:r>
            <a:r>
              <a:rPr lang="de-DE" dirty="0" smtClean="0"/>
              <a:t> time</a:t>
            </a:r>
          </a:p>
          <a:p>
            <a:pPr lvl="1"/>
            <a:r>
              <a:rPr lang="de-DE" dirty="0" err="1" smtClean="0"/>
              <a:t>Correct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scaling</a:t>
            </a:r>
            <a:endParaRPr lang="de-DE" dirty="0" smtClean="0"/>
          </a:p>
          <a:p>
            <a:pPr lvl="1"/>
            <a:r>
              <a:rPr lang="de-DE" dirty="0" smtClean="0"/>
              <a:t>Zero </a:t>
            </a:r>
            <a:r>
              <a:rPr lang="de-DE" dirty="0" err="1" smtClean="0"/>
              <a:t>Padding</a:t>
            </a:r>
            <a:r>
              <a:rPr lang="de-DE" dirty="0" smtClean="0"/>
              <a:t> (</a:t>
            </a:r>
            <a:r>
              <a:rPr lang="de-DE" dirty="0" err="1" smtClean="0"/>
              <a:t>interpolation</a:t>
            </a:r>
            <a:r>
              <a:rPr lang="de-DE" dirty="0" smtClean="0"/>
              <a:t>) – </a:t>
            </a:r>
            <a:r>
              <a:rPr lang="de-DE" dirty="0" err="1" smtClean="0"/>
              <a:t>numer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samples</a:t>
            </a:r>
            <a:endParaRPr lang="de-DE" dirty="0" smtClean="0"/>
          </a:p>
          <a:p>
            <a:pPr lvl="1"/>
            <a:r>
              <a:rPr lang="de-DE" dirty="0" smtClean="0"/>
              <a:t>Find </a:t>
            </a:r>
            <a:r>
              <a:rPr lang="de-DE" dirty="0" err="1" smtClean="0"/>
              <a:t>correct</a:t>
            </a:r>
            <a:r>
              <a:rPr lang="de-DE" dirty="0" smtClean="0"/>
              <a:t> </a:t>
            </a:r>
            <a:r>
              <a:rPr lang="de-DE" dirty="0" err="1"/>
              <a:t>f</a:t>
            </a:r>
            <a:r>
              <a:rPr lang="de-DE" dirty="0" err="1" smtClean="0"/>
              <a:t>requencies</a:t>
            </a:r>
            <a:endParaRPr lang="de-DE" dirty="0" smtClean="0"/>
          </a:p>
          <a:p>
            <a:pPr lvl="1"/>
            <a:r>
              <a:rPr lang="de-DE" dirty="0" err="1" smtClean="0"/>
              <a:t>Improving</a:t>
            </a:r>
            <a:r>
              <a:rPr lang="de-DE" dirty="0" smtClean="0"/>
              <a:t> </a:t>
            </a:r>
            <a:r>
              <a:rPr lang="de-DE" dirty="0" err="1"/>
              <a:t>f</a:t>
            </a:r>
            <a:r>
              <a:rPr lang="de-DE" dirty="0" err="1" smtClean="0"/>
              <a:t>requency</a:t>
            </a:r>
            <a:r>
              <a:rPr lang="de-DE" dirty="0" smtClean="0"/>
              <a:t> </a:t>
            </a:r>
            <a:r>
              <a:rPr lang="de-DE" dirty="0" err="1"/>
              <a:t>r</a:t>
            </a:r>
            <a:r>
              <a:rPr lang="de-DE" dirty="0" err="1" smtClean="0"/>
              <a:t>esolution</a:t>
            </a:r>
            <a:endParaRPr lang="de-DE" dirty="0" smtClean="0"/>
          </a:p>
          <a:p>
            <a:pPr lvl="1"/>
            <a:r>
              <a:rPr lang="de-DE" dirty="0" err="1" smtClean="0"/>
              <a:t>Number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samples</a:t>
            </a:r>
            <a:endParaRPr lang="de-DE" dirty="0" smtClean="0"/>
          </a:p>
          <a:p>
            <a:pPr lvl="1"/>
            <a:r>
              <a:rPr lang="de-DE" dirty="0" err="1" smtClean="0"/>
              <a:t>Timeinterval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doing</a:t>
            </a:r>
            <a:r>
              <a:rPr lang="de-DE" dirty="0" smtClean="0"/>
              <a:t> FFT</a:t>
            </a:r>
            <a:endParaRPr lang="de-DE" dirty="0"/>
          </a:p>
          <a:p>
            <a:pPr lvl="1"/>
            <a:r>
              <a:rPr lang="de-DE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826350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Further </a:t>
            </a:r>
            <a:r>
              <a:rPr lang="de-DE" dirty="0" err="1" smtClean="0"/>
              <a:t>Steps</a:t>
            </a:r>
            <a:r>
              <a:rPr lang="de-DE" dirty="0" smtClean="0"/>
              <a:t> / </a:t>
            </a:r>
            <a:r>
              <a:rPr lang="de-DE" dirty="0" err="1" smtClean="0"/>
              <a:t>Improvement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85000" lnSpcReduction="20000"/>
          </a:bodyPr>
          <a:lstStyle/>
          <a:p>
            <a:r>
              <a:rPr lang="de-DE" dirty="0"/>
              <a:t>Port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 smtClean="0"/>
              <a:t>Arduino</a:t>
            </a:r>
            <a:endParaRPr lang="de-DE" dirty="0"/>
          </a:p>
          <a:p>
            <a:pPr lvl="1"/>
            <a:r>
              <a:rPr lang="de-DE" dirty="0" smtClean="0"/>
              <a:t>FFT </a:t>
            </a:r>
            <a:r>
              <a:rPr lang="de-DE" dirty="0" err="1"/>
              <a:t>library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 smtClean="0"/>
              <a:t>available</a:t>
            </a:r>
            <a:r>
              <a:rPr lang="de-DE" dirty="0"/>
              <a:t> - </a:t>
            </a:r>
            <a:r>
              <a:rPr lang="de-DE" dirty="0">
                <a:hlinkClick r:id="rId3"/>
              </a:rPr>
              <a:t>http://</a:t>
            </a:r>
            <a:r>
              <a:rPr lang="de-DE" dirty="0" smtClean="0">
                <a:hlinkClick r:id="rId3"/>
              </a:rPr>
              <a:t>wiki.openmusiclabs.com/wiki/ArduinoFFT</a:t>
            </a:r>
            <a:endParaRPr lang="de-DE" dirty="0" smtClean="0"/>
          </a:p>
          <a:p>
            <a:pPr lvl="1"/>
            <a:r>
              <a:rPr lang="de-DE" dirty="0" smtClean="0"/>
              <a:t>Research </a:t>
            </a:r>
            <a:r>
              <a:rPr lang="de-DE" dirty="0" err="1" smtClean="0"/>
              <a:t>needed</a:t>
            </a:r>
            <a:r>
              <a:rPr lang="de-DE" dirty="0" smtClean="0"/>
              <a:t>, </a:t>
            </a: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performance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enough</a:t>
            </a:r>
            <a:endParaRPr lang="de-DE" dirty="0" smtClean="0"/>
          </a:p>
          <a:p>
            <a:pPr lvl="1"/>
            <a:r>
              <a:rPr lang="de-DE" dirty="0" smtClean="0"/>
              <a:t>Else do </a:t>
            </a:r>
            <a:r>
              <a:rPr lang="de-DE" dirty="0" err="1" smtClean="0"/>
              <a:t>signal</a:t>
            </a:r>
            <a:r>
              <a:rPr lang="de-DE" dirty="0" smtClean="0"/>
              <a:t> </a:t>
            </a:r>
            <a:r>
              <a:rPr lang="de-DE" dirty="0" err="1" smtClean="0"/>
              <a:t>processing</a:t>
            </a:r>
            <a:r>
              <a:rPr lang="de-DE" dirty="0" smtClean="0"/>
              <a:t> on </a:t>
            </a:r>
            <a:r>
              <a:rPr lang="de-DE" dirty="0" err="1" smtClean="0"/>
              <a:t>smartphone</a:t>
            </a:r>
            <a:endParaRPr lang="de-DE" dirty="0"/>
          </a:p>
          <a:p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smaller</a:t>
            </a:r>
            <a:r>
              <a:rPr lang="de-DE" dirty="0" smtClean="0"/>
              <a:t> </a:t>
            </a:r>
            <a:r>
              <a:rPr lang="de-DE" dirty="0" err="1" smtClean="0"/>
              <a:t>uC</a:t>
            </a:r>
            <a:r>
              <a:rPr lang="de-DE" dirty="0" smtClean="0"/>
              <a:t> (</a:t>
            </a:r>
            <a:r>
              <a:rPr lang="de-DE" dirty="0" err="1" smtClean="0"/>
              <a:t>ATtiny</a:t>
            </a:r>
            <a:r>
              <a:rPr lang="de-DE" dirty="0" smtClean="0"/>
              <a:t>, …)</a:t>
            </a:r>
            <a:endParaRPr lang="de-DE" dirty="0"/>
          </a:p>
          <a:p>
            <a:r>
              <a:rPr lang="de-DE" dirty="0" smtClean="0"/>
              <a:t>Add </a:t>
            </a:r>
            <a:r>
              <a:rPr lang="de-DE" dirty="0" err="1" smtClean="0"/>
              <a:t>bluetooth</a:t>
            </a:r>
            <a:r>
              <a:rPr lang="de-DE" dirty="0" smtClean="0"/>
              <a:t> </a:t>
            </a:r>
            <a:r>
              <a:rPr lang="de-DE" dirty="0" err="1" smtClean="0"/>
              <a:t>module</a:t>
            </a:r>
            <a:r>
              <a:rPr lang="de-DE" dirty="0" smtClean="0"/>
              <a:t> (trivial)</a:t>
            </a:r>
          </a:p>
          <a:p>
            <a:r>
              <a:rPr lang="de-DE" dirty="0" smtClean="0"/>
              <a:t>Add </a:t>
            </a:r>
            <a:r>
              <a:rPr lang="de-DE" dirty="0" err="1" smtClean="0"/>
              <a:t>oxygen</a:t>
            </a:r>
            <a:r>
              <a:rPr lang="de-DE" dirty="0" smtClean="0"/>
              <a:t> </a:t>
            </a:r>
            <a:r>
              <a:rPr lang="de-DE" dirty="0" err="1" smtClean="0"/>
              <a:t>saturation</a:t>
            </a:r>
            <a:r>
              <a:rPr lang="de-DE" dirty="0" smtClean="0"/>
              <a:t> </a:t>
            </a:r>
            <a:r>
              <a:rPr lang="de-DE" dirty="0" err="1" smtClean="0"/>
              <a:t>measurement</a:t>
            </a:r>
            <a:r>
              <a:rPr lang="en-US" dirty="0"/>
              <a:t> </a:t>
            </a:r>
            <a:r>
              <a:rPr lang="en-US" dirty="0" smtClean="0"/>
              <a:t>(easy to implement - the technology is the same as the heart rate measurement)</a:t>
            </a:r>
          </a:p>
          <a:p>
            <a:r>
              <a:rPr lang="de-DE" dirty="0" smtClean="0"/>
              <a:t>Create </a:t>
            </a:r>
            <a:r>
              <a:rPr lang="de-DE" dirty="0" err="1" smtClean="0"/>
              <a:t>wrist</a:t>
            </a:r>
            <a:r>
              <a:rPr lang="de-DE" dirty="0" smtClean="0"/>
              <a:t> band (</a:t>
            </a:r>
            <a:r>
              <a:rPr lang="de-DE" dirty="0" err="1" smtClean="0"/>
              <a:t>smaller</a:t>
            </a:r>
            <a:r>
              <a:rPr lang="de-DE" dirty="0" smtClean="0"/>
              <a:t> LED)</a:t>
            </a:r>
          </a:p>
          <a:p>
            <a:r>
              <a:rPr lang="de-DE" dirty="0" err="1" smtClean="0"/>
              <a:t>Brighter</a:t>
            </a:r>
            <a:r>
              <a:rPr lang="de-DE" dirty="0" smtClean="0"/>
              <a:t> LED (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get</a:t>
            </a:r>
            <a:r>
              <a:rPr lang="de-DE" dirty="0" smtClean="0"/>
              <a:t> </a:t>
            </a:r>
            <a:r>
              <a:rPr lang="de-DE" dirty="0" err="1" smtClean="0"/>
              <a:t>greater</a:t>
            </a:r>
            <a:r>
              <a:rPr lang="de-DE" dirty="0" smtClean="0"/>
              <a:t> </a:t>
            </a:r>
            <a:r>
              <a:rPr lang="de-DE" dirty="0" err="1" smtClean="0"/>
              <a:t>frequecy</a:t>
            </a:r>
            <a:r>
              <a:rPr lang="de-DE" dirty="0" smtClean="0"/>
              <a:t> </a:t>
            </a:r>
            <a:r>
              <a:rPr lang="de-DE" dirty="0" err="1" smtClean="0"/>
              <a:t>peaks</a:t>
            </a:r>
            <a:r>
              <a:rPr lang="de-DE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4229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1617" y="5733256"/>
            <a:ext cx="1261543" cy="97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uppieren 2"/>
          <p:cNvGrpSpPr/>
          <p:nvPr/>
        </p:nvGrpSpPr>
        <p:grpSpPr>
          <a:xfrm>
            <a:off x="6998186" y="6082350"/>
            <a:ext cx="835130" cy="273199"/>
            <a:chOff x="6012160" y="5362582"/>
            <a:chExt cx="2894338" cy="1306778"/>
          </a:xfrm>
        </p:grpSpPr>
        <p:grpSp>
          <p:nvGrpSpPr>
            <p:cNvPr id="5" name="Gruppieren 4"/>
            <p:cNvGrpSpPr/>
            <p:nvPr/>
          </p:nvGrpSpPr>
          <p:grpSpPr>
            <a:xfrm>
              <a:off x="6012160" y="5362582"/>
              <a:ext cx="1584176" cy="1306778"/>
              <a:chOff x="6012160" y="5362582"/>
              <a:chExt cx="1584176" cy="1306778"/>
            </a:xfrm>
          </p:grpSpPr>
          <p:cxnSp>
            <p:nvCxnSpPr>
              <p:cNvPr id="13" name="Gerade Verbindung 12"/>
              <p:cNvCxnSpPr/>
              <p:nvPr/>
            </p:nvCxnSpPr>
            <p:spPr>
              <a:xfrm>
                <a:off x="6012160" y="6237312"/>
                <a:ext cx="648072" cy="0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Gerade Verbindung 13"/>
              <p:cNvCxnSpPr/>
              <p:nvPr/>
            </p:nvCxnSpPr>
            <p:spPr>
              <a:xfrm flipH="1">
                <a:off x="6660232" y="5373216"/>
                <a:ext cx="144016" cy="864096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Gerade Verbindung 14"/>
              <p:cNvCxnSpPr/>
              <p:nvPr/>
            </p:nvCxnSpPr>
            <p:spPr>
              <a:xfrm flipH="1" flipV="1">
                <a:off x="6821873" y="5362582"/>
                <a:ext cx="144016" cy="130677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Gerade Verbindung 15"/>
              <p:cNvCxnSpPr/>
              <p:nvPr/>
            </p:nvCxnSpPr>
            <p:spPr>
              <a:xfrm flipH="1">
                <a:off x="6965890" y="6016239"/>
                <a:ext cx="152757" cy="653121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Gerade Verbindung 16"/>
              <p:cNvCxnSpPr/>
              <p:nvPr/>
            </p:nvCxnSpPr>
            <p:spPr>
              <a:xfrm flipH="1" flipV="1">
                <a:off x="7118648" y="6016240"/>
                <a:ext cx="102548" cy="20509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Gerade Verbindung 17"/>
              <p:cNvCxnSpPr/>
              <p:nvPr/>
            </p:nvCxnSpPr>
            <p:spPr>
              <a:xfrm flipH="1">
                <a:off x="7221196" y="6237312"/>
                <a:ext cx="375140" cy="0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uppieren 5"/>
            <p:cNvGrpSpPr/>
            <p:nvPr/>
          </p:nvGrpSpPr>
          <p:grpSpPr>
            <a:xfrm>
              <a:off x="7322322" y="5362582"/>
              <a:ext cx="1584176" cy="1306778"/>
              <a:chOff x="6012160" y="5362582"/>
              <a:chExt cx="1584176" cy="1306778"/>
            </a:xfrm>
          </p:grpSpPr>
          <p:cxnSp>
            <p:nvCxnSpPr>
              <p:cNvPr id="7" name="Gerade Verbindung 6"/>
              <p:cNvCxnSpPr/>
              <p:nvPr/>
            </p:nvCxnSpPr>
            <p:spPr>
              <a:xfrm>
                <a:off x="6012160" y="6237312"/>
                <a:ext cx="648072" cy="0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Gerade Verbindung 7"/>
              <p:cNvCxnSpPr/>
              <p:nvPr/>
            </p:nvCxnSpPr>
            <p:spPr>
              <a:xfrm flipH="1">
                <a:off x="6660232" y="5373216"/>
                <a:ext cx="144016" cy="864096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Gerade Verbindung 8"/>
              <p:cNvCxnSpPr/>
              <p:nvPr/>
            </p:nvCxnSpPr>
            <p:spPr>
              <a:xfrm flipH="1" flipV="1">
                <a:off x="6821873" y="5362582"/>
                <a:ext cx="144016" cy="130677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Gerade Verbindung 9"/>
              <p:cNvCxnSpPr/>
              <p:nvPr/>
            </p:nvCxnSpPr>
            <p:spPr>
              <a:xfrm flipH="1">
                <a:off x="6965890" y="6016239"/>
                <a:ext cx="152757" cy="653121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Gerade Verbindung 10"/>
              <p:cNvCxnSpPr/>
              <p:nvPr/>
            </p:nvCxnSpPr>
            <p:spPr>
              <a:xfrm flipH="1" flipV="1">
                <a:off x="7118648" y="6016240"/>
                <a:ext cx="102548" cy="20509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Gerade Verbindung 11"/>
              <p:cNvCxnSpPr/>
              <p:nvPr/>
            </p:nvCxnSpPr>
            <p:spPr>
              <a:xfrm flipH="1">
                <a:off x="7221196" y="6237312"/>
                <a:ext cx="375140" cy="0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" name="Gruppieren 18"/>
          <p:cNvGrpSpPr/>
          <p:nvPr/>
        </p:nvGrpSpPr>
        <p:grpSpPr>
          <a:xfrm>
            <a:off x="6160280" y="6082349"/>
            <a:ext cx="835130" cy="273199"/>
            <a:chOff x="6012160" y="5362582"/>
            <a:chExt cx="2894338" cy="1306778"/>
          </a:xfrm>
        </p:grpSpPr>
        <p:grpSp>
          <p:nvGrpSpPr>
            <p:cNvPr id="20" name="Gruppieren 19"/>
            <p:cNvGrpSpPr/>
            <p:nvPr/>
          </p:nvGrpSpPr>
          <p:grpSpPr>
            <a:xfrm>
              <a:off x="6012160" y="5362582"/>
              <a:ext cx="1584176" cy="1306778"/>
              <a:chOff x="6012160" y="5362582"/>
              <a:chExt cx="1584176" cy="1306778"/>
            </a:xfrm>
          </p:grpSpPr>
          <p:cxnSp>
            <p:nvCxnSpPr>
              <p:cNvPr id="28" name="Gerade Verbindung 27"/>
              <p:cNvCxnSpPr/>
              <p:nvPr/>
            </p:nvCxnSpPr>
            <p:spPr>
              <a:xfrm>
                <a:off x="6012160" y="6237312"/>
                <a:ext cx="648072" cy="0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 Verbindung 28"/>
              <p:cNvCxnSpPr/>
              <p:nvPr/>
            </p:nvCxnSpPr>
            <p:spPr>
              <a:xfrm flipH="1">
                <a:off x="6660232" y="5373216"/>
                <a:ext cx="144016" cy="864096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 Verbindung 29"/>
              <p:cNvCxnSpPr/>
              <p:nvPr/>
            </p:nvCxnSpPr>
            <p:spPr>
              <a:xfrm flipH="1" flipV="1">
                <a:off x="6821873" y="5362582"/>
                <a:ext cx="144016" cy="130677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Gerade Verbindung 30"/>
              <p:cNvCxnSpPr/>
              <p:nvPr/>
            </p:nvCxnSpPr>
            <p:spPr>
              <a:xfrm flipH="1">
                <a:off x="6965890" y="6016239"/>
                <a:ext cx="152757" cy="653121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 Verbindung 31"/>
              <p:cNvCxnSpPr/>
              <p:nvPr/>
            </p:nvCxnSpPr>
            <p:spPr>
              <a:xfrm flipH="1" flipV="1">
                <a:off x="7118648" y="6016240"/>
                <a:ext cx="102548" cy="20509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Gerade Verbindung 32"/>
              <p:cNvCxnSpPr/>
              <p:nvPr/>
            </p:nvCxnSpPr>
            <p:spPr>
              <a:xfrm flipH="1">
                <a:off x="7221196" y="6237312"/>
                <a:ext cx="375140" cy="0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uppieren 20"/>
            <p:cNvGrpSpPr/>
            <p:nvPr/>
          </p:nvGrpSpPr>
          <p:grpSpPr>
            <a:xfrm>
              <a:off x="7322322" y="5362582"/>
              <a:ext cx="1584176" cy="1306778"/>
              <a:chOff x="6012160" y="5362582"/>
              <a:chExt cx="1584176" cy="1306778"/>
            </a:xfrm>
          </p:grpSpPr>
          <p:cxnSp>
            <p:nvCxnSpPr>
              <p:cNvPr id="22" name="Gerade Verbindung 21"/>
              <p:cNvCxnSpPr/>
              <p:nvPr/>
            </p:nvCxnSpPr>
            <p:spPr>
              <a:xfrm>
                <a:off x="6012160" y="6237312"/>
                <a:ext cx="648072" cy="0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Gerade Verbindung 22"/>
              <p:cNvCxnSpPr/>
              <p:nvPr/>
            </p:nvCxnSpPr>
            <p:spPr>
              <a:xfrm flipH="1">
                <a:off x="6660232" y="5373216"/>
                <a:ext cx="144016" cy="864096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Gerade Verbindung 23"/>
              <p:cNvCxnSpPr/>
              <p:nvPr/>
            </p:nvCxnSpPr>
            <p:spPr>
              <a:xfrm flipH="1" flipV="1">
                <a:off x="6821873" y="5362582"/>
                <a:ext cx="144016" cy="130677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Gerade Verbindung 24"/>
              <p:cNvCxnSpPr/>
              <p:nvPr/>
            </p:nvCxnSpPr>
            <p:spPr>
              <a:xfrm flipH="1">
                <a:off x="6965890" y="6016239"/>
                <a:ext cx="152757" cy="653121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Gerade Verbindung 25"/>
              <p:cNvCxnSpPr/>
              <p:nvPr/>
            </p:nvCxnSpPr>
            <p:spPr>
              <a:xfrm flipH="1" flipV="1">
                <a:off x="7118648" y="6016240"/>
                <a:ext cx="102548" cy="20509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Gerade Verbindung 26"/>
              <p:cNvCxnSpPr/>
              <p:nvPr/>
            </p:nvCxnSpPr>
            <p:spPr>
              <a:xfrm flipH="1">
                <a:off x="7221196" y="6237312"/>
                <a:ext cx="375140" cy="0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43266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Sources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77500" lnSpcReduction="20000"/>
          </a:bodyPr>
          <a:lstStyle/>
          <a:p>
            <a:r>
              <a:rPr lang="en-US" i="1" dirty="0">
                <a:hlinkClick r:id="rId2"/>
              </a:rPr>
              <a:t>http://www.dspguide.com</a:t>
            </a:r>
            <a:r>
              <a:rPr lang="en-US" i="1" dirty="0" smtClean="0">
                <a:hlinkClick r:id="rId2"/>
              </a:rPr>
              <a:t>/</a:t>
            </a:r>
            <a:endParaRPr lang="en-US" i="1" dirty="0" smtClean="0"/>
          </a:p>
          <a:p>
            <a:r>
              <a:rPr lang="en-US" i="1" dirty="0" smtClean="0"/>
              <a:t>Mastering the </a:t>
            </a:r>
            <a:r>
              <a:rPr lang="en-US" i="1" dirty="0"/>
              <a:t>Discrete </a:t>
            </a:r>
            <a:r>
              <a:rPr lang="en-US" i="1" dirty="0" smtClean="0"/>
              <a:t>Fourier Transform </a:t>
            </a:r>
            <a:r>
              <a:rPr lang="en-US" i="1" dirty="0"/>
              <a:t>in </a:t>
            </a:r>
            <a:r>
              <a:rPr lang="en-US" i="1" dirty="0" smtClean="0"/>
              <a:t>One, Two </a:t>
            </a:r>
            <a:r>
              <a:rPr lang="en-US" i="1" dirty="0"/>
              <a:t>or </a:t>
            </a:r>
            <a:r>
              <a:rPr lang="en-US" i="1" dirty="0" smtClean="0"/>
              <a:t>Several Dimensions - Pitfalls </a:t>
            </a:r>
            <a:r>
              <a:rPr lang="en-US" i="1" dirty="0"/>
              <a:t>and Artifacts, Isaac </a:t>
            </a:r>
            <a:r>
              <a:rPr lang="en-US" i="1" dirty="0" err="1" smtClean="0"/>
              <a:t>Amidror</a:t>
            </a:r>
            <a:r>
              <a:rPr lang="en-US" i="1" dirty="0" smtClean="0"/>
              <a:t>, Springer</a:t>
            </a:r>
          </a:p>
          <a:p>
            <a:r>
              <a:rPr lang="en-US" i="1" dirty="0" smtClean="0"/>
              <a:t>DFT – </a:t>
            </a:r>
            <a:r>
              <a:rPr lang="en-US" i="1" dirty="0" err="1" smtClean="0"/>
              <a:t>Diskrete</a:t>
            </a:r>
            <a:r>
              <a:rPr lang="en-US" i="1" dirty="0" smtClean="0"/>
              <a:t> Fourier-Transformation, André </a:t>
            </a:r>
            <a:r>
              <a:rPr lang="en-US" i="1" dirty="0" err="1" smtClean="0"/>
              <a:t>Neubauer</a:t>
            </a:r>
            <a:r>
              <a:rPr lang="en-US" i="1" dirty="0" smtClean="0"/>
              <a:t>, Springer</a:t>
            </a:r>
          </a:p>
          <a:p>
            <a:r>
              <a:rPr lang="en-US" i="1" dirty="0" err="1" smtClean="0"/>
              <a:t>Signaltheorie</a:t>
            </a:r>
            <a:r>
              <a:rPr lang="en-US" i="1" dirty="0" smtClean="0"/>
              <a:t>, Alfred </a:t>
            </a:r>
            <a:r>
              <a:rPr lang="en-US" i="1" dirty="0" err="1" smtClean="0"/>
              <a:t>Mertins</a:t>
            </a:r>
            <a:r>
              <a:rPr lang="en-US" i="1" dirty="0" smtClean="0"/>
              <a:t>, Springer</a:t>
            </a:r>
          </a:p>
          <a:p>
            <a:r>
              <a:rPr lang="en-US" i="1" dirty="0">
                <a:hlinkClick r:id="rId3"/>
              </a:rPr>
              <a:t>http://</a:t>
            </a:r>
            <a:r>
              <a:rPr lang="en-US" i="1" dirty="0" smtClean="0">
                <a:hlinkClick r:id="rId3"/>
              </a:rPr>
              <a:t>www.thefouriertransform.com/series/fourier.php</a:t>
            </a:r>
            <a:endParaRPr lang="en-US" i="1" dirty="0" smtClean="0"/>
          </a:p>
          <a:p>
            <a:r>
              <a:rPr lang="en-US" i="1" dirty="0">
                <a:hlinkClick r:id="rId4"/>
              </a:rPr>
              <a:t>https://ccrma.stanford.edu/~jos/mdft</a:t>
            </a:r>
            <a:r>
              <a:rPr lang="en-US" i="1" dirty="0" smtClean="0">
                <a:hlinkClick r:id="rId4"/>
              </a:rPr>
              <a:t>/</a:t>
            </a:r>
            <a:endParaRPr lang="en-US" i="1" dirty="0" smtClean="0"/>
          </a:p>
          <a:p>
            <a:r>
              <a:rPr lang="en-US" i="1" dirty="0">
                <a:hlinkClick r:id="rId5"/>
              </a:rPr>
              <a:t>http://paulbourke.net/miscellaneous/dft</a:t>
            </a:r>
            <a:r>
              <a:rPr lang="en-US" i="1" dirty="0" smtClean="0">
                <a:hlinkClick r:id="rId5"/>
              </a:rPr>
              <a:t>/</a:t>
            </a:r>
            <a:endParaRPr lang="en-US" i="1" dirty="0" smtClean="0"/>
          </a:p>
          <a:p>
            <a:r>
              <a:rPr lang="en-US" i="1" dirty="0">
                <a:hlinkClick r:id="rId6"/>
              </a:rPr>
              <a:t>http://</a:t>
            </a:r>
            <a:r>
              <a:rPr lang="en-US" i="1" dirty="0" smtClean="0">
                <a:hlinkClick r:id="rId6"/>
              </a:rPr>
              <a:t>www.ignaciomellado.es/blog/Measuring-heart-rate-with-a-smartphone-camera</a:t>
            </a:r>
            <a:endParaRPr lang="en-US" i="1" dirty="0" smtClean="0"/>
          </a:p>
          <a:p>
            <a:r>
              <a:rPr lang="en-US" i="1" dirty="0">
                <a:hlinkClick r:id="rId7"/>
              </a:rPr>
              <a:t>http://www-users.cs.york.ac.uk/~</a:t>
            </a:r>
            <a:r>
              <a:rPr lang="en-US" i="1" dirty="0" smtClean="0">
                <a:hlinkClick r:id="rId7"/>
              </a:rPr>
              <a:t>fisher/mkfilter/trad.html</a:t>
            </a:r>
            <a:endParaRPr lang="en-US" i="1" dirty="0" smtClean="0"/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91476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8089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feil nach rechts 3"/>
          <p:cNvSpPr/>
          <p:nvPr/>
        </p:nvSpPr>
        <p:spPr>
          <a:xfrm>
            <a:off x="3563888" y="2940385"/>
            <a:ext cx="1944216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Forward DFT</a:t>
            </a:r>
            <a:endParaRPr lang="en-US" dirty="0"/>
          </a:p>
        </p:txBody>
      </p:sp>
      <p:sp>
        <p:nvSpPr>
          <p:cNvPr id="6" name="Pfeil nach links 5"/>
          <p:cNvSpPr/>
          <p:nvPr/>
        </p:nvSpPr>
        <p:spPr>
          <a:xfrm>
            <a:off x="3563888" y="3573016"/>
            <a:ext cx="1944216" cy="5040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Inverse DFT</a:t>
            </a:r>
            <a:endParaRPr lang="en-US" dirty="0"/>
          </a:p>
        </p:txBody>
      </p:sp>
      <p:sp>
        <p:nvSpPr>
          <p:cNvPr id="7" name="Abgerundetes Rechteck 6"/>
          <p:cNvSpPr/>
          <p:nvPr/>
        </p:nvSpPr>
        <p:spPr>
          <a:xfrm>
            <a:off x="2051720" y="2940385"/>
            <a:ext cx="1296144" cy="113668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Time</a:t>
            </a:r>
          </a:p>
          <a:p>
            <a:pPr algn="ctr"/>
            <a:r>
              <a:rPr lang="de-DE" dirty="0" smtClean="0"/>
              <a:t>Domain</a:t>
            </a:r>
            <a:endParaRPr lang="en-US" dirty="0"/>
          </a:p>
        </p:txBody>
      </p:sp>
      <p:sp>
        <p:nvSpPr>
          <p:cNvPr id="8" name="Abgerundetes Rechteck 7"/>
          <p:cNvSpPr/>
          <p:nvPr/>
        </p:nvSpPr>
        <p:spPr>
          <a:xfrm>
            <a:off x="5724128" y="2940385"/>
            <a:ext cx="1296144" cy="113668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Frequency</a:t>
            </a:r>
            <a:r>
              <a:rPr lang="de-DE" dirty="0" smtClean="0"/>
              <a:t> Domain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339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1712608" y="2097901"/>
            <a:ext cx="4220093" cy="467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</a:t>
            </a:r>
            <a:r>
              <a:rPr lang="de-DE" dirty="0" smtClean="0"/>
              <a:t>eal </a:t>
            </a:r>
            <a:r>
              <a:rPr lang="de-DE" dirty="0" err="1" smtClean="0"/>
              <a:t>data</a:t>
            </a:r>
            <a:endParaRPr lang="en-US" dirty="0"/>
          </a:p>
        </p:txBody>
      </p:sp>
      <p:sp>
        <p:nvSpPr>
          <p:cNvPr id="5" name="Textfeld 4"/>
          <p:cNvSpPr txBox="1"/>
          <p:nvPr/>
        </p:nvSpPr>
        <p:spPr>
          <a:xfrm>
            <a:off x="1711492" y="1700077"/>
            <a:ext cx="2034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d</a:t>
            </a:r>
            <a:r>
              <a:rPr lang="de-DE" dirty="0" err="1" smtClean="0"/>
              <a:t>ata</a:t>
            </a:r>
            <a:r>
              <a:rPr lang="de-DE" dirty="0" smtClean="0"/>
              <a:t> </a:t>
            </a:r>
            <a:r>
              <a:rPr lang="de-DE" dirty="0" err="1" smtClean="0"/>
              <a:t>vector</a:t>
            </a:r>
            <a:r>
              <a:rPr lang="de-DE" dirty="0" smtClean="0"/>
              <a:t> (</a:t>
            </a:r>
            <a:r>
              <a:rPr lang="de-DE" dirty="0" err="1" smtClean="0"/>
              <a:t>queue</a:t>
            </a:r>
            <a:r>
              <a:rPr lang="de-DE" dirty="0" smtClean="0"/>
              <a:t>)</a:t>
            </a:r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6574090" y="2924944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Geschweifte Klammer links 8"/>
          <p:cNvSpPr/>
          <p:nvPr/>
        </p:nvSpPr>
        <p:spPr>
          <a:xfrm rot="16200000">
            <a:off x="3570627" y="829569"/>
            <a:ext cx="504056" cy="4220093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feld 9"/>
          <p:cNvSpPr txBox="1"/>
          <p:nvPr/>
        </p:nvSpPr>
        <p:spPr>
          <a:xfrm>
            <a:off x="2834243" y="3191644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effectiveSize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1711492" y="4268186"/>
            <a:ext cx="1998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fftw_complex</a:t>
            </a:r>
            <a:r>
              <a:rPr lang="de-DE" dirty="0" smtClean="0"/>
              <a:t> </a:t>
            </a:r>
            <a:r>
              <a:rPr lang="de-DE" dirty="0" err="1" smtClean="0"/>
              <a:t>array</a:t>
            </a:r>
            <a:endParaRPr lang="en-US" dirty="0"/>
          </a:p>
        </p:txBody>
      </p:sp>
      <p:sp>
        <p:nvSpPr>
          <p:cNvPr id="16" name="Rechteck 15"/>
          <p:cNvSpPr/>
          <p:nvPr/>
        </p:nvSpPr>
        <p:spPr>
          <a:xfrm>
            <a:off x="1712609" y="4657873"/>
            <a:ext cx="4220093" cy="46700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</a:t>
            </a:r>
            <a:r>
              <a:rPr lang="de-DE" dirty="0" err="1" smtClean="0"/>
              <a:t>omplex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endParaRPr lang="en-US" dirty="0"/>
          </a:p>
        </p:txBody>
      </p:sp>
      <p:sp>
        <p:nvSpPr>
          <p:cNvPr id="17" name="Rechteck 16"/>
          <p:cNvSpPr/>
          <p:nvPr/>
        </p:nvSpPr>
        <p:spPr>
          <a:xfrm>
            <a:off x="5932701" y="4657873"/>
            <a:ext cx="2110046" cy="46700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zeroPadding</a:t>
            </a:r>
            <a:r>
              <a:rPr lang="de-DE" dirty="0" smtClean="0"/>
              <a:t> . . .</a:t>
            </a:r>
            <a:endParaRPr lang="en-US" dirty="0"/>
          </a:p>
        </p:txBody>
      </p:sp>
      <p:sp>
        <p:nvSpPr>
          <p:cNvPr id="18" name="Geschweifte Klammer links 17"/>
          <p:cNvSpPr/>
          <p:nvPr/>
        </p:nvSpPr>
        <p:spPr>
          <a:xfrm rot="16200000">
            <a:off x="4625651" y="2316158"/>
            <a:ext cx="504056" cy="633014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feld 18"/>
          <p:cNvSpPr txBox="1"/>
          <p:nvPr/>
        </p:nvSpPr>
        <p:spPr>
          <a:xfrm>
            <a:off x="2924259" y="5733256"/>
            <a:ext cx="3906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effectiveSize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zeroPadSize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Nach rechts gekrümmter Pfeil 19"/>
          <p:cNvSpPr/>
          <p:nvPr/>
        </p:nvSpPr>
        <p:spPr>
          <a:xfrm>
            <a:off x="611560" y="2196063"/>
            <a:ext cx="850553" cy="2960637"/>
          </a:xfrm>
          <a:prstGeom prst="curvedRightArrow">
            <a:avLst>
              <a:gd name="adj1" fmla="val 15897"/>
              <a:gd name="adj2" fmla="val 51129"/>
              <a:gd name="adj3" fmla="val 238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62581" y="3501008"/>
            <a:ext cx="225254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copyToDataOut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2" name="Gewinkelte Verbindung 21"/>
          <p:cNvCxnSpPr>
            <a:endCxn id="4" idx="3"/>
          </p:cNvCxnSpPr>
          <p:nvPr/>
        </p:nvCxnSpPr>
        <p:spPr>
          <a:xfrm rot="10800000">
            <a:off x="5932702" y="2331403"/>
            <a:ext cx="2420103" cy="593542"/>
          </a:xfrm>
          <a:prstGeom prst="bentConnector3">
            <a:avLst>
              <a:gd name="adj1" fmla="val 16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/>
          <p:nvPr/>
        </p:nvCxnSpPr>
        <p:spPr>
          <a:xfrm flipV="1">
            <a:off x="6831098" y="3294276"/>
            <a:ext cx="0" cy="7107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Gerade Verbindung 58"/>
          <p:cNvCxnSpPr>
            <a:stCxn id="16" idx="0"/>
          </p:cNvCxnSpPr>
          <p:nvPr/>
        </p:nvCxnSpPr>
        <p:spPr>
          <a:xfrm flipH="1" flipV="1">
            <a:off x="3822655" y="4005064"/>
            <a:ext cx="1" cy="6528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Gerade Verbindung 59"/>
          <p:cNvCxnSpPr/>
          <p:nvPr/>
        </p:nvCxnSpPr>
        <p:spPr>
          <a:xfrm flipH="1">
            <a:off x="3822657" y="4005064"/>
            <a:ext cx="300844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0679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Measurement </a:t>
            </a:r>
            <a:r>
              <a:rPr lang="de-DE" dirty="0" err="1"/>
              <a:t>P</a:t>
            </a:r>
            <a:r>
              <a:rPr lang="de-DE" dirty="0" err="1" smtClean="0"/>
              <a:t>rinciple</a:t>
            </a:r>
            <a:endParaRPr lang="en-US" dirty="0"/>
          </a:p>
        </p:txBody>
      </p:sp>
      <p:sp>
        <p:nvSpPr>
          <p:cNvPr id="3" name="Textfeld 2"/>
          <p:cNvSpPr txBox="1"/>
          <p:nvPr/>
        </p:nvSpPr>
        <p:spPr>
          <a:xfrm>
            <a:off x="6003003" y="5373216"/>
            <a:ext cx="1532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Light </a:t>
            </a:r>
            <a:r>
              <a:rPr lang="de-DE" dirty="0" err="1" smtClean="0"/>
              <a:t>reflected</a:t>
            </a:r>
            <a:endParaRPr lang="en-US" dirty="0"/>
          </a:p>
        </p:txBody>
      </p:sp>
      <p:sp>
        <p:nvSpPr>
          <p:cNvPr id="33" name="Textfeld 32"/>
          <p:cNvSpPr txBox="1"/>
          <p:nvPr/>
        </p:nvSpPr>
        <p:spPr>
          <a:xfrm>
            <a:off x="1803198" y="5373216"/>
            <a:ext cx="1865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Light </a:t>
            </a:r>
            <a:r>
              <a:rPr lang="de-DE" dirty="0" err="1" smtClean="0"/>
              <a:t>through</a:t>
            </a:r>
            <a:r>
              <a:rPr lang="de-DE" dirty="0" smtClean="0"/>
              <a:t> </a:t>
            </a:r>
            <a:r>
              <a:rPr lang="de-DE" dirty="0" err="1" smtClean="0"/>
              <a:t>skin</a:t>
            </a:r>
            <a:endParaRPr lang="en-US" dirty="0"/>
          </a:p>
        </p:txBody>
      </p:sp>
      <p:cxnSp>
        <p:nvCxnSpPr>
          <p:cNvPr id="34" name="Gerade Verbindung 33"/>
          <p:cNvCxnSpPr/>
          <p:nvPr/>
        </p:nvCxnSpPr>
        <p:spPr>
          <a:xfrm>
            <a:off x="4572000" y="1628800"/>
            <a:ext cx="0" cy="338437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" name="Gruppieren 4"/>
          <p:cNvGrpSpPr/>
          <p:nvPr/>
        </p:nvGrpSpPr>
        <p:grpSpPr>
          <a:xfrm>
            <a:off x="504056" y="2065203"/>
            <a:ext cx="3347864" cy="2371909"/>
            <a:chOff x="504056" y="2065203"/>
            <a:chExt cx="3347864" cy="2371909"/>
          </a:xfrm>
        </p:grpSpPr>
        <p:sp>
          <p:nvSpPr>
            <p:cNvPr id="35" name="Sonne 34"/>
            <p:cNvSpPr/>
            <p:nvPr/>
          </p:nvSpPr>
          <p:spPr>
            <a:xfrm>
              <a:off x="2411760" y="2065203"/>
              <a:ext cx="648072" cy="648072"/>
            </a:xfrm>
            <a:prstGeom prst="sun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uppieren 40"/>
            <p:cNvGrpSpPr/>
            <p:nvPr/>
          </p:nvGrpSpPr>
          <p:grpSpPr>
            <a:xfrm rot="10800000">
              <a:off x="2326307" y="4090428"/>
              <a:ext cx="818976" cy="270030"/>
              <a:chOff x="7080793" y="2060848"/>
              <a:chExt cx="818976" cy="270030"/>
            </a:xfrm>
          </p:grpSpPr>
          <p:sp>
            <p:nvSpPr>
              <p:cNvPr id="42" name="Rechteck 41"/>
              <p:cNvSpPr/>
              <p:nvPr/>
            </p:nvSpPr>
            <p:spPr>
              <a:xfrm>
                <a:off x="7080793" y="2060848"/>
                <a:ext cx="818976" cy="216024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hteck 42"/>
              <p:cNvSpPr/>
              <p:nvPr/>
            </p:nvSpPr>
            <p:spPr>
              <a:xfrm>
                <a:off x="7321747" y="2222866"/>
                <a:ext cx="337067" cy="10801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Abgerundetes Rechteck 45"/>
            <p:cNvSpPr/>
            <p:nvPr/>
          </p:nvSpPr>
          <p:spPr>
            <a:xfrm>
              <a:off x="1619672" y="2946684"/>
              <a:ext cx="2232248" cy="864096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Gerade Verbindung mit Pfeil 47"/>
            <p:cNvCxnSpPr/>
            <p:nvPr/>
          </p:nvCxnSpPr>
          <p:spPr>
            <a:xfrm>
              <a:off x="2735796" y="2857291"/>
              <a:ext cx="0" cy="115200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 Verbindung mit Pfeil 48"/>
            <p:cNvCxnSpPr/>
            <p:nvPr/>
          </p:nvCxnSpPr>
          <p:spPr>
            <a:xfrm>
              <a:off x="2567261" y="2857291"/>
              <a:ext cx="0" cy="115200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 Verbindung mit Pfeil 49"/>
            <p:cNvCxnSpPr/>
            <p:nvPr/>
          </p:nvCxnSpPr>
          <p:spPr>
            <a:xfrm>
              <a:off x="2910918" y="2865394"/>
              <a:ext cx="0" cy="115200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feld 56"/>
            <p:cNvSpPr txBox="1"/>
            <p:nvPr/>
          </p:nvSpPr>
          <p:spPr>
            <a:xfrm>
              <a:off x="504056" y="2204573"/>
              <a:ext cx="13620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LED (</a:t>
              </a:r>
              <a:r>
                <a:rPr lang="de-DE" dirty="0" err="1" smtClean="0"/>
                <a:t>Red</a:t>
              </a:r>
              <a:r>
                <a:rPr lang="de-DE" dirty="0" smtClean="0"/>
                <a:t>/IR)</a:t>
              </a:r>
              <a:endParaRPr lang="en-US" dirty="0"/>
            </a:p>
          </p:txBody>
        </p:sp>
        <p:sp>
          <p:nvSpPr>
            <p:cNvPr id="58" name="Textfeld 57"/>
            <p:cNvSpPr txBox="1"/>
            <p:nvPr/>
          </p:nvSpPr>
          <p:spPr>
            <a:xfrm>
              <a:off x="615689" y="4067780"/>
              <a:ext cx="12772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Photodiode</a:t>
              </a:r>
              <a:endParaRPr lang="en-US" dirty="0"/>
            </a:p>
          </p:txBody>
        </p:sp>
        <p:sp>
          <p:nvSpPr>
            <p:cNvPr id="59" name="Textfeld 58"/>
            <p:cNvSpPr txBox="1"/>
            <p:nvPr/>
          </p:nvSpPr>
          <p:spPr>
            <a:xfrm>
              <a:off x="610267" y="3194066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Skin</a:t>
              </a:r>
              <a:endParaRPr lang="en-US" dirty="0"/>
            </a:p>
          </p:txBody>
        </p:sp>
        <p:cxnSp>
          <p:nvCxnSpPr>
            <p:cNvPr id="61" name="Gerade Verbindung 60"/>
            <p:cNvCxnSpPr>
              <a:stCxn id="57" idx="3"/>
              <a:endCxn id="35" idx="1"/>
            </p:cNvCxnSpPr>
            <p:nvPr/>
          </p:nvCxnSpPr>
          <p:spPr>
            <a:xfrm>
              <a:off x="1866096" y="2389239"/>
              <a:ext cx="54566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Gerade Verbindung 62"/>
            <p:cNvCxnSpPr>
              <a:stCxn id="59" idx="3"/>
              <a:endCxn id="46" idx="1"/>
            </p:cNvCxnSpPr>
            <p:nvPr/>
          </p:nvCxnSpPr>
          <p:spPr>
            <a:xfrm>
              <a:off x="1179654" y="3378732"/>
              <a:ext cx="44001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Gerade Verbindung 66"/>
            <p:cNvCxnSpPr>
              <a:stCxn id="58" idx="3"/>
              <a:endCxn id="42" idx="3"/>
            </p:cNvCxnSpPr>
            <p:nvPr/>
          </p:nvCxnSpPr>
          <p:spPr>
            <a:xfrm>
              <a:off x="1892962" y="4252446"/>
              <a:ext cx="43334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Rechteck 73"/>
            <p:cNvSpPr/>
            <p:nvPr/>
          </p:nvSpPr>
          <p:spPr>
            <a:xfrm>
              <a:off x="1702441" y="3289339"/>
              <a:ext cx="2066710" cy="21602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Blood</a:t>
              </a:r>
              <a:endParaRPr lang="en-US" dirty="0"/>
            </a:p>
          </p:txBody>
        </p:sp>
      </p:grpSp>
      <p:grpSp>
        <p:nvGrpSpPr>
          <p:cNvPr id="4" name="Gruppieren 3"/>
          <p:cNvGrpSpPr/>
          <p:nvPr/>
        </p:nvGrpSpPr>
        <p:grpSpPr>
          <a:xfrm>
            <a:off x="5653243" y="1844824"/>
            <a:ext cx="2232248" cy="2664296"/>
            <a:chOff x="5653243" y="1844824"/>
            <a:chExt cx="2232248" cy="2664296"/>
          </a:xfrm>
        </p:grpSpPr>
        <p:sp>
          <p:nvSpPr>
            <p:cNvPr id="36" name="Sonne 35"/>
            <p:cNvSpPr/>
            <p:nvPr/>
          </p:nvSpPr>
          <p:spPr>
            <a:xfrm>
              <a:off x="5653243" y="2051847"/>
              <a:ext cx="648072" cy="648072"/>
            </a:xfrm>
            <a:prstGeom prst="sun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" name="Gruppieren 39"/>
            <p:cNvGrpSpPr/>
            <p:nvPr/>
          </p:nvGrpSpPr>
          <p:grpSpPr>
            <a:xfrm>
              <a:off x="6937900" y="2267871"/>
              <a:ext cx="818976" cy="270030"/>
              <a:chOff x="7080793" y="2060848"/>
              <a:chExt cx="818976" cy="270030"/>
            </a:xfrm>
          </p:grpSpPr>
          <p:sp>
            <p:nvSpPr>
              <p:cNvPr id="38" name="Rechteck 37"/>
              <p:cNvSpPr/>
              <p:nvPr/>
            </p:nvSpPr>
            <p:spPr>
              <a:xfrm>
                <a:off x="7080793" y="2060848"/>
                <a:ext cx="818976" cy="216024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hteck 38"/>
              <p:cNvSpPr/>
              <p:nvPr/>
            </p:nvSpPr>
            <p:spPr>
              <a:xfrm>
                <a:off x="7321747" y="2222866"/>
                <a:ext cx="337067" cy="10801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Abgerundetes Rechteck 44"/>
            <p:cNvSpPr/>
            <p:nvPr/>
          </p:nvSpPr>
          <p:spPr>
            <a:xfrm>
              <a:off x="5653243" y="3645024"/>
              <a:ext cx="2232248" cy="864096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Gerade Verbindung mit Pfeil 50"/>
            <p:cNvCxnSpPr/>
            <p:nvPr/>
          </p:nvCxnSpPr>
          <p:spPr>
            <a:xfrm>
              <a:off x="6204789" y="2857291"/>
              <a:ext cx="456566" cy="106676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Gerade Verbindung mit Pfeil 52"/>
            <p:cNvCxnSpPr/>
            <p:nvPr/>
          </p:nvCxnSpPr>
          <p:spPr>
            <a:xfrm flipV="1">
              <a:off x="6937900" y="2717304"/>
              <a:ext cx="396044" cy="120675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 Verbindung 70"/>
            <p:cNvCxnSpPr/>
            <p:nvPr/>
          </p:nvCxnSpPr>
          <p:spPr>
            <a:xfrm>
              <a:off x="6660232" y="1844824"/>
              <a:ext cx="0" cy="87248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5" name="Rechteck 74"/>
            <p:cNvSpPr/>
            <p:nvPr/>
          </p:nvSpPr>
          <p:spPr>
            <a:xfrm>
              <a:off x="5736012" y="3969060"/>
              <a:ext cx="2066710" cy="21602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Blood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5384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pieren 18"/>
          <p:cNvGrpSpPr/>
          <p:nvPr/>
        </p:nvGrpSpPr>
        <p:grpSpPr>
          <a:xfrm>
            <a:off x="2110045" y="2114172"/>
            <a:ext cx="4248472" cy="719292"/>
            <a:chOff x="1547664" y="1323964"/>
            <a:chExt cx="4248472" cy="719292"/>
          </a:xfrm>
        </p:grpSpPr>
        <p:sp>
          <p:nvSpPr>
            <p:cNvPr id="6" name="Rechteck 5"/>
            <p:cNvSpPr/>
            <p:nvPr/>
          </p:nvSpPr>
          <p:spPr>
            <a:xfrm>
              <a:off x="1656023" y="1503610"/>
              <a:ext cx="4140113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hteck 9"/>
            <p:cNvSpPr/>
            <p:nvPr/>
          </p:nvSpPr>
          <p:spPr>
            <a:xfrm>
              <a:off x="1547664" y="1323964"/>
              <a:ext cx="1512168" cy="719292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uppieren 19"/>
          <p:cNvGrpSpPr/>
          <p:nvPr/>
        </p:nvGrpSpPr>
        <p:grpSpPr>
          <a:xfrm>
            <a:off x="2218404" y="2986670"/>
            <a:ext cx="4140113" cy="719292"/>
            <a:chOff x="1656023" y="1323964"/>
            <a:chExt cx="4140113" cy="719292"/>
          </a:xfrm>
        </p:grpSpPr>
        <p:sp>
          <p:nvSpPr>
            <p:cNvPr id="21" name="Rechteck 20"/>
            <p:cNvSpPr/>
            <p:nvPr/>
          </p:nvSpPr>
          <p:spPr>
            <a:xfrm>
              <a:off x="1656023" y="1503610"/>
              <a:ext cx="4140113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hteck 21"/>
            <p:cNvSpPr/>
            <p:nvPr/>
          </p:nvSpPr>
          <p:spPr>
            <a:xfrm>
              <a:off x="2303748" y="1323964"/>
              <a:ext cx="1512168" cy="719292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uppieren 22"/>
          <p:cNvGrpSpPr/>
          <p:nvPr/>
        </p:nvGrpSpPr>
        <p:grpSpPr>
          <a:xfrm>
            <a:off x="2218404" y="3859168"/>
            <a:ext cx="4140113" cy="719292"/>
            <a:chOff x="1656023" y="1323964"/>
            <a:chExt cx="4140113" cy="719292"/>
          </a:xfrm>
        </p:grpSpPr>
        <p:sp>
          <p:nvSpPr>
            <p:cNvPr id="24" name="Rechteck 23"/>
            <p:cNvSpPr/>
            <p:nvPr/>
          </p:nvSpPr>
          <p:spPr>
            <a:xfrm>
              <a:off x="1656023" y="1503610"/>
              <a:ext cx="4140113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hteck 24"/>
            <p:cNvSpPr/>
            <p:nvPr/>
          </p:nvSpPr>
          <p:spPr>
            <a:xfrm>
              <a:off x="3059832" y="1323964"/>
              <a:ext cx="1512168" cy="719292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Pfeil nach links 25"/>
          <p:cNvSpPr/>
          <p:nvPr/>
        </p:nvSpPr>
        <p:spPr>
          <a:xfrm>
            <a:off x="4118698" y="1727344"/>
            <a:ext cx="2095803" cy="386828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feld 26"/>
          <p:cNvSpPr txBox="1"/>
          <p:nvPr/>
        </p:nvSpPr>
        <p:spPr>
          <a:xfrm>
            <a:off x="4702333" y="1482904"/>
            <a:ext cx="1029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Add </a:t>
            </a:r>
            <a:r>
              <a:rPr lang="de-DE" dirty="0" err="1" smtClean="0"/>
              <a:t>data</a:t>
            </a:r>
            <a:endParaRPr lang="en-US" dirty="0"/>
          </a:p>
        </p:txBody>
      </p:sp>
      <p:cxnSp>
        <p:nvCxnSpPr>
          <p:cNvPr id="35" name="Gerade Verbindung 34"/>
          <p:cNvCxnSpPr/>
          <p:nvPr/>
        </p:nvCxnSpPr>
        <p:spPr>
          <a:xfrm flipH="1">
            <a:off x="1894021" y="2779048"/>
            <a:ext cx="21602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Gerade Verbindung 36"/>
          <p:cNvCxnSpPr/>
          <p:nvPr/>
        </p:nvCxnSpPr>
        <p:spPr>
          <a:xfrm flipH="1">
            <a:off x="1894021" y="3643144"/>
            <a:ext cx="9721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Gerade Verbindung 38"/>
          <p:cNvCxnSpPr/>
          <p:nvPr/>
        </p:nvCxnSpPr>
        <p:spPr>
          <a:xfrm flipH="1">
            <a:off x="1894021" y="4507240"/>
            <a:ext cx="17281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/>
          <p:nvPr/>
        </p:nvCxnSpPr>
        <p:spPr>
          <a:xfrm>
            <a:off x="1894021" y="2780950"/>
            <a:ext cx="0" cy="25202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feld 44"/>
          <p:cNvSpPr txBox="1"/>
          <p:nvPr/>
        </p:nvSpPr>
        <p:spPr>
          <a:xfrm>
            <a:off x="1843002" y="4795272"/>
            <a:ext cx="1419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Calculate</a:t>
            </a:r>
            <a:r>
              <a:rPr lang="de-DE" dirty="0" smtClean="0"/>
              <a:t> FFT</a:t>
            </a:r>
            <a:endParaRPr lang="en-US" dirty="0"/>
          </a:p>
        </p:txBody>
      </p:sp>
      <p:cxnSp>
        <p:nvCxnSpPr>
          <p:cNvPr id="47" name="Gerade Verbindung mit Pfeil 46"/>
          <p:cNvCxnSpPr>
            <a:stCxn id="48" idx="0"/>
          </p:cNvCxnSpPr>
          <p:nvPr/>
        </p:nvCxnSpPr>
        <p:spPr>
          <a:xfrm flipH="1" flipV="1">
            <a:off x="5062373" y="4578460"/>
            <a:ext cx="137175" cy="4014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8" name="Textfeld 47"/>
          <p:cNvSpPr txBox="1"/>
          <p:nvPr/>
        </p:nvSpPr>
        <p:spPr>
          <a:xfrm>
            <a:off x="4378297" y="4979938"/>
            <a:ext cx="1642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Sliding</a:t>
            </a:r>
            <a:r>
              <a:rPr lang="de-DE" dirty="0" smtClean="0"/>
              <a:t> </a:t>
            </a:r>
            <a:r>
              <a:rPr lang="de-DE" dirty="0" err="1" smtClean="0"/>
              <a:t>Window</a:t>
            </a:r>
            <a:endParaRPr lang="en-US" dirty="0"/>
          </a:p>
        </p:txBody>
      </p:sp>
      <p:sp>
        <p:nvSpPr>
          <p:cNvPr id="50" name="Textfeld 49"/>
          <p:cNvSpPr txBox="1"/>
          <p:nvPr/>
        </p:nvSpPr>
        <p:spPr>
          <a:xfrm>
            <a:off x="6358517" y="2256988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</a:t>
            </a:r>
            <a:r>
              <a:rPr lang="de-DE" dirty="0" smtClean="0"/>
              <a:t>_1</a:t>
            </a:r>
            <a:endParaRPr lang="en-US" dirty="0"/>
          </a:p>
        </p:txBody>
      </p:sp>
      <p:sp>
        <p:nvSpPr>
          <p:cNvPr id="51" name="Textfeld 50"/>
          <p:cNvSpPr txBox="1"/>
          <p:nvPr/>
        </p:nvSpPr>
        <p:spPr>
          <a:xfrm>
            <a:off x="6343116" y="3156984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</a:t>
            </a:r>
            <a:r>
              <a:rPr lang="de-DE" dirty="0" smtClean="0"/>
              <a:t>_2</a:t>
            </a:r>
            <a:endParaRPr lang="en-US" dirty="0"/>
          </a:p>
        </p:txBody>
      </p:sp>
      <p:sp>
        <p:nvSpPr>
          <p:cNvPr id="52" name="Textfeld 51"/>
          <p:cNvSpPr txBox="1"/>
          <p:nvPr/>
        </p:nvSpPr>
        <p:spPr>
          <a:xfrm>
            <a:off x="6358517" y="4029482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</a:t>
            </a:r>
            <a:r>
              <a:rPr lang="de-DE" dirty="0" smtClean="0"/>
              <a:t>_3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356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Heart Rate </a:t>
            </a:r>
            <a:r>
              <a:rPr lang="de-DE" dirty="0" err="1" smtClean="0"/>
              <a:t>and</a:t>
            </a:r>
            <a:r>
              <a:rPr lang="de-DE" dirty="0" smtClean="0"/>
              <a:t> Oxygen Saturation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196951"/>
          </a:xfrm>
        </p:spPr>
        <p:txBody>
          <a:bodyPr>
            <a:normAutofit/>
          </a:bodyPr>
          <a:lstStyle/>
          <a:p>
            <a:r>
              <a:rPr lang="de-DE" dirty="0" err="1" smtClean="0"/>
              <a:t>Red</a:t>
            </a:r>
            <a:r>
              <a:rPr lang="de-DE" dirty="0" smtClean="0"/>
              <a:t> LED (660nm)</a:t>
            </a:r>
          </a:p>
          <a:p>
            <a:r>
              <a:rPr lang="de-DE" dirty="0" smtClean="0"/>
              <a:t>IR LED (940nm)</a:t>
            </a:r>
          </a:p>
          <a:p>
            <a:r>
              <a:rPr lang="de-DE" dirty="0" smtClean="0"/>
              <a:t>Rate: time </a:t>
            </a:r>
            <a:r>
              <a:rPr lang="de-DE" dirty="0" err="1" smtClean="0"/>
              <a:t>between</a:t>
            </a:r>
            <a:r>
              <a:rPr lang="de-DE" dirty="0" smtClean="0"/>
              <a:t> </a:t>
            </a:r>
            <a:r>
              <a:rPr lang="de-DE" dirty="0" err="1" smtClean="0"/>
              <a:t>two</a:t>
            </a:r>
            <a:r>
              <a:rPr lang="de-DE" dirty="0" smtClean="0"/>
              <a:t> </a:t>
            </a:r>
            <a:r>
              <a:rPr lang="de-DE" dirty="0" err="1" smtClean="0"/>
              <a:t>maxima</a:t>
            </a:r>
            <a:r>
              <a:rPr lang="de-DE" dirty="0" smtClean="0"/>
              <a:t> / </a:t>
            </a:r>
            <a:r>
              <a:rPr lang="de-DE" dirty="0" err="1" smtClean="0"/>
              <a:t>minima</a:t>
            </a:r>
            <a:endParaRPr lang="de-DE" dirty="0" smtClean="0"/>
          </a:p>
          <a:p>
            <a:r>
              <a:rPr lang="de-DE" dirty="0" smtClean="0"/>
              <a:t>Saturation: </a:t>
            </a:r>
            <a:r>
              <a:rPr lang="de-DE" dirty="0" err="1" smtClean="0"/>
              <a:t>difference</a:t>
            </a:r>
            <a:r>
              <a:rPr lang="de-DE" dirty="0" smtClean="0"/>
              <a:t> </a:t>
            </a:r>
            <a:r>
              <a:rPr lang="de-DE" dirty="0" err="1" smtClean="0"/>
              <a:t>between</a:t>
            </a:r>
            <a:r>
              <a:rPr lang="de-DE" dirty="0" smtClean="0"/>
              <a:t> </a:t>
            </a:r>
            <a:r>
              <a:rPr lang="de-DE" dirty="0" err="1" smtClean="0"/>
              <a:t>red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infrared</a:t>
            </a:r>
            <a:r>
              <a:rPr lang="de-DE" dirty="0" smtClean="0"/>
              <a:t> light </a:t>
            </a:r>
            <a:r>
              <a:rPr lang="de-DE" dirty="0" err="1" smtClean="0"/>
              <a:t>intensity</a:t>
            </a:r>
            <a:endParaRPr lang="de-DE" dirty="0" smtClean="0"/>
          </a:p>
        </p:txBody>
      </p:sp>
      <p:sp>
        <p:nvSpPr>
          <p:cNvPr id="4" name="Textfeld 3"/>
          <p:cNvSpPr txBox="1"/>
          <p:nvPr/>
        </p:nvSpPr>
        <p:spPr>
          <a:xfrm>
            <a:off x="431540" y="6021288"/>
            <a:ext cx="8280920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/>
              <a:t>Detect maxima / minima </a:t>
            </a:r>
            <a:r>
              <a:rPr lang="en-US" sz="2800" dirty="0"/>
              <a:t>and calculate time </a:t>
            </a:r>
            <a:r>
              <a:rPr lang="en-US" sz="2800" dirty="0" smtClean="0"/>
              <a:t>difference.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0567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Hardware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484783"/>
            <a:ext cx="6347048" cy="1872209"/>
          </a:xfrm>
        </p:spPr>
        <p:txBody>
          <a:bodyPr>
            <a:noAutofit/>
          </a:bodyPr>
          <a:lstStyle/>
          <a:p>
            <a:r>
              <a:rPr lang="de-DE" sz="2000" dirty="0" err="1" smtClean="0"/>
              <a:t>Adafruit</a:t>
            </a:r>
            <a:r>
              <a:rPr lang="de-DE" sz="2000" dirty="0" smtClean="0"/>
              <a:t> TSL Light Sensor</a:t>
            </a:r>
          </a:p>
          <a:p>
            <a:pPr lvl="1"/>
            <a:r>
              <a:rPr lang="de-DE" sz="2000" dirty="0" smtClean="0"/>
              <a:t>Broadband </a:t>
            </a:r>
            <a:r>
              <a:rPr lang="de-DE" sz="2000" dirty="0" err="1" smtClean="0"/>
              <a:t>and</a:t>
            </a:r>
            <a:r>
              <a:rPr lang="de-DE" sz="2000" dirty="0" smtClean="0"/>
              <a:t> IR </a:t>
            </a:r>
            <a:r>
              <a:rPr lang="de-DE" sz="2000" dirty="0" err="1" smtClean="0"/>
              <a:t>Photodiode</a:t>
            </a:r>
            <a:endParaRPr lang="de-DE" sz="2000" dirty="0" smtClean="0"/>
          </a:p>
          <a:p>
            <a:pPr lvl="1"/>
            <a:r>
              <a:rPr lang="en-US" sz="2000" dirty="0" smtClean="0"/>
              <a:t>Different integration times</a:t>
            </a:r>
          </a:p>
          <a:p>
            <a:pPr lvl="1"/>
            <a:r>
              <a:rPr lang="en-US" sz="2000" dirty="0" smtClean="0"/>
              <a:t>Different sensitivity</a:t>
            </a:r>
          </a:p>
          <a:p>
            <a:pPr lvl="1"/>
            <a:r>
              <a:rPr lang="en-US" sz="2000" dirty="0" smtClean="0"/>
              <a:t>I2C interface</a:t>
            </a:r>
            <a:endParaRPr lang="en-US" sz="2000" dirty="0"/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457200" y="3491474"/>
            <a:ext cx="6347048" cy="604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dirty="0" err="1" smtClean="0"/>
              <a:t>Red</a:t>
            </a:r>
            <a:r>
              <a:rPr lang="de-DE" sz="2000" dirty="0" smtClean="0"/>
              <a:t> </a:t>
            </a:r>
            <a:r>
              <a:rPr lang="de-DE" sz="2000" dirty="0" err="1" smtClean="0"/>
              <a:t>and</a:t>
            </a:r>
            <a:r>
              <a:rPr lang="de-DE" sz="2000" dirty="0" smtClean="0"/>
              <a:t> IR LED</a:t>
            </a:r>
            <a:endParaRPr lang="en-US" sz="2000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457200" y="4230620"/>
            <a:ext cx="6347048" cy="604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dirty="0" smtClean="0"/>
              <a:t>Bluetooth Module (not </a:t>
            </a:r>
            <a:r>
              <a:rPr lang="de-DE" sz="2000" dirty="0" err="1" smtClean="0"/>
              <a:t>used</a:t>
            </a:r>
            <a:r>
              <a:rPr lang="de-DE" sz="2000" dirty="0" smtClean="0"/>
              <a:t>)</a:t>
            </a:r>
            <a:endParaRPr lang="en-US" sz="2000" dirty="0"/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457200" y="4969766"/>
            <a:ext cx="6347048" cy="8354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dirty="0" err="1" smtClean="0"/>
              <a:t>Arduino</a:t>
            </a:r>
            <a:endParaRPr lang="de-DE" sz="2000" dirty="0" smtClean="0"/>
          </a:p>
          <a:p>
            <a:pPr lvl="1"/>
            <a:r>
              <a:rPr lang="de-DE" sz="2000" dirty="0" smtClean="0"/>
              <a:t>Needs I2C </a:t>
            </a:r>
            <a:r>
              <a:rPr lang="de-DE" sz="2000" dirty="0" err="1" smtClean="0"/>
              <a:t>and</a:t>
            </a:r>
            <a:r>
              <a:rPr lang="de-DE" sz="2000" dirty="0" smtClean="0"/>
              <a:t> USART </a:t>
            </a:r>
            <a:r>
              <a:rPr lang="de-DE" sz="2000" dirty="0" err="1" smtClean="0"/>
              <a:t>support</a:t>
            </a:r>
            <a:endParaRPr lang="en-US" sz="20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6185" y="1556791"/>
            <a:ext cx="3223335" cy="2419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40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 Flow</a:t>
            </a:r>
            <a:endParaRPr lang="en-US" dirty="0"/>
          </a:p>
        </p:txBody>
      </p:sp>
      <p:sp>
        <p:nvSpPr>
          <p:cNvPr id="4" name="Rechteck 3"/>
          <p:cNvSpPr/>
          <p:nvPr/>
        </p:nvSpPr>
        <p:spPr>
          <a:xfrm>
            <a:off x="2195736" y="1772816"/>
            <a:ext cx="2112930" cy="1584176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feld 44"/>
          <p:cNvSpPr txBox="1"/>
          <p:nvPr/>
        </p:nvSpPr>
        <p:spPr>
          <a:xfrm>
            <a:off x="179512" y="3645024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Heart rate </a:t>
            </a:r>
            <a:r>
              <a:rPr lang="de-DE" dirty="0" err="1">
                <a:solidFill>
                  <a:srgbClr val="FF0000"/>
                </a:solidFill>
              </a:rPr>
              <a:t>c</a:t>
            </a:r>
            <a:r>
              <a:rPr lang="de-DE" dirty="0" err="1" smtClean="0">
                <a:solidFill>
                  <a:srgbClr val="FF0000"/>
                </a:solidFill>
              </a:rPr>
              <a:t>alculation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5" name="Gruppieren 4"/>
          <p:cNvGrpSpPr/>
          <p:nvPr/>
        </p:nvGrpSpPr>
        <p:grpSpPr>
          <a:xfrm>
            <a:off x="2451230" y="2006842"/>
            <a:ext cx="4241540" cy="3852428"/>
            <a:chOff x="1670448" y="1448780"/>
            <a:chExt cx="4241540" cy="3852428"/>
          </a:xfrm>
        </p:grpSpPr>
        <p:sp>
          <p:nvSpPr>
            <p:cNvPr id="6" name="Rechteck 5"/>
            <p:cNvSpPr/>
            <p:nvPr/>
          </p:nvSpPr>
          <p:spPr>
            <a:xfrm>
              <a:off x="1670448" y="2996952"/>
              <a:ext cx="1296144" cy="792088"/>
            </a:xfrm>
            <a:prstGeom prst="rect">
              <a:avLst/>
            </a:prstGeom>
            <a:solidFill>
              <a:srgbClr val="00878F"/>
            </a:solidFill>
            <a:ln>
              <a:solidFill>
                <a:srgbClr val="62AE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/>
                <a:t>Arduino</a:t>
              </a:r>
              <a:endParaRPr lang="de-DE" dirty="0"/>
            </a:p>
          </p:txBody>
        </p:sp>
        <p:sp>
          <p:nvSpPr>
            <p:cNvPr id="7" name="Abgerundetes Rechteck 6"/>
            <p:cNvSpPr/>
            <p:nvPr/>
          </p:nvSpPr>
          <p:spPr>
            <a:xfrm>
              <a:off x="1721826" y="1484784"/>
              <a:ext cx="1193387" cy="720080"/>
            </a:xfrm>
            <a:prstGeom prst="roundRect">
              <a:avLst/>
            </a:prstGeom>
            <a:solidFill>
              <a:srgbClr val="E4712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Bluetooth </a:t>
              </a:r>
              <a:r>
                <a:rPr lang="de-DE" dirty="0" err="1" smtClean="0"/>
                <a:t>module</a:t>
              </a:r>
              <a:endParaRPr lang="de-DE" dirty="0"/>
            </a:p>
          </p:txBody>
        </p:sp>
        <p:sp>
          <p:nvSpPr>
            <p:cNvPr id="8" name="Abgerundetes Rechteck 7"/>
            <p:cNvSpPr/>
            <p:nvPr/>
          </p:nvSpPr>
          <p:spPr>
            <a:xfrm>
              <a:off x="1721825" y="4581128"/>
              <a:ext cx="1193387" cy="720080"/>
            </a:xfrm>
            <a:prstGeom prst="roundRect">
              <a:avLst/>
            </a:prstGeom>
            <a:solidFill>
              <a:srgbClr val="E4712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Light </a:t>
              </a:r>
              <a:r>
                <a:rPr lang="de-DE" dirty="0" err="1" smtClean="0"/>
                <a:t>sensor</a:t>
              </a:r>
              <a:endParaRPr lang="de-DE" dirty="0"/>
            </a:p>
          </p:txBody>
        </p:sp>
        <p:cxnSp>
          <p:nvCxnSpPr>
            <p:cNvPr id="9" name="Gerade Verbindung mit Pfeil 8"/>
            <p:cNvCxnSpPr>
              <a:stCxn id="6" idx="2"/>
              <a:endCxn id="8" idx="0"/>
            </p:cNvCxnSpPr>
            <p:nvPr/>
          </p:nvCxnSpPr>
          <p:spPr>
            <a:xfrm flipH="1">
              <a:off x="2318519" y="3789040"/>
              <a:ext cx="1" cy="7920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feld 9"/>
            <p:cNvSpPr txBox="1"/>
            <p:nvPr/>
          </p:nvSpPr>
          <p:spPr>
            <a:xfrm>
              <a:off x="2288976" y="4005064"/>
              <a:ext cx="4828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I2C</a:t>
              </a:r>
              <a:endParaRPr lang="de-DE" dirty="0"/>
            </a:p>
          </p:txBody>
        </p:sp>
        <p:cxnSp>
          <p:nvCxnSpPr>
            <p:cNvPr id="11" name="Gerade Verbindung mit Pfeil 10"/>
            <p:cNvCxnSpPr>
              <a:stCxn id="7" idx="2"/>
              <a:endCxn id="6" idx="0"/>
            </p:cNvCxnSpPr>
            <p:nvPr/>
          </p:nvCxnSpPr>
          <p:spPr>
            <a:xfrm>
              <a:off x="2318520" y="2204864"/>
              <a:ext cx="0" cy="7920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feld 11"/>
            <p:cNvSpPr txBox="1"/>
            <p:nvPr/>
          </p:nvSpPr>
          <p:spPr>
            <a:xfrm>
              <a:off x="2292697" y="2420888"/>
              <a:ext cx="695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UART</a:t>
              </a:r>
              <a:endParaRPr lang="de-DE" dirty="0"/>
            </a:p>
          </p:txBody>
        </p:sp>
        <p:sp>
          <p:nvSpPr>
            <p:cNvPr id="13" name="Rechteck 12"/>
            <p:cNvSpPr/>
            <p:nvPr/>
          </p:nvSpPr>
          <p:spPr>
            <a:xfrm>
              <a:off x="4211960" y="1448780"/>
              <a:ext cx="1512168" cy="7920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PC / Smartphone</a:t>
              </a:r>
            </a:p>
          </p:txBody>
        </p:sp>
        <p:sp>
          <p:nvSpPr>
            <p:cNvPr id="14" name="Pfeil nach rechts 13"/>
            <p:cNvSpPr/>
            <p:nvPr/>
          </p:nvSpPr>
          <p:spPr>
            <a:xfrm>
              <a:off x="3059832" y="1663895"/>
              <a:ext cx="936104" cy="36004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Textfeld 14"/>
            <p:cNvSpPr txBox="1"/>
            <p:nvPr/>
          </p:nvSpPr>
          <p:spPr>
            <a:xfrm>
              <a:off x="4024099" y="2708920"/>
              <a:ext cx="188788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 smtClean="0"/>
                <a:t>Heart </a:t>
              </a:r>
              <a:r>
                <a:rPr lang="de-DE" dirty="0"/>
                <a:t>r</a:t>
              </a:r>
              <a:r>
                <a:rPr lang="de-DE" dirty="0" smtClean="0"/>
                <a:t>ate</a:t>
              </a:r>
            </a:p>
            <a:p>
              <a:pPr algn="ctr"/>
              <a:r>
                <a:rPr lang="de-DE" dirty="0" smtClean="0"/>
                <a:t>Oxygen </a:t>
              </a:r>
              <a:r>
                <a:rPr lang="de-DE" dirty="0" err="1" smtClean="0"/>
                <a:t>saturation</a:t>
              </a:r>
              <a:endParaRPr lang="de-DE" dirty="0"/>
            </a:p>
          </p:txBody>
        </p:sp>
        <p:sp>
          <p:nvSpPr>
            <p:cNvPr id="16" name="Geschweifte Klammer links 15"/>
            <p:cNvSpPr/>
            <p:nvPr/>
          </p:nvSpPr>
          <p:spPr>
            <a:xfrm rot="5400000">
              <a:off x="4716015" y="1815861"/>
              <a:ext cx="504056" cy="1714110"/>
            </a:xfrm>
            <a:prstGeom prst="lef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8" name="Gruppieren 17"/>
          <p:cNvGrpSpPr/>
          <p:nvPr/>
        </p:nvGrpSpPr>
        <p:grpSpPr>
          <a:xfrm>
            <a:off x="3851920" y="1844824"/>
            <a:ext cx="835130" cy="273199"/>
            <a:chOff x="6012160" y="5362582"/>
            <a:chExt cx="2894338" cy="1306778"/>
          </a:xfrm>
        </p:grpSpPr>
        <p:grpSp>
          <p:nvGrpSpPr>
            <p:cNvPr id="19" name="Gruppieren 18"/>
            <p:cNvGrpSpPr/>
            <p:nvPr/>
          </p:nvGrpSpPr>
          <p:grpSpPr>
            <a:xfrm>
              <a:off x="6012160" y="5362582"/>
              <a:ext cx="1584176" cy="1306778"/>
              <a:chOff x="6012160" y="5362582"/>
              <a:chExt cx="1584176" cy="1306778"/>
            </a:xfrm>
          </p:grpSpPr>
          <p:cxnSp>
            <p:nvCxnSpPr>
              <p:cNvPr id="27" name="Gerade Verbindung 26"/>
              <p:cNvCxnSpPr/>
              <p:nvPr/>
            </p:nvCxnSpPr>
            <p:spPr>
              <a:xfrm>
                <a:off x="6012160" y="6237312"/>
                <a:ext cx="648072" cy="0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Gerade Verbindung 27"/>
              <p:cNvCxnSpPr/>
              <p:nvPr/>
            </p:nvCxnSpPr>
            <p:spPr>
              <a:xfrm flipH="1">
                <a:off x="6660232" y="5373216"/>
                <a:ext cx="144016" cy="864096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 Verbindung 28"/>
              <p:cNvCxnSpPr/>
              <p:nvPr/>
            </p:nvCxnSpPr>
            <p:spPr>
              <a:xfrm flipH="1" flipV="1">
                <a:off x="6821873" y="5362582"/>
                <a:ext cx="144016" cy="130677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 Verbindung 29"/>
              <p:cNvCxnSpPr/>
              <p:nvPr/>
            </p:nvCxnSpPr>
            <p:spPr>
              <a:xfrm flipH="1">
                <a:off x="6965890" y="6016239"/>
                <a:ext cx="152757" cy="653121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Gerade Verbindung 30"/>
              <p:cNvCxnSpPr/>
              <p:nvPr/>
            </p:nvCxnSpPr>
            <p:spPr>
              <a:xfrm flipH="1" flipV="1">
                <a:off x="7118648" y="6016240"/>
                <a:ext cx="102548" cy="20509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 Verbindung 31"/>
              <p:cNvCxnSpPr/>
              <p:nvPr/>
            </p:nvCxnSpPr>
            <p:spPr>
              <a:xfrm flipH="1">
                <a:off x="7221196" y="6237312"/>
                <a:ext cx="375140" cy="0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uppieren 19"/>
            <p:cNvGrpSpPr/>
            <p:nvPr/>
          </p:nvGrpSpPr>
          <p:grpSpPr>
            <a:xfrm>
              <a:off x="7322322" y="5362582"/>
              <a:ext cx="1584176" cy="1306778"/>
              <a:chOff x="6012160" y="5362582"/>
              <a:chExt cx="1584176" cy="1306778"/>
            </a:xfrm>
          </p:grpSpPr>
          <p:cxnSp>
            <p:nvCxnSpPr>
              <p:cNvPr id="21" name="Gerade Verbindung 20"/>
              <p:cNvCxnSpPr/>
              <p:nvPr/>
            </p:nvCxnSpPr>
            <p:spPr>
              <a:xfrm>
                <a:off x="6012160" y="6237312"/>
                <a:ext cx="648072" cy="0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Gerade Verbindung 21"/>
              <p:cNvCxnSpPr/>
              <p:nvPr/>
            </p:nvCxnSpPr>
            <p:spPr>
              <a:xfrm flipH="1">
                <a:off x="6660232" y="5373216"/>
                <a:ext cx="144016" cy="864096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Gerade Verbindung 22"/>
              <p:cNvCxnSpPr/>
              <p:nvPr/>
            </p:nvCxnSpPr>
            <p:spPr>
              <a:xfrm flipH="1" flipV="1">
                <a:off x="6821873" y="5362582"/>
                <a:ext cx="144016" cy="130677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Gerade Verbindung 23"/>
              <p:cNvCxnSpPr/>
              <p:nvPr/>
            </p:nvCxnSpPr>
            <p:spPr>
              <a:xfrm flipH="1">
                <a:off x="6965890" y="6016239"/>
                <a:ext cx="152757" cy="653121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Gerade Verbindung 24"/>
              <p:cNvCxnSpPr/>
              <p:nvPr/>
            </p:nvCxnSpPr>
            <p:spPr>
              <a:xfrm flipH="1" flipV="1">
                <a:off x="7118648" y="6016240"/>
                <a:ext cx="102548" cy="20509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Gerade Verbindung 25"/>
              <p:cNvCxnSpPr/>
              <p:nvPr/>
            </p:nvCxnSpPr>
            <p:spPr>
              <a:xfrm flipH="1">
                <a:off x="7221196" y="6237312"/>
                <a:ext cx="375140" cy="0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" name="Textfeld 16"/>
          <p:cNvSpPr txBox="1"/>
          <p:nvPr/>
        </p:nvSpPr>
        <p:spPr>
          <a:xfrm>
            <a:off x="4355976" y="1484784"/>
            <a:ext cx="1953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Heart rate  (</a:t>
            </a:r>
            <a:r>
              <a:rPr lang="de-DE" dirty="0" err="1" smtClean="0">
                <a:solidFill>
                  <a:srgbClr val="FF0000"/>
                </a:solidFill>
              </a:rPr>
              <a:t>bpm</a:t>
            </a:r>
            <a:r>
              <a:rPr lang="de-DE" dirty="0" smtClean="0">
                <a:solidFill>
                  <a:srgbClr val="FF0000"/>
                </a:solidFill>
              </a:rPr>
              <a:t>)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6" name="Gerade Verbindung mit Pfeil 45"/>
          <p:cNvCxnSpPr/>
          <p:nvPr/>
        </p:nvCxnSpPr>
        <p:spPr>
          <a:xfrm>
            <a:off x="251520" y="4005064"/>
            <a:ext cx="2115392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8572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 Flow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32656"/>
          </a:xfrm>
        </p:spPr>
        <p:txBody>
          <a:bodyPr>
            <a:normAutofit fontScale="77500" lnSpcReduction="20000"/>
          </a:bodyPr>
          <a:lstStyle/>
          <a:p>
            <a:r>
              <a:rPr lang="de-DE" dirty="0" smtClean="0"/>
              <a:t>Implementation not trivial: Prototype </a:t>
            </a:r>
            <a:r>
              <a:rPr lang="de-DE" dirty="0" err="1" smtClean="0"/>
              <a:t>implemented</a:t>
            </a:r>
            <a:r>
              <a:rPr lang="de-DE" dirty="0" smtClean="0"/>
              <a:t> on PC</a:t>
            </a:r>
            <a:endParaRPr lang="en-US" dirty="0"/>
          </a:p>
        </p:txBody>
      </p:sp>
      <p:grpSp>
        <p:nvGrpSpPr>
          <p:cNvPr id="4" name="Gruppieren 3"/>
          <p:cNvGrpSpPr/>
          <p:nvPr/>
        </p:nvGrpSpPr>
        <p:grpSpPr>
          <a:xfrm>
            <a:off x="2451428" y="3068960"/>
            <a:ext cx="6873100" cy="2780084"/>
            <a:chOff x="2451428" y="3068960"/>
            <a:chExt cx="6873100" cy="2780084"/>
          </a:xfrm>
        </p:grpSpPr>
        <p:grpSp>
          <p:nvGrpSpPr>
            <p:cNvPr id="19" name="Gruppieren 18"/>
            <p:cNvGrpSpPr/>
            <p:nvPr/>
          </p:nvGrpSpPr>
          <p:grpSpPr>
            <a:xfrm>
              <a:off x="2451428" y="3543917"/>
              <a:ext cx="4397667" cy="2305127"/>
              <a:chOff x="1331640" y="3194103"/>
              <a:chExt cx="4397667" cy="2305127"/>
            </a:xfrm>
          </p:grpSpPr>
          <p:grpSp>
            <p:nvGrpSpPr>
              <p:cNvPr id="20" name="Gruppieren 19"/>
              <p:cNvGrpSpPr/>
              <p:nvPr/>
            </p:nvGrpSpPr>
            <p:grpSpPr>
              <a:xfrm>
                <a:off x="1331640" y="3194974"/>
                <a:ext cx="1296144" cy="2304256"/>
                <a:chOff x="2451230" y="3555014"/>
                <a:chExt cx="1296144" cy="2304256"/>
              </a:xfrm>
            </p:grpSpPr>
            <p:sp>
              <p:nvSpPr>
                <p:cNvPr id="26" name="Rechteck 25"/>
                <p:cNvSpPr/>
                <p:nvPr/>
              </p:nvSpPr>
              <p:spPr>
                <a:xfrm>
                  <a:off x="2451230" y="3555014"/>
                  <a:ext cx="1296144" cy="792088"/>
                </a:xfrm>
                <a:prstGeom prst="rect">
                  <a:avLst/>
                </a:prstGeom>
                <a:solidFill>
                  <a:srgbClr val="00878F"/>
                </a:solidFill>
                <a:ln>
                  <a:solidFill>
                    <a:srgbClr val="62AEB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dirty="0" err="1" smtClean="0"/>
                    <a:t>Arduino</a:t>
                  </a:r>
                  <a:endParaRPr lang="de-DE" dirty="0"/>
                </a:p>
              </p:txBody>
            </p:sp>
            <p:sp>
              <p:nvSpPr>
                <p:cNvPr id="27" name="Abgerundetes Rechteck 26"/>
                <p:cNvSpPr/>
                <p:nvPr/>
              </p:nvSpPr>
              <p:spPr>
                <a:xfrm>
                  <a:off x="2502607" y="5139190"/>
                  <a:ext cx="1193387" cy="720080"/>
                </a:xfrm>
                <a:prstGeom prst="roundRect">
                  <a:avLst/>
                </a:prstGeom>
                <a:solidFill>
                  <a:srgbClr val="E47128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dirty="0" smtClean="0"/>
                    <a:t>Light </a:t>
                  </a:r>
                  <a:r>
                    <a:rPr lang="de-DE" dirty="0" err="1" smtClean="0"/>
                    <a:t>sensor</a:t>
                  </a:r>
                  <a:endParaRPr lang="de-DE" dirty="0"/>
                </a:p>
              </p:txBody>
            </p:sp>
            <p:cxnSp>
              <p:nvCxnSpPr>
                <p:cNvPr id="28" name="Gerade Verbindung mit Pfeil 27"/>
                <p:cNvCxnSpPr>
                  <a:stCxn id="26" idx="2"/>
                  <a:endCxn id="27" idx="0"/>
                </p:cNvCxnSpPr>
                <p:nvPr/>
              </p:nvCxnSpPr>
              <p:spPr>
                <a:xfrm flipH="1">
                  <a:off x="3099301" y="4347102"/>
                  <a:ext cx="1" cy="792088"/>
                </a:xfrm>
                <a:prstGeom prst="straightConnector1">
                  <a:avLst/>
                </a:prstGeom>
                <a:ln>
                  <a:headEnd type="arrow"/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9" name="Textfeld 28"/>
                <p:cNvSpPr txBox="1"/>
                <p:nvPr/>
              </p:nvSpPr>
              <p:spPr>
                <a:xfrm>
                  <a:off x="3069758" y="4563126"/>
                  <a:ext cx="4828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dirty="0" smtClean="0"/>
                    <a:t>I2C</a:t>
                  </a:r>
                  <a:endParaRPr lang="de-DE" dirty="0"/>
                </a:p>
              </p:txBody>
            </p:sp>
          </p:grpSp>
          <p:cxnSp>
            <p:nvCxnSpPr>
              <p:cNvPr id="21" name="Gerade Verbindung mit Pfeil 20"/>
              <p:cNvCxnSpPr>
                <a:stCxn id="26" idx="3"/>
                <a:endCxn id="23" idx="1"/>
              </p:cNvCxnSpPr>
              <p:nvPr/>
            </p:nvCxnSpPr>
            <p:spPr>
              <a:xfrm flipV="1">
                <a:off x="2627784" y="3590147"/>
                <a:ext cx="1488385" cy="871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" name="Textfeld 21"/>
              <p:cNvSpPr txBox="1"/>
              <p:nvPr/>
            </p:nvSpPr>
            <p:spPr>
              <a:xfrm>
                <a:off x="3024412" y="3275692"/>
                <a:ext cx="69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 smtClean="0"/>
                  <a:t>UART</a:t>
                </a:r>
                <a:endParaRPr lang="de-DE" dirty="0"/>
              </a:p>
            </p:txBody>
          </p:sp>
          <p:sp>
            <p:nvSpPr>
              <p:cNvPr id="23" name="Rechteck 22"/>
              <p:cNvSpPr/>
              <p:nvPr/>
            </p:nvSpPr>
            <p:spPr>
              <a:xfrm>
                <a:off x="4116169" y="3194103"/>
                <a:ext cx="1512168" cy="79208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 smtClean="0"/>
                  <a:t>PC</a:t>
                </a:r>
              </a:p>
            </p:txBody>
          </p:sp>
          <p:sp>
            <p:nvSpPr>
              <p:cNvPr id="24" name="Textfeld 23"/>
              <p:cNvSpPr txBox="1"/>
              <p:nvPr/>
            </p:nvSpPr>
            <p:spPr>
              <a:xfrm>
                <a:off x="4302898" y="4454243"/>
                <a:ext cx="11387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dirty="0" smtClean="0"/>
                  <a:t>Heart rate</a:t>
                </a:r>
              </a:p>
            </p:txBody>
          </p:sp>
          <p:sp>
            <p:nvSpPr>
              <p:cNvPr id="25" name="Geschweifte Klammer links 24"/>
              <p:cNvSpPr/>
              <p:nvPr/>
            </p:nvSpPr>
            <p:spPr>
              <a:xfrm rot="5400000">
                <a:off x="4620224" y="3561184"/>
                <a:ext cx="504056" cy="1714110"/>
              </a:xfrm>
              <a:prstGeom prst="leftBrac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30" name="Textfeld 29"/>
            <p:cNvSpPr txBox="1"/>
            <p:nvPr/>
          </p:nvSpPr>
          <p:spPr>
            <a:xfrm>
              <a:off x="3563888" y="3068960"/>
              <a:ext cx="1872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solidFill>
                    <a:srgbClr val="FF0000"/>
                  </a:solidFill>
                </a:rPr>
                <a:t>Light Sensor Data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grpSp>
          <p:nvGrpSpPr>
            <p:cNvPr id="31" name="Gruppieren 30"/>
            <p:cNvGrpSpPr/>
            <p:nvPr/>
          </p:nvGrpSpPr>
          <p:grpSpPr>
            <a:xfrm>
              <a:off x="5574476" y="5158187"/>
              <a:ext cx="835130" cy="273199"/>
              <a:chOff x="6012160" y="5362582"/>
              <a:chExt cx="2894338" cy="1306778"/>
            </a:xfrm>
          </p:grpSpPr>
          <p:grpSp>
            <p:nvGrpSpPr>
              <p:cNvPr id="32" name="Gruppieren 31"/>
              <p:cNvGrpSpPr/>
              <p:nvPr/>
            </p:nvGrpSpPr>
            <p:grpSpPr>
              <a:xfrm>
                <a:off x="6012160" y="5362582"/>
                <a:ext cx="1584176" cy="1306778"/>
                <a:chOff x="6012160" y="5362582"/>
                <a:chExt cx="1584176" cy="1306778"/>
              </a:xfrm>
            </p:grpSpPr>
            <p:cxnSp>
              <p:nvCxnSpPr>
                <p:cNvPr id="40" name="Gerade Verbindung 39"/>
                <p:cNvCxnSpPr/>
                <p:nvPr/>
              </p:nvCxnSpPr>
              <p:spPr>
                <a:xfrm>
                  <a:off x="6012160" y="6237312"/>
                  <a:ext cx="648072" cy="0"/>
                </a:xfrm>
                <a:prstGeom prst="line">
                  <a:avLst/>
                </a:prstGeom>
                <a:ln w="63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Gerade Verbindung 40"/>
                <p:cNvCxnSpPr/>
                <p:nvPr/>
              </p:nvCxnSpPr>
              <p:spPr>
                <a:xfrm flipH="1">
                  <a:off x="6660232" y="5373216"/>
                  <a:ext cx="144016" cy="864096"/>
                </a:xfrm>
                <a:prstGeom prst="line">
                  <a:avLst/>
                </a:prstGeom>
                <a:ln w="63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Gerade Verbindung 41"/>
                <p:cNvCxnSpPr/>
                <p:nvPr/>
              </p:nvCxnSpPr>
              <p:spPr>
                <a:xfrm flipH="1" flipV="1">
                  <a:off x="6821873" y="5362582"/>
                  <a:ext cx="144016" cy="1306778"/>
                </a:xfrm>
                <a:prstGeom prst="line">
                  <a:avLst/>
                </a:prstGeom>
                <a:ln w="63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Gerade Verbindung 42"/>
                <p:cNvCxnSpPr/>
                <p:nvPr/>
              </p:nvCxnSpPr>
              <p:spPr>
                <a:xfrm flipH="1">
                  <a:off x="6965890" y="6016239"/>
                  <a:ext cx="152757" cy="653121"/>
                </a:xfrm>
                <a:prstGeom prst="line">
                  <a:avLst/>
                </a:prstGeom>
                <a:ln w="63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Gerade Verbindung 43"/>
                <p:cNvCxnSpPr/>
                <p:nvPr/>
              </p:nvCxnSpPr>
              <p:spPr>
                <a:xfrm flipH="1" flipV="1">
                  <a:off x="7118648" y="6016240"/>
                  <a:ext cx="102548" cy="205098"/>
                </a:xfrm>
                <a:prstGeom prst="line">
                  <a:avLst/>
                </a:prstGeom>
                <a:ln w="63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Gerade Verbindung 44"/>
                <p:cNvCxnSpPr/>
                <p:nvPr/>
              </p:nvCxnSpPr>
              <p:spPr>
                <a:xfrm flipH="1">
                  <a:off x="7221196" y="6237312"/>
                  <a:ext cx="375140" cy="0"/>
                </a:xfrm>
                <a:prstGeom prst="line">
                  <a:avLst/>
                </a:prstGeom>
                <a:ln w="63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" name="Gruppieren 32"/>
              <p:cNvGrpSpPr/>
              <p:nvPr/>
            </p:nvGrpSpPr>
            <p:grpSpPr>
              <a:xfrm>
                <a:off x="7322322" y="5362582"/>
                <a:ext cx="1584176" cy="1306778"/>
                <a:chOff x="6012160" y="5362582"/>
                <a:chExt cx="1584176" cy="1306778"/>
              </a:xfrm>
            </p:grpSpPr>
            <p:cxnSp>
              <p:nvCxnSpPr>
                <p:cNvPr id="34" name="Gerade Verbindung 33"/>
                <p:cNvCxnSpPr/>
                <p:nvPr/>
              </p:nvCxnSpPr>
              <p:spPr>
                <a:xfrm>
                  <a:off x="6012160" y="6237312"/>
                  <a:ext cx="648072" cy="0"/>
                </a:xfrm>
                <a:prstGeom prst="line">
                  <a:avLst/>
                </a:prstGeom>
                <a:ln w="63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Gerade Verbindung 34"/>
                <p:cNvCxnSpPr/>
                <p:nvPr/>
              </p:nvCxnSpPr>
              <p:spPr>
                <a:xfrm flipH="1">
                  <a:off x="6660232" y="5373216"/>
                  <a:ext cx="144016" cy="864096"/>
                </a:xfrm>
                <a:prstGeom prst="line">
                  <a:avLst/>
                </a:prstGeom>
                <a:ln w="63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Gerade Verbindung 35"/>
                <p:cNvCxnSpPr/>
                <p:nvPr/>
              </p:nvCxnSpPr>
              <p:spPr>
                <a:xfrm flipH="1" flipV="1">
                  <a:off x="6821873" y="5362582"/>
                  <a:ext cx="144016" cy="1306778"/>
                </a:xfrm>
                <a:prstGeom prst="line">
                  <a:avLst/>
                </a:prstGeom>
                <a:ln w="63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Gerade Verbindung 36"/>
                <p:cNvCxnSpPr/>
                <p:nvPr/>
              </p:nvCxnSpPr>
              <p:spPr>
                <a:xfrm flipH="1">
                  <a:off x="6965890" y="6016239"/>
                  <a:ext cx="152757" cy="653121"/>
                </a:xfrm>
                <a:prstGeom prst="line">
                  <a:avLst/>
                </a:prstGeom>
                <a:ln w="63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Gerade Verbindung 37"/>
                <p:cNvCxnSpPr/>
                <p:nvPr/>
              </p:nvCxnSpPr>
              <p:spPr>
                <a:xfrm flipH="1" flipV="1">
                  <a:off x="7118648" y="6016240"/>
                  <a:ext cx="102548" cy="205098"/>
                </a:xfrm>
                <a:prstGeom prst="line">
                  <a:avLst/>
                </a:prstGeom>
                <a:ln w="63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Gerade Verbindung 38"/>
                <p:cNvCxnSpPr/>
                <p:nvPr/>
              </p:nvCxnSpPr>
              <p:spPr>
                <a:xfrm flipH="1">
                  <a:off x="7221196" y="6237312"/>
                  <a:ext cx="375140" cy="0"/>
                </a:xfrm>
                <a:prstGeom prst="line">
                  <a:avLst/>
                </a:prstGeom>
                <a:ln w="63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6" name="Textfeld 45"/>
            <p:cNvSpPr txBox="1"/>
            <p:nvPr/>
          </p:nvSpPr>
          <p:spPr>
            <a:xfrm>
              <a:off x="6732240" y="3573016"/>
              <a:ext cx="2592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solidFill>
                    <a:srgbClr val="FF0000"/>
                  </a:solidFill>
                </a:rPr>
                <a:t>Heart rate </a:t>
              </a:r>
              <a:r>
                <a:rPr lang="de-DE" dirty="0" err="1">
                  <a:solidFill>
                    <a:srgbClr val="FF0000"/>
                  </a:solidFill>
                </a:rPr>
                <a:t>c</a:t>
              </a:r>
              <a:r>
                <a:rPr lang="de-DE" dirty="0" err="1" smtClean="0">
                  <a:solidFill>
                    <a:srgbClr val="FF0000"/>
                  </a:solidFill>
                </a:rPr>
                <a:t>alculation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48" name="Gerade Verbindung mit Pfeil 47"/>
            <p:cNvCxnSpPr/>
            <p:nvPr/>
          </p:nvCxnSpPr>
          <p:spPr>
            <a:xfrm flipH="1">
              <a:off x="6804248" y="3933056"/>
              <a:ext cx="2115392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699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de-DE" dirty="0" smtClean="0"/>
              <a:t>Software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7544" y="1775713"/>
            <a:ext cx="3682752" cy="4525963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r>
              <a:rPr lang="de-DE" dirty="0" err="1" smtClean="0">
                <a:solidFill>
                  <a:schemeClr val="tx2"/>
                </a:solidFill>
              </a:rPr>
              <a:t>QSerialPort</a:t>
            </a:r>
            <a:endParaRPr lang="de-DE" dirty="0">
              <a:solidFill>
                <a:schemeClr val="tx2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smtClean="0"/>
              <a:t>Serial </a:t>
            </a:r>
            <a:r>
              <a:rPr lang="de-DE" dirty="0" err="1" smtClean="0"/>
              <a:t>port</a:t>
            </a:r>
            <a:r>
              <a:rPr lang="de-DE" dirty="0"/>
              <a:t> </a:t>
            </a:r>
            <a:r>
              <a:rPr lang="de-DE" dirty="0" err="1" smtClean="0"/>
              <a:t>control</a:t>
            </a:r>
            <a:endParaRPr lang="de-DE" dirty="0" smtClean="0"/>
          </a:p>
          <a:p>
            <a:r>
              <a:rPr lang="de-DE" dirty="0" smtClean="0">
                <a:solidFill>
                  <a:schemeClr val="tx2"/>
                </a:solidFill>
              </a:rPr>
              <a:t>FFTW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 smtClean="0"/>
              <a:t>Calculation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Fourier Transform</a:t>
            </a:r>
          </a:p>
          <a:p>
            <a:r>
              <a:rPr lang="de-DE" dirty="0" err="1" smtClean="0">
                <a:solidFill>
                  <a:schemeClr val="tx2"/>
                </a:solidFill>
              </a:rPr>
              <a:t>Qt</a:t>
            </a:r>
            <a:endParaRPr lang="de-DE" dirty="0" smtClean="0">
              <a:solidFill>
                <a:schemeClr val="tx2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 smtClean="0"/>
              <a:t>Graphical</a:t>
            </a:r>
            <a:r>
              <a:rPr lang="de-DE" dirty="0" smtClean="0"/>
              <a:t> User Interface</a:t>
            </a:r>
          </a:p>
          <a:p>
            <a:r>
              <a:rPr lang="de-DE" dirty="0" err="1" smtClean="0">
                <a:solidFill>
                  <a:schemeClr val="tx2"/>
                </a:solidFill>
              </a:rPr>
              <a:t>Qwt</a:t>
            </a:r>
            <a:endParaRPr lang="de-DE" dirty="0" smtClean="0">
              <a:solidFill>
                <a:schemeClr val="tx2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smtClean="0"/>
              <a:t>Graphs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4427984" y="1775713"/>
            <a:ext cx="4176464" cy="48936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600" dirty="0" smtClean="0">
                <a:solidFill>
                  <a:schemeClr val="accent6">
                    <a:lumMod val="50000"/>
                  </a:schemeClr>
                </a:solidFill>
              </a:rPr>
              <a:t>GUI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600" dirty="0" smtClean="0"/>
              <a:t>Debugging </a:t>
            </a:r>
            <a:r>
              <a:rPr lang="de-DE" sz="2600" dirty="0" err="1" smtClean="0"/>
              <a:t>and</a:t>
            </a:r>
            <a:r>
              <a:rPr lang="de-DE" sz="2600" dirty="0" smtClean="0"/>
              <a:t> </a:t>
            </a:r>
            <a:r>
              <a:rPr lang="de-DE" sz="2600" dirty="0" err="1" smtClean="0"/>
              <a:t>information</a:t>
            </a:r>
            <a:r>
              <a:rPr lang="de-DE" sz="2600" dirty="0" smtClean="0"/>
              <a:t> </a:t>
            </a:r>
            <a:r>
              <a:rPr lang="de-DE" sz="2600" dirty="0" err="1" smtClean="0"/>
              <a:t>display</a:t>
            </a:r>
            <a:endParaRPr lang="de-DE" sz="2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600" dirty="0" smtClean="0">
                <a:solidFill>
                  <a:schemeClr val="accent6">
                    <a:lumMod val="50000"/>
                  </a:schemeClr>
                </a:solidFill>
              </a:rPr>
              <a:t>Serial Interface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600" dirty="0" err="1" smtClean="0"/>
              <a:t>Get</a:t>
            </a:r>
            <a:r>
              <a:rPr lang="de-DE" sz="2600" dirty="0" smtClean="0"/>
              <a:t> </a:t>
            </a:r>
            <a:r>
              <a:rPr lang="de-DE" sz="2600" dirty="0" err="1" smtClean="0"/>
              <a:t>sensor</a:t>
            </a:r>
            <a:r>
              <a:rPr lang="de-DE" sz="2600" dirty="0" smtClean="0"/>
              <a:t> </a:t>
            </a:r>
            <a:r>
              <a:rPr lang="de-DE" sz="2600" dirty="0" err="1" smtClean="0"/>
              <a:t>data</a:t>
            </a:r>
            <a:endParaRPr lang="de-DE" sz="2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600" dirty="0" err="1" smtClean="0"/>
              <a:t>Get</a:t>
            </a:r>
            <a:r>
              <a:rPr lang="de-DE" sz="2600" dirty="0" smtClean="0"/>
              <a:t> </a:t>
            </a:r>
            <a:r>
              <a:rPr lang="de-DE" sz="2600" dirty="0" err="1" smtClean="0"/>
              <a:t>sensor</a:t>
            </a:r>
            <a:r>
              <a:rPr lang="de-DE" sz="2600" dirty="0" smtClean="0"/>
              <a:t> </a:t>
            </a:r>
            <a:r>
              <a:rPr lang="de-DE" sz="2600" dirty="0" err="1" smtClean="0"/>
              <a:t>settings</a:t>
            </a:r>
            <a:endParaRPr lang="de-DE" sz="2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600" dirty="0" smtClean="0"/>
              <a:t>Set sample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600" dirty="0" smtClean="0">
                <a:solidFill>
                  <a:schemeClr val="accent6">
                    <a:lumMod val="50000"/>
                  </a:schemeClr>
                </a:solidFill>
              </a:rPr>
              <a:t>FFT Module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600" dirty="0" smtClean="0"/>
              <a:t>Signal </a:t>
            </a:r>
            <a:r>
              <a:rPr lang="de-DE" sz="2600" dirty="0" err="1" smtClean="0"/>
              <a:t>processing</a:t>
            </a:r>
            <a:endParaRPr lang="de-DE" sz="2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600" dirty="0" err="1" smtClean="0">
                <a:solidFill>
                  <a:schemeClr val="accent6">
                    <a:lumMod val="50000"/>
                  </a:schemeClr>
                </a:solidFill>
              </a:rPr>
              <a:t>Arduino</a:t>
            </a:r>
            <a:r>
              <a:rPr lang="de-DE" sz="2600" dirty="0" smtClean="0">
                <a:solidFill>
                  <a:schemeClr val="accent6">
                    <a:lumMod val="50000"/>
                  </a:schemeClr>
                </a:solidFill>
              </a:rPr>
              <a:t> Software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600" dirty="0" smtClean="0"/>
              <a:t>Read </a:t>
            </a:r>
            <a:r>
              <a:rPr lang="de-DE" sz="2600" dirty="0" err="1" smtClean="0"/>
              <a:t>sensor</a:t>
            </a:r>
            <a:r>
              <a:rPr lang="de-DE" sz="2600" dirty="0" smtClean="0"/>
              <a:t> light </a:t>
            </a:r>
            <a:r>
              <a:rPr lang="de-DE" sz="2600" dirty="0" err="1" smtClean="0"/>
              <a:t>value</a:t>
            </a:r>
            <a:r>
              <a:rPr lang="de-DE" sz="2600" dirty="0"/>
              <a:t> </a:t>
            </a:r>
            <a:r>
              <a:rPr lang="de-DE" sz="2600" dirty="0" smtClean="0"/>
              <a:t>(</a:t>
            </a:r>
            <a:r>
              <a:rPr lang="de-DE" sz="2600" dirty="0" err="1" smtClean="0"/>
              <a:t>extended</a:t>
            </a:r>
            <a:r>
              <a:rPr lang="de-DE" sz="2600" dirty="0" smtClean="0"/>
              <a:t> </a:t>
            </a:r>
            <a:r>
              <a:rPr lang="de-DE" sz="2600" dirty="0" err="1" smtClean="0"/>
              <a:t>driver</a:t>
            </a:r>
            <a:r>
              <a:rPr lang="de-DE" sz="2600" dirty="0" smtClean="0"/>
              <a:t>)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1475656" y="1241952"/>
            <a:ext cx="1455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u="sng" dirty="0" smtClean="0"/>
              <a:t>Libraries</a:t>
            </a:r>
            <a:endParaRPr lang="de-DE" sz="2800" u="sng" dirty="0"/>
          </a:p>
        </p:txBody>
      </p:sp>
      <p:sp>
        <p:nvSpPr>
          <p:cNvPr id="6" name="Textfeld 5"/>
          <p:cNvSpPr txBox="1"/>
          <p:nvPr/>
        </p:nvSpPr>
        <p:spPr>
          <a:xfrm>
            <a:off x="5004167" y="1223154"/>
            <a:ext cx="30240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u="sng" dirty="0" smtClean="0"/>
              <a:t>Heart Rate Monitor</a:t>
            </a:r>
            <a:endParaRPr lang="de-DE" sz="2800" u="sng" dirty="0"/>
          </a:p>
        </p:txBody>
      </p:sp>
    </p:spTree>
    <p:extLst>
      <p:ext uri="{BB962C8B-B14F-4D97-AF65-F5344CB8AC3E}">
        <p14:creationId xmlns:p14="http://schemas.microsoft.com/office/powerpoint/2010/main" val="308732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Signal Processing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0364" y="1600201"/>
            <a:ext cx="8363272" cy="6046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Output signal from the light sensor (array of discrete light values):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1035904" y="6093296"/>
            <a:ext cx="7072192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2400" dirty="0" err="1" smtClean="0"/>
              <a:t>How</a:t>
            </a:r>
            <a:r>
              <a:rPr lang="de-DE" sz="2400" dirty="0" smtClean="0"/>
              <a:t> </a:t>
            </a:r>
            <a:r>
              <a:rPr lang="de-DE" sz="2400" dirty="0" err="1" smtClean="0"/>
              <a:t>to</a:t>
            </a:r>
            <a:r>
              <a:rPr lang="de-DE" sz="2400" dirty="0" smtClean="0"/>
              <a:t> </a:t>
            </a:r>
            <a:r>
              <a:rPr lang="de-DE" sz="2400" dirty="0" err="1" smtClean="0"/>
              <a:t>get</a:t>
            </a:r>
            <a:r>
              <a:rPr lang="de-DE" sz="2400" dirty="0" smtClean="0"/>
              <a:t> </a:t>
            </a:r>
            <a:r>
              <a:rPr lang="de-DE" sz="2400" dirty="0" err="1" smtClean="0"/>
              <a:t>the</a:t>
            </a:r>
            <a:r>
              <a:rPr lang="de-DE" sz="2400" dirty="0" smtClean="0"/>
              <a:t> Heart Rate ( = Minima time </a:t>
            </a:r>
            <a:r>
              <a:rPr lang="de-DE" sz="2400" dirty="0" err="1" smtClean="0"/>
              <a:t>difference</a:t>
            </a:r>
            <a:r>
              <a:rPr lang="de-DE" sz="2400" dirty="0" smtClean="0"/>
              <a:t>)?</a:t>
            </a:r>
            <a:endParaRPr lang="de-DE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01" y="2276872"/>
            <a:ext cx="8751887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6300192" y="4365104"/>
            <a:ext cx="1848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Pulse (</a:t>
            </a:r>
            <a:r>
              <a:rPr lang="de-DE" dirty="0" err="1" smtClean="0">
                <a:solidFill>
                  <a:srgbClr val="FF0000"/>
                </a:solidFill>
              </a:rPr>
              <a:t>with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noise</a:t>
            </a:r>
            <a:r>
              <a:rPr lang="de-DE" dirty="0" smtClean="0">
                <a:solidFill>
                  <a:srgbClr val="FF0000"/>
                </a:solidFill>
              </a:rPr>
              <a:t>)</a:t>
            </a:r>
            <a:endParaRPr lang="de-DE" dirty="0">
              <a:solidFill>
                <a:srgbClr val="FF0000"/>
              </a:solidFill>
            </a:endParaRPr>
          </a:p>
        </p:txBody>
      </p:sp>
      <p:cxnSp>
        <p:nvCxnSpPr>
          <p:cNvPr id="9" name="Gerade Verbindung mit Pfeil 8"/>
          <p:cNvCxnSpPr>
            <a:stCxn id="6" idx="1"/>
          </p:cNvCxnSpPr>
          <p:nvPr/>
        </p:nvCxnSpPr>
        <p:spPr>
          <a:xfrm flipH="1" flipV="1">
            <a:off x="5868144" y="4005064"/>
            <a:ext cx="432048" cy="54470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024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1268</Words>
  <Application>Microsoft Office PowerPoint</Application>
  <PresentationFormat>Bildschirmpräsentation (4:3)</PresentationFormat>
  <Paragraphs>288</Paragraphs>
  <Slides>30</Slides>
  <Notes>20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30</vt:i4>
      </vt:variant>
    </vt:vector>
  </HeadingPairs>
  <TitlesOfParts>
    <vt:vector size="31" baseType="lpstr">
      <vt:lpstr>Larissa</vt:lpstr>
      <vt:lpstr>Heart Rate Monitor with the Arduino</vt:lpstr>
      <vt:lpstr>Project</vt:lpstr>
      <vt:lpstr>Measurement Principle</vt:lpstr>
      <vt:lpstr>Heart Rate and Oxygen Saturation</vt:lpstr>
      <vt:lpstr>Hardware</vt:lpstr>
      <vt:lpstr>Data Flow</vt:lpstr>
      <vt:lpstr>Data Flow</vt:lpstr>
      <vt:lpstr>Software</vt:lpstr>
      <vt:lpstr>Signal Processing</vt:lpstr>
      <vt:lpstr>First Approach</vt:lpstr>
      <vt:lpstr>First Approach</vt:lpstr>
      <vt:lpstr>Fourier Transform</vt:lpstr>
      <vt:lpstr>Fourier Transform</vt:lpstr>
      <vt:lpstr>Which Fourier Transformation?</vt:lpstr>
      <vt:lpstr>Complex DFT</vt:lpstr>
      <vt:lpstr>Signal Processing</vt:lpstr>
      <vt:lpstr>Signal Processing</vt:lpstr>
      <vt:lpstr>Signal Processing</vt:lpstr>
      <vt:lpstr>Signal Processing</vt:lpstr>
      <vt:lpstr>Signal Processing</vt:lpstr>
      <vt:lpstr>Signal Processing</vt:lpstr>
      <vt:lpstr>Signal Processing</vt:lpstr>
      <vt:lpstr>Signal Processing</vt:lpstr>
      <vt:lpstr>Further Steps / Improvement</vt:lpstr>
      <vt:lpstr>PowerPoint-Präsentation</vt:lpstr>
      <vt:lpstr>Sources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 Rate Monitor with the Arduino</dc:title>
  <dc:creator>jens</dc:creator>
  <cp:lastModifiedBy>jens</cp:lastModifiedBy>
  <cp:revision>187</cp:revision>
  <dcterms:created xsi:type="dcterms:W3CDTF">2014-06-29T11:11:36Z</dcterms:created>
  <dcterms:modified xsi:type="dcterms:W3CDTF">2014-07-20T13:44:02Z</dcterms:modified>
</cp:coreProperties>
</file>