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9975" cy="42808525"/>
  <p:notesSz cx="6858000" cy="9144000"/>
  <p:defaultTextStyle>
    <a:defPPr>
      <a:defRPr lang="de-DE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A7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4" y="7566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998" y="13298392"/>
            <a:ext cx="25737979" cy="91760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23.07.2014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23.07.2014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698227" y="10702131"/>
            <a:ext cx="22557528" cy="22799503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15123" y="10702131"/>
            <a:ext cx="67178439" cy="22799503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23.07.2014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23.07.2014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909" y="27508444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23.07.2014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15123" y="62349824"/>
            <a:ext cx="44867985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87773" y="62349824"/>
            <a:ext cx="44867982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23.07.2014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23.07.2014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23.07.2014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23.07.2014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000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4000" y="8958084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23.07.2014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23.07.2014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uclab_logo_6_3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1806" y="37750078"/>
            <a:ext cx="12099701" cy="2093924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999" y="9988659"/>
            <a:ext cx="27251978" cy="28251648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-1" y="-1"/>
            <a:ext cx="30279975" cy="42808525"/>
          </a:xfrm>
          <a:prstGeom prst="rect">
            <a:avLst/>
          </a:prstGeom>
          <a:noFill/>
          <a:ln w="1270000">
            <a:solidFill>
              <a:srgbClr val="36A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4" descr="http://cms.uni-konstanz.de/fileadmin/veranstaltungen/eltern-campus/Bilder/HTWG_Logo_cyan_6d5aff64e1.jpg"/>
          <p:cNvPicPr>
            <a:picLocks noChangeAspect="1" noChangeArrowheads="1"/>
          </p:cNvPicPr>
          <p:nvPr userDrawn="1"/>
        </p:nvPicPr>
        <p:blipFill>
          <a:blip r:embed="rId14"/>
          <a:srcRect r="66845"/>
          <a:stretch>
            <a:fillRect/>
          </a:stretch>
        </p:blipFill>
        <p:spPr bwMode="auto">
          <a:xfrm>
            <a:off x="1495329" y="37763564"/>
            <a:ext cx="4429156" cy="3606905"/>
          </a:xfrm>
          <a:prstGeom prst="rect">
            <a:avLst/>
          </a:prstGeom>
          <a:noFill/>
        </p:spPr>
      </p:pic>
      <p:sp>
        <p:nvSpPr>
          <p:cNvPr id="9" name="Textfeld 8"/>
          <p:cNvSpPr txBox="1"/>
          <p:nvPr userDrawn="1"/>
        </p:nvSpPr>
        <p:spPr>
          <a:xfrm>
            <a:off x="5760694" y="37536824"/>
            <a:ext cx="8307723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0" b="1" dirty="0" smtClean="0"/>
              <a:t>University </a:t>
            </a:r>
            <a:r>
              <a:rPr lang="de-DE" sz="5000" b="1" dirty="0" err="1" smtClean="0"/>
              <a:t>of</a:t>
            </a:r>
            <a:r>
              <a:rPr lang="de-DE" sz="5000" b="1" dirty="0" smtClean="0"/>
              <a:t> Applied </a:t>
            </a:r>
            <a:r>
              <a:rPr lang="de-DE" sz="5000" b="1" dirty="0" err="1" smtClean="0"/>
              <a:t>Sciences</a:t>
            </a:r>
            <a:r>
              <a:rPr lang="de-DE" sz="5000" b="1" dirty="0" smtClean="0"/>
              <a:t> </a:t>
            </a:r>
            <a:br>
              <a:rPr lang="de-DE" sz="5000" b="1" dirty="0" smtClean="0"/>
            </a:br>
            <a:r>
              <a:rPr lang="de-DE" sz="5000" b="1" dirty="0" smtClean="0"/>
              <a:t>Konstanz</a:t>
            </a:r>
            <a:r>
              <a:rPr lang="de-DE" sz="4800" dirty="0" smtClean="0"/>
              <a:t/>
            </a:r>
            <a:br>
              <a:rPr lang="de-DE" sz="4800" dirty="0" smtClean="0"/>
            </a:br>
            <a:endParaRPr lang="de-DE" sz="4800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9396563" y="39961425"/>
            <a:ext cx="938808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41764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b="1" dirty="0" smtClean="0"/>
              <a:t>Prof. Dr. </a:t>
            </a:r>
            <a:r>
              <a:rPr lang="en-US" sz="5000" b="1" dirty="0" err="1" smtClean="0"/>
              <a:t>rer</a:t>
            </a:r>
            <a:r>
              <a:rPr lang="en-US" sz="5000" b="1" dirty="0" smtClean="0"/>
              <a:t>. nat. Ralf E.D. Seepold</a:t>
            </a:r>
          </a:p>
          <a:p>
            <a:pPr algn="r"/>
            <a:r>
              <a:rPr lang="de-DE" sz="5000" dirty="0" smtClean="0"/>
              <a:t>http://</a:t>
            </a:r>
            <a:r>
              <a:rPr lang="de-DE" sz="5000" dirty="0" err="1" smtClean="0"/>
              <a:t>uc-lab.in.htwg-konstanz.de</a:t>
            </a:r>
            <a:endParaRPr lang="de-DE" sz="5000" dirty="0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5753034" y="39961425"/>
            <a:ext cx="82205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 smtClean="0"/>
              <a:t>Computer</a:t>
            </a:r>
            <a:r>
              <a:rPr lang="de-DE" sz="5000" baseline="0" dirty="0" smtClean="0"/>
              <a:t> Science Department</a:t>
            </a:r>
          </a:p>
          <a:p>
            <a:r>
              <a:rPr lang="de-DE" sz="5000" baseline="0" dirty="0" smtClean="0"/>
              <a:t>http://www.htwg-konstanz.de</a:t>
            </a:r>
            <a:endParaRPr lang="de-DE" dirty="0"/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1495329" y="36834870"/>
            <a:ext cx="27289316" cy="1588"/>
          </a:xfrm>
          <a:prstGeom prst="line">
            <a:avLst/>
          </a:prstGeom>
          <a:ln w="254000">
            <a:solidFill>
              <a:srgbClr val="36A7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43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10205761" y="2973258"/>
            <a:ext cx="9814674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 smtClean="0"/>
              <a:t>Heart Rate </a:t>
            </a:r>
            <a:r>
              <a:rPr lang="en-US" sz="8800" b="1" dirty="0"/>
              <a:t>M</a:t>
            </a:r>
            <a:r>
              <a:rPr lang="en-US" sz="8800" b="1" dirty="0" smtClean="0"/>
              <a:t>onitor</a:t>
            </a:r>
          </a:p>
          <a:p>
            <a:pPr algn="ctr"/>
            <a:r>
              <a:rPr lang="en-US" sz="6000" b="1" dirty="0" smtClean="0"/>
              <a:t>Ubiquitous Computing </a:t>
            </a:r>
            <a:r>
              <a:rPr lang="en-US" sz="6000" b="1" dirty="0" smtClean="0"/>
              <a:t>Project</a:t>
            </a:r>
            <a:endParaRPr lang="de-DE" sz="60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2250555" y="5973654"/>
            <a:ext cx="72503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Fabian Meyer</a:t>
            </a:r>
          </a:p>
          <a:p>
            <a:pPr algn="ctr"/>
            <a:r>
              <a:rPr lang="de-DE" sz="4000" dirty="0" err="1" smtClean="0"/>
              <a:t>Ubiquitous</a:t>
            </a:r>
            <a:r>
              <a:rPr lang="de-DE" sz="4000" dirty="0" smtClean="0"/>
              <a:t> </a:t>
            </a:r>
            <a:r>
              <a:rPr lang="de-DE" sz="4000" dirty="0"/>
              <a:t>Computing Laboratory</a:t>
            </a:r>
          </a:p>
          <a:p>
            <a:pPr algn="ctr"/>
            <a:r>
              <a:rPr lang="de-DE" sz="4000" dirty="0"/>
              <a:t>HTWG Konstanz</a:t>
            </a:r>
          </a:p>
          <a:p>
            <a:pPr algn="ctr"/>
            <a:r>
              <a:rPr lang="de-DE" sz="4000" dirty="0"/>
              <a:t>Konstanz, Germany</a:t>
            </a:r>
          </a:p>
          <a:p>
            <a:pPr algn="ctr"/>
            <a:r>
              <a:rPr lang="de-DE" sz="4000" dirty="0" smtClean="0"/>
              <a:t>fameyer@htwg-konstanz.de</a:t>
            </a:r>
            <a:endParaRPr lang="de-DE" sz="4000" dirty="0"/>
          </a:p>
        </p:txBody>
      </p:sp>
      <p:sp>
        <p:nvSpPr>
          <p:cNvPr id="8" name="Textfeld 7"/>
          <p:cNvSpPr txBox="1"/>
          <p:nvPr/>
        </p:nvSpPr>
        <p:spPr>
          <a:xfrm>
            <a:off x="19914940" y="5973654"/>
            <a:ext cx="72503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Ralf Seepold</a:t>
            </a:r>
            <a:endParaRPr lang="de-DE" sz="4000" dirty="0"/>
          </a:p>
          <a:p>
            <a:pPr algn="ctr"/>
            <a:r>
              <a:rPr lang="de-DE" sz="4000" dirty="0" err="1"/>
              <a:t>Ubiquitous</a:t>
            </a:r>
            <a:r>
              <a:rPr lang="de-DE" sz="4000" dirty="0"/>
              <a:t> Computing Laboratory</a:t>
            </a:r>
          </a:p>
          <a:p>
            <a:pPr algn="ctr"/>
            <a:r>
              <a:rPr lang="de-DE" sz="4000" dirty="0"/>
              <a:t>HTWG Konstanz</a:t>
            </a:r>
          </a:p>
          <a:p>
            <a:pPr algn="ctr"/>
            <a:r>
              <a:rPr lang="de-DE" sz="4000" dirty="0"/>
              <a:t>Konstanz, Germany</a:t>
            </a:r>
          </a:p>
          <a:p>
            <a:pPr algn="ctr"/>
            <a:r>
              <a:rPr lang="de-DE" sz="4000" dirty="0" err="1"/>
              <a:t>ralf.seepold@htwg-konstanz.de</a:t>
            </a:r>
            <a:endParaRPr lang="de-DE" sz="4000" dirty="0"/>
          </a:p>
        </p:txBody>
      </p:sp>
      <p:grpSp>
        <p:nvGrpSpPr>
          <p:cNvPr id="20" name="Gruppieren 19"/>
          <p:cNvGrpSpPr/>
          <p:nvPr/>
        </p:nvGrpSpPr>
        <p:grpSpPr>
          <a:xfrm>
            <a:off x="1746500" y="9810973"/>
            <a:ext cx="27289316" cy="3614922"/>
            <a:chOff x="5550457" y="13628558"/>
            <a:chExt cx="13287468" cy="8306632"/>
          </a:xfrm>
        </p:grpSpPr>
        <p:grpSp>
          <p:nvGrpSpPr>
            <p:cNvPr id="18" name="Gruppieren 17"/>
            <p:cNvGrpSpPr/>
            <p:nvPr/>
          </p:nvGrpSpPr>
          <p:grpSpPr>
            <a:xfrm>
              <a:off x="5550457" y="13628558"/>
              <a:ext cx="13287468" cy="7715304"/>
              <a:chOff x="5550457" y="13044292"/>
              <a:chExt cx="13287468" cy="4584456"/>
            </a:xfrm>
          </p:grpSpPr>
          <p:sp>
            <p:nvSpPr>
              <p:cNvPr id="15" name="Textfeld 14"/>
              <p:cNvSpPr txBox="1"/>
              <p:nvPr/>
            </p:nvSpPr>
            <p:spPr>
              <a:xfrm>
                <a:off x="5550457" y="13044292"/>
                <a:ext cx="13287468" cy="458445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de-DE" sz="4400" b="1" dirty="0" smtClean="0"/>
                  <a:t>Abstract</a:t>
                </a:r>
                <a:r>
                  <a:rPr lang="de-DE" dirty="0" smtClean="0"/>
                  <a:t/>
                </a:r>
                <a:br>
                  <a:rPr lang="de-DE" dirty="0" smtClean="0"/>
                </a:br>
                <a:endParaRPr lang="de-DE" dirty="0"/>
              </a:p>
            </p:txBody>
          </p:sp>
          <p:sp>
            <p:nvSpPr>
              <p:cNvPr id="17" name="Textfeld 16"/>
              <p:cNvSpPr txBox="1"/>
              <p:nvPr/>
            </p:nvSpPr>
            <p:spPr>
              <a:xfrm>
                <a:off x="8281939" y="14474776"/>
                <a:ext cx="184731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de-DE" dirty="0"/>
              </a:p>
            </p:txBody>
          </p:sp>
        </p:grpSp>
        <p:sp>
          <p:nvSpPr>
            <p:cNvPr id="19" name="Textfeld 18"/>
            <p:cNvSpPr txBox="1"/>
            <p:nvPr/>
          </p:nvSpPr>
          <p:spPr>
            <a:xfrm>
              <a:off x="5550457" y="16772400"/>
              <a:ext cx="13144592" cy="5162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500" dirty="0"/>
                <a:t>The aim of this project is to build a heart rate monitor </a:t>
              </a:r>
              <a:r>
                <a:rPr lang="en-US" sz="3500" dirty="0" smtClean="0"/>
                <a:t>device. There </a:t>
              </a:r>
              <a:r>
                <a:rPr lang="en-US" sz="3500" dirty="0"/>
                <a:t>are already a lot of devices commercially available which measure the</a:t>
              </a:r>
            </a:p>
            <a:p>
              <a:r>
                <a:rPr lang="en-US" sz="3500" dirty="0"/>
                <a:t>heart rate. However, the internal functionality of these devices is not </a:t>
              </a:r>
              <a:r>
                <a:rPr lang="en-US" sz="3500" dirty="0" smtClean="0"/>
                <a:t>exposed to </a:t>
              </a:r>
              <a:r>
                <a:rPr lang="en-US" sz="3500" dirty="0"/>
                <a:t>the user, so there cannot be made any statements about their </a:t>
              </a:r>
              <a:r>
                <a:rPr lang="en-US" sz="3500" dirty="0" smtClean="0"/>
                <a:t>precision and </a:t>
              </a:r>
              <a:r>
                <a:rPr lang="en-US" sz="3500" dirty="0"/>
                <a:t>the quality of the results</a:t>
              </a:r>
              <a:r>
                <a:rPr lang="en-US" sz="3500" dirty="0" smtClean="0"/>
                <a:t>. The </a:t>
              </a:r>
              <a:r>
                <a:rPr lang="en-US" sz="3500" dirty="0"/>
                <a:t>purpose of this project is to create a </a:t>
              </a:r>
              <a:r>
                <a:rPr lang="en-US" sz="3500" b="1" dirty="0" smtClean="0"/>
                <a:t>fully functional heart rate monitor device</a:t>
              </a:r>
              <a:r>
                <a:rPr lang="en-US" sz="3500" dirty="0" smtClean="0"/>
                <a:t> from scratch, so all internal functionality is known. Further projects can use these implementation and apply changes according to their application field.</a:t>
              </a:r>
              <a:endParaRPr lang="de-DE" sz="3500" dirty="0"/>
            </a:p>
          </p:txBody>
        </p:sp>
      </p:grp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28712" y="24547534"/>
            <a:ext cx="10446947" cy="950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Gruppieren 11"/>
          <p:cNvGrpSpPr/>
          <p:nvPr/>
        </p:nvGrpSpPr>
        <p:grpSpPr>
          <a:xfrm>
            <a:off x="16580147" y="14923543"/>
            <a:ext cx="12935716" cy="7923790"/>
            <a:chOff x="5492915" y="14331900"/>
            <a:chExt cx="13361848" cy="8338178"/>
          </a:xfrm>
        </p:grpSpPr>
        <p:grpSp>
          <p:nvGrpSpPr>
            <p:cNvPr id="13" name="Gruppieren 17"/>
            <p:cNvGrpSpPr/>
            <p:nvPr/>
          </p:nvGrpSpPr>
          <p:grpSpPr>
            <a:xfrm>
              <a:off x="5567295" y="14331900"/>
              <a:ext cx="13287468" cy="7715304"/>
              <a:chOff x="5567295" y="13462220"/>
              <a:chExt cx="13287468" cy="4584456"/>
            </a:xfrm>
          </p:grpSpPr>
          <p:sp>
            <p:nvSpPr>
              <p:cNvPr id="16" name="Textfeld 15"/>
              <p:cNvSpPr txBox="1"/>
              <p:nvPr/>
            </p:nvSpPr>
            <p:spPr>
              <a:xfrm>
                <a:off x="5567295" y="13462220"/>
                <a:ext cx="13287468" cy="458445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de-DE" sz="4400" b="1" dirty="0" smtClean="0"/>
                  <a:t>Measurement </a:t>
                </a:r>
                <a:r>
                  <a:rPr lang="de-DE" sz="4400" b="1" dirty="0" err="1" smtClean="0"/>
                  <a:t>principle</a:t>
                </a:r>
                <a:r>
                  <a:rPr lang="de-DE" dirty="0" smtClean="0"/>
                  <a:t/>
                </a:r>
                <a:br>
                  <a:rPr lang="de-DE" dirty="0" smtClean="0"/>
                </a:br>
                <a:endParaRPr lang="de-DE" dirty="0"/>
              </a:p>
            </p:txBody>
          </p:sp>
          <p:sp>
            <p:nvSpPr>
              <p:cNvPr id="21" name="Textfeld 20"/>
              <p:cNvSpPr txBox="1"/>
              <p:nvPr/>
            </p:nvSpPr>
            <p:spPr>
              <a:xfrm>
                <a:off x="8281939" y="14474776"/>
                <a:ext cx="184731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de-DE" dirty="0"/>
              </a:p>
            </p:txBody>
          </p:sp>
        </p:grpSp>
        <p:sp>
          <p:nvSpPr>
            <p:cNvPr id="14" name="Textfeld 13"/>
            <p:cNvSpPr txBox="1"/>
            <p:nvPr/>
          </p:nvSpPr>
          <p:spPr>
            <a:xfrm>
              <a:off x="5492915" y="15771599"/>
              <a:ext cx="13144592" cy="6898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500" dirty="0" smtClean="0"/>
                <a:t>The </a:t>
              </a:r>
              <a:r>
                <a:rPr lang="de-DE" sz="3500" dirty="0" err="1" smtClean="0"/>
                <a:t>heart</a:t>
              </a:r>
              <a:r>
                <a:rPr lang="de-DE" sz="3500" dirty="0" smtClean="0"/>
                <a:t> rate </a:t>
              </a:r>
              <a:r>
                <a:rPr lang="de-DE" sz="3500" dirty="0" err="1" smtClean="0"/>
                <a:t>is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measured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by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using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the</a:t>
              </a:r>
              <a:r>
                <a:rPr lang="de-DE" sz="3500" dirty="0" smtClean="0"/>
                <a:t> </a:t>
              </a:r>
              <a:r>
                <a:rPr lang="de-DE" sz="3500" b="1" dirty="0" err="1" smtClean="0"/>
                <a:t>photoplethysmogram</a:t>
              </a:r>
              <a:r>
                <a:rPr lang="de-DE" sz="3500" b="1" dirty="0" smtClean="0"/>
                <a:t> </a:t>
              </a:r>
              <a:r>
                <a:rPr lang="de-DE" sz="3500" b="1" dirty="0" err="1" smtClean="0"/>
                <a:t>technique</a:t>
              </a:r>
              <a:r>
                <a:rPr lang="de-DE" sz="3500" dirty="0" smtClean="0"/>
                <a:t>. This </a:t>
              </a:r>
              <a:r>
                <a:rPr lang="de-DE" sz="3500" dirty="0" err="1" smtClean="0"/>
                <a:t>method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measures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change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of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blood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volume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through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absorption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or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reflection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of</a:t>
              </a:r>
              <a:r>
                <a:rPr lang="de-DE" sz="3500" dirty="0" smtClean="0"/>
                <a:t> light. A </a:t>
              </a:r>
              <a:r>
                <a:rPr lang="de-DE" sz="3500" b="1" dirty="0" smtClean="0"/>
                <a:t>LED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emits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red</a:t>
              </a:r>
              <a:r>
                <a:rPr lang="de-DE" sz="3500" dirty="0" smtClean="0"/>
                <a:t> light, </a:t>
              </a:r>
              <a:r>
                <a:rPr lang="de-DE" sz="3500" dirty="0" err="1" smtClean="0"/>
                <a:t>which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shines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through</a:t>
              </a:r>
              <a:r>
                <a:rPr lang="de-DE" sz="3500" dirty="0" smtClean="0"/>
                <a:t> a </a:t>
              </a:r>
              <a:r>
                <a:rPr lang="de-DE" sz="3500" dirty="0" err="1" smtClean="0"/>
                <a:t>body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part</a:t>
              </a:r>
              <a:r>
                <a:rPr lang="de-DE" sz="3500" dirty="0" smtClean="0"/>
                <a:t> (e.g. </a:t>
              </a:r>
              <a:r>
                <a:rPr lang="de-DE" sz="3500" dirty="0" err="1" smtClean="0"/>
                <a:t>finger</a:t>
              </a:r>
              <a:r>
                <a:rPr lang="de-DE" sz="3500" dirty="0" smtClean="0"/>
                <a:t>). On </a:t>
              </a:r>
              <a:r>
                <a:rPr lang="de-DE" sz="3500" dirty="0" err="1" smtClean="0"/>
                <a:t>the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other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side</a:t>
              </a:r>
              <a:r>
                <a:rPr lang="de-DE" sz="3500" dirty="0" smtClean="0"/>
                <a:t> a </a:t>
              </a:r>
              <a:r>
                <a:rPr lang="de-DE" sz="3500" b="1" dirty="0" err="1" smtClean="0"/>
                <a:t>photodiode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measures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intensity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of</a:t>
              </a:r>
              <a:r>
                <a:rPr lang="de-DE" sz="3500" dirty="0" smtClean="0"/>
                <a:t> light </a:t>
              </a:r>
              <a:r>
                <a:rPr lang="de-DE" sz="3500" dirty="0" err="1" smtClean="0"/>
                <a:t>that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traversed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tissue</a:t>
              </a:r>
              <a:r>
                <a:rPr lang="de-DE" sz="3500" dirty="0" smtClean="0"/>
                <a:t>. </a:t>
              </a:r>
              <a:r>
                <a:rPr lang="en-US" sz="3500" dirty="0"/>
                <a:t>Since blood changes its volume depending if blood flows </a:t>
              </a:r>
              <a:r>
                <a:rPr lang="en-US" sz="3500" dirty="0" smtClean="0"/>
                <a:t>from or to the </a:t>
              </a:r>
              <a:r>
                <a:rPr lang="en-US" sz="3500" dirty="0"/>
                <a:t>heart, more or less light of the LED gets absorbed by it. As </a:t>
              </a:r>
              <a:r>
                <a:rPr lang="en-US" sz="3500" dirty="0" smtClean="0"/>
                <a:t>a result </a:t>
              </a:r>
              <a:r>
                <a:rPr lang="en-US" sz="3500" dirty="0"/>
                <a:t>the registered intensity of light </a:t>
              </a:r>
              <a:r>
                <a:rPr lang="en-US" sz="3500" dirty="0" smtClean="0"/>
                <a:t>by the light sensor changes </a:t>
              </a:r>
              <a:r>
                <a:rPr lang="en-US" sz="3500" dirty="0"/>
                <a:t>continuously with </a:t>
              </a:r>
              <a:r>
                <a:rPr lang="en-US" sz="3500" dirty="0" smtClean="0"/>
                <a:t>the pulse</a:t>
              </a:r>
              <a:r>
                <a:rPr lang="en-US" sz="3500" dirty="0"/>
                <a:t>.</a:t>
              </a:r>
            </a:p>
            <a:p>
              <a:endParaRPr lang="de-DE" sz="3500" dirty="0" smtClean="0"/>
            </a:p>
            <a:p>
              <a:r>
                <a:rPr lang="de-DE" sz="3500" dirty="0" smtClean="0"/>
                <a:t>The light </a:t>
              </a:r>
              <a:r>
                <a:rPr lang="de-DE" sz="3500" dirty="0" err="1" smtClean="0"/>
                <a:t>intensity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and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its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changes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over</a:t>
              </a:r>
              <a:r>
                <a:rPr lang="de-DE" sz="3500" dirty="0" smtClean="0"/>
                <a:t> time </a:t>
              </a:r>
              <a:r>
                <a:rPr lang="de-DE" sz="3500" dirty="0" err="1" smtClean="0"/>
                <a:t>are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used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to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clalculate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heart</a:t>
              </a:r>
              <a:r>
                <a:rPr lang="de-DE" sz="3500" dirty="0" smtClean="0"/>
                <a:t> rate </a:t>
              </a:r>
              <a:r>
                <a:rPr lang="de-DE" sz="3500" dirty="0" err="1" smtClean="0"/>
                <a:t>of</a:t>
              </a:r>
              <a:r>
                <a:rPr lang="de-DE" sz="3500" dirty="0" smtClean="0"/>
                <a:t> a </a:t>
              </a:r>
              <a:r>
                <a:rPr lang="de-DE" sz="3500" dirty="0" err="1" smtClean="0"/>
                <a:t>person</a:t>
              </a:r>
              <a:r>
                <a:rPr lang="de-DE" sz="3500" dirty="0" smtClean="0"/>
                <a:t>.</a:t>
              </a:r>
              <a:endParaRPr lang="de-DE" sz="3900" dirty="0"/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1495329" y="24404658"/>
            <a:ext cx="15156826" cy="8758404"/>
            <a:chOff x="5567295" y="14331901"/>
            <a:chExt cx="13287468" cy="9216444"/>
          </a:xfrm>
        </p:grpSpPr>
        <p:grpSp>
          <p:nvGrpSpPr>
            <p:cNvPr id="23" name="Gruppieren 17"/>
            <p:cNvGrpSpPr/>
            <p:nvPr/>
          </p:nvGrpSpPr>
          <p:grpSpPr>
            <a:xfrm>
              <a:off x="5567295" y="14331901"/>
              <a:ext cx="13287468" cy="7715306"/>
              <a:chOff x="5567295" y="13462220"/>
              <a:chExt cx="13287468" cy="4584457"/>
            </a:xfrm>
          </p:grpSpPr>
          <p:sp>
            <p:nvSpPr>
              <p:cNvPr id="25" name="Textfeld 24"/>
              <p:cNvSpPr txBox="1"/>
              <p:nvPr/>
            </p:nvSpPr>
            <p:spPr>
              <a:xfrm>
                <a:off x="5567295" y="13462220"/>
                <a:ext cx="13287468" cy="458445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de-DE" dirty="0" smtClean="0"/>
                  <a:t>Prototype </a:t>
                </a:r>
                <a:r>
                  <a:rPr lang="de-DE" dirty="0" err="1" smtClean="0"/>
                  <a:t>features</a:t>
                </a:r>
                <a:r>
                  <a:rPr lang="de-DE" dirty="0" smtClean="0"/>
                  <a:t/>
                </a:r>
                <a:br>
                  <a:rPr lang="de-DE" dirty="0" smtClean="0"/>
                </a:br>
                <a:endParaRPr lang="de-DE" dirty="0"/>
              </a:p>
            </p:txBody>
          </p:sp>
          <p:sp>
            <p:nvSpPr>
              <p:cNvPr id="26" name="Textfeld 25"/>
              <p:cNvSpPr txBox="1"/>
              <p:nvPr/>
            </p:nvSpPr>
            <p:spPr>
              <a:xfrm>
                <a:off x="8281939" y="14474776"/>
                <a:ext cx="184731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de-DE" dirty="0"/>
              </a:p>
            </p:txBody>
          </p:sp>
        </p:grpSp>
        <p:sp>
          <p:nvSpPr>
            <p:cNvPr id="24" name="Textfeld 23"/>
            <p:cNvSpPr txBox="1"/>
            <p:nvPr/>
          </p:nvSpPr>
          <p:spPr>
            <a:xfrm>
              <a:off x="5600479" y="15872568"/>
              <a:ext cx="13144592" cy="7675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§"/>
              </a:pPr>
              <a:r>
                <a:rPr lang="de-DE" sz="3900" dirty="0" smtClean="0"/>
                <a:t> </a:t>
              </a:r>
              <a:r>
                <a:rPr lang="de-DE" sz="3900" dirty="0" err="1" smtClean="0"/>
                <a:t>Detects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heart</a:t>
              </a:r>
              <a:r>
                <a:rPr lang="de-DE" sz="3900" dirty="0" smtClean="0"/>
                <a:t> rate </a:t>
              </a:r>
              <a:r>
                <a:rPr lang="de-DE" sz="3900" dirty="0" err="1" smtClean="0"/>
                <a:t>with</a:t>
              </a:r>
              <a:r>
                <a:rPr lang="de-DE" sz="3900" dirty="0" smtClean="0"/>
                <a:t> </a:t>
              </a:r>
              <a:r>
                <a:rPr lang="de-DE" sz="3900" b="1" dirty="0" smtClean="0"/>
                <a:t>high</a:t>
              </a:r>
              <a:r>
                <a:rPr lang="de-DE" sz="3900" dirty="0" smtClean="0"/>
                <a:t> </a:t>
              </a:r>
              <a:r>
                <a:rPr lang="de-DE" sz="3900" b="1" dirty="0" err="1" smtClean="0"/>
                <a:t>quality</a:t>
              </a:r>
              <a:r>
                <a:rPr lang="de-DE" sz="3900" b="1" dirty="0" smtClean="0"/>
                <a:t> </a:t>
              </a:r>
              <a:r>
                <a:rPr lang="de-DE" sz="3900" b="1" dirty="0" err="1"/>
                <a:t>and</a:t>
              </a:r>
              <a:r>
                <a:rPr lang="de-DE" sz="3900" b="1" dirty="0"/>
                <a:t> </a:t>
              </a:r>
              <a:r>
                <a:rPr lang="de-DE" sz="3900" b="1" dirty="0" err="1" smtClean="0"/>
                <a:t>precision</a:t>
              </a:r>
              <a:endParaRPr lang="de-DE" sz="3900" dirty="0" smtClean="0"/>
            </a:p>
            <a:p>
              <a:pPr>
                <a:buFont typeface="Wingdings" pitchFamily="2" charset="2"/>
                <a:buChar char="§"/>
              </a:pPr>
              <a:endParaRPr lang="de-DE" sz="3900" dirty="0"/>
            </a:p>
            <a:p>
              <a:pPr>
                <a:buFont typeface="Wingdings" pitchFamily="2" charset="2"/>
                <a:buChar char="§"/>
              </a:pPr>
              <a:r>
                <a:rPr lang="de-DE" sz="3900" dirty="0" smtClean="0"/>
                <a:t> </a:t>
              </a:r>
              <a:r>
                <a:rPr lang="de-DE" sz="3900" dirty="0" err="1" smtClean="0"/>
                <a:t>Only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less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and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cheap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hardware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is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required</a:t>
              </a:r>
              <a:r>
                <a:rPr lang="de-DE" sz="3900" dirty="0" smtClean="0"/>
                <a:t> (</a:t>
              </a:r>
              <a:r>
                <a:rPr lang="de-DE" sz="3900" dirty="0" err="1"/>
                <a:t>m</a:t>
              </a:r>
              <a:r>
                <a:rPr lang="de-DE" sz="3900" dirty="0" err="1" smtClean="0"/>
                <a:t>icrocontroller</a:t>
              </a:r>
              <a:r>
                <a:rPr lang="de-DE" sz="3900" dirty="0" smtClean="0"/>
                <a:t>, light </a:t>
              </a:r>
              <a:r>
                <a:rPr lang="de-DE" sz="3900" dirty="0" err="1" smtClean="0"/>
                <a:t>sensor</a:t>
              </a:r>
              <a:r>
                <a:rPr lang="de-DE" sz="3900" dirty="0" smtClean="0"/>
                <a:t>)</a:t>
              </a:r>
              <a:endParaRPr lang="de-DE" sz="3900" dirty="0" smtClean="0"/>
            </a:p>
            <a:p>
              <a:pPr>
                <a:buFont typeface="Wingdings" pitchFamily="2" charset="2"/>
                <a:buChar char="§"/>
              </a:pPr>
              <a:endParaRPr lang="de-DE" sz="3900" dirty="0" smtClean="0"/>
            </a:p>
            <a:p>
              <a:pPr>
                <a:buFont typeface="Wingdings" pitchFamily="2" charset="2"/>
                <a:buChar char="§"/>
              </a:pPr>
              <a:r>
                <a:rPr lang="de-DE" sz="3900" dirty="0"/>
                <a:t> </a:t>
              </a:r>
              <a:r>
                <a:rPr lang="de-DE" sz="3900" dirty="0" smtClean="0"/>
                <a:t>Heart rate </a:t>
              </a:r>
              <a:r>
                <a:rPr lang="de-DE" sz="3900" dirty="0" err="1" smtClean="0"/>
                <a:t>calculation</a:t>
              </a:r>
              <a:r>
                <a:rPr lang="de-DE" sz="3900" b="1" dirty="0" smtClean="0"/>
                <a:t> </a:t>
              </a:r>
              <a:r>
                <a:rPr lang="de-DE" sz="3900" dirty="0" err="1" smtClean="0"/>
                <a:t>using</a:t>
              </a:r>
              <a:r>
                <a:rPr lang="de-DE" sz="3900" dirty="0" smtClean="0"/>
                <a:t> a </a:t>
              </a:r>
              <a:r>
                <a:rPr lang="de-DE" sz="3900" dirty="0" err="1" smtClean="0"/>
                <a:t>desktop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pc</a:t>
              </a:r>
              <a:endParaRPr lang="de-DE" sz="3900" dirty="0" smtClean="0"/>
            </a:p>
            <a:p>
              <a:pPr>
                <a:buFont typeface="Wingdings" pitchFamily="2" charset="2"/>
                <a:buChar char="§"/>
              </a:pPr>
              <a:endParaRPr lang="de-DE" sz="3900" dirty="0" smtClean="0"/>
            </a:p>
            <a:p>
              <a:pPr>
                <a:buFont typeface="Wingdings" pitchFamily="2" charset="2"/>
                <a:buChar char="§"/>
              </a:pPr>
              <a:r>
                <a:rPr lang="de-DE" sz="3900" dirty="0" smtClean="0"/>
                <a:t> </a:t>
              </a:r>
              <a:r>
                <a:rPr lang="de-DE" sz="3900" b="1" dirty="0" smtClean="0"/>
                <a:t>Signal </a:t>
              </a:r>
              <a:r>
                <a:rPr lang="de-DE" sz="3900" b="1" dirty="0" err="1" smtClean="0"/>
                <a:t>processing</a:t>
              </a:r>
              <a:r>
                <a:rPr lang="de-DE" sz="3900" b="1" dirty="0" smtClean="0"/>
                <a:t> </a:t>
              </a:r>
              <a:r>
                <a:rPr lang="de-DE" sz="3900" dirty="0" err="1" smtClean="0"/>
                <a:t>with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the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discrete</a:t>
              </a:r>
              <a:r>
                <a:rPr lang="de-DE" sz="3900" dirty="0" smtClean="0"/>
                <a:t> Fourier Transform </a:t>
              </a:r>
              <a:r>
                <a:rPr lang="de-DE" sz="3900" dirty="0" smtClean="0"/>
                <a:t>(</a:t>
              </a:r>
              <a:r>
                <a:rPr lang="de-DE" sz="3900" dirty="0" err="1" smtClean="0"/>
                <a:t>filtering</a:t>
              </a:r>
              <a:r>
                <a:rPr lang="de-DE" sz="3900" dirty="0" smtClean="0"/>
                <a:t>, </a:t>
              </a:r>
              <a:r>
                <a:rPr lang="de-DE" sz="3900" dirty="0" err="1" smtClean="0"/>
                <a:t>transforming</a:t>
              </a:r>
              <a:r>
                <a:rPr lang="de-DE" sz="3900" dirty="0" smtClean="0"/>
                <a:t>, </a:t>
              </a:r>
              <a:r>
                <a:rPr lang="de-DE" sz="3900" dirty="0" err="1" smtClean="0"/>
                <a:t>window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function</a:t>
              </a:r>
              <a:r>
                <a:rPr lang="de-DE" sz="3900" dirty="0" smtClean="0"/>
                <a:t>, </a:t>
              </a:r>
              <a:r>
                <a:rPr lang="de-DE" sz="3900" dirty="0" smtClean="0"/>
                <a:t>…)</a:t>
              </a:r>
            </a:p>
            <a:p>
              <a:pPr>
                <a:buFont typeface="Wingdings" pitchFamily="2" charset="2"/>
                <a:buChar char="§"/>
              </a:pPr>
              <a:endParaRPr lang="de-DE" sz="3900" dirty="0"/>
            </a:p>
            <a:p>
              <a:pPr>
                <a:buFont typeface="Wingdings" pitchFamily="2" charset="2"/>
                <a:buChar char="§"/>
              </a:pPr>
              <a:r>
                <a:rPr lang="de-DE" sz="3900" dirty="0"/>
                <a:t> </a:t>
              </a:r>
              <a:r>
                <a:rPr lang="de-DE" sz="3900" dirty="0" err="1" smtClean="0"/>
                <a:t>Only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free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software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is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used</a:t>
              </a:r>
              <a:endParaRPr lang="de-DE" sz="3900" dirty="0" smtClean="0"/>
            </a:p>
            <a:p>
              <a:endParaRPr lang="de-DE" sz="3900" dirty="0"/>
            </a:p>
            <a:p>
              <a:pPr>
                <a:buFont typeface="Wingdings" pitchFamily="2" charset="2"/>
                <a:buChar char="§"/>
              </a:pPr>
              <a:r>
                <a:rPr lang="de-DE" sz="3900" dirty="0" smtClean="0"/>
                <a:t> </a:t>
              </a:r>
              <a:r>
                <a:rPr lang="de-DE" sz="3900" dirty="0" err="1"/>
                <a:t>V</a:t>
              </a:r>
              <a:r>
                <a:rPr lang="de-DE" sz="3900" dirty="0" err="1" smtClean="0"/>
                <a:t>isually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appealing</a:t>
              </a:r>
              <a:r>
                <a:rPr lang="de-DE" sz="3900" dirty="0" smtClean="0"/>
                <a:t> </a:t>
              </a:r>
              <a:r>
                <a:rPr lang="de-DE" sz="3900" b="1" dirty="0" err="1" smtClean="0"/>
                <a:t>cross</a:t>
              </a:r>
              <a:r>
                <a:rPr lang="de-DE" sz="3900" b="1" dirty="0" smtClean="0"/>
                <a:t> </a:t>
              </a:r>
              <a:r>
                <a:rPr lang="de-DE" sz="3900" b="1" dirty="0" err="1" smtClean="0"/>
                <a:t>platform</a:t>
              </a:r>
              <a:r>
                <a:rPr lang="de-DE" sz="3900" b="1" dirty="0" smtClean="0"/>
                <a:t> GUI </a:t>
              </a:r>
              <a:r>
                <a:rPr lang="de-DE" sz="3900" dirty="0" err="1" smtClean="0"/>
                <a:t>with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Qt</a:t>
              </a:r>
              <a:endParaRPr lang="de-DE" sz="3900" dirty="0" smtClean="0"/>
            </a:p>
          </p:txBody>
        </p:sp>
      </p:grpSp>
      <p:pic>
        <p:nvPicPr>
          <p:cNvPr id="27" name="Grafik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957" y="14449925"/>
            <a:ext cx="12358774" cy="8915974"/>
          </a:xfrm>
          <a:prstGeom prst="rect">
            <a:avLst/>
          </a:prstGeom>
        </p:spPr>
      </p:pic>
      <p:sp>
        <p:nvSpPr>
          <p:cNvPr id="28" name="Textfeld 27"/>
          <p:cNvSpPr txBox="1"/>
          <p:nvPr/>
        </p:nvSpPr>
        <p:spPr>
          <a:xfrm>
            <a:off x="11129964" y="5994550"/>
            <a:ext cx="72503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Jens Gansloser</a:t>
            </a:r>
          </a:p>
          <a:p>
            <a:pPr algn="ctr"/>
            <a:r>
              <a:rPr lang="de-DE" sz="4000" dirty="0" err="1" smtClean="0"/>
              <a:t>Ubiquitous</a:t>
            </a:r>
            <a:r>
              <a:rPr lang="de-DE" sz="4000" dirty="0" smtClean="0"/>
              <a:t> </a:t>
            </a:r>
            <a:r>
              <a:rPr lang="de-DE" sz="4000" dirty="0"/>
              <a:t>Computing Laboratory</a:t>
            </a:r>
          </a:p>
          <a:p>
            <a:pPr algn="ctr"/>
            <a:r>
              <a:rPr lang="de-DE" sz="4000" dirty="0"/>
              <a:t>HTWG Konstanz</a:t>
            </a:r>
          </a:p>
          <a:p>
            <a:pPr algn="ctr"/>
            <a:r>
              <a:rPr lang="de-DE" sz="4000" dirty="0"/>
              <a:t>Konstanz, Germany</a:t>
            </a:r>
          </a:p>
          <a:p>
            <a:pPr algn="ctr"/>
            <a:r>
              <a:rPr lang="de-DE" sz="4000" dirty="0" smtClean="0"/>
              <a:t>jeganslo@htwg-konstanz.de</a:t>
            </a:r>
            <a:endParaRPr lang="de-DE" sz="4000" dirty="0"/>
          </a:p>
        </p:txBody>
      </p:sp>
      <p:grpSp>
        <p:nvGrpSpPr>
          <p:cNvPr id="39" name="Gruppieren 38"/>
          <p:cNvGrpSpPr/>
          <p:nvPr/>
        </p:nvGrpSpPr>
        <p:grpSpPr>
          <a:xfrm>
            <a:off x="1818507" y="33573614"/>
            <a:ext cx="13913573" cy="2304255"/>
            <a:chOff x="251520" y="1985525"/>
            <a:chExt cx="8712968" cy="939419"/>
          </a:xfrm>
        </p:grpSpPr>
        <p:sp>
          <p:nvSpPr>
            <p:cNvPr id="40" name="Rechteck 39"/>
            <p:cNvSpPr/>
            <p:nvPr/>
          </p:nvSpPr>
          <p:spPr>
            <a:xfrm>
              <a:off x="251520" y="1985525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3600" dirty="0" smtClean="0"/>
                <a:t>Filter</a:t>
              </a:r>
              <a:endParaRPr lang="en-US" sz="3600" dirty="0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2033718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3600" dirty="0" err="1" smtClean="0"/>
                <a:t>Window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Function</a:t>
              </a:r>
              <a:endParaRPr lang="en-US" sz="3600" dirty="0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5598114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3600" dirty="0" smtClean="0"/>
                <a:t>FFT</a:t>
              </a:r>
              <a:endParaRPr lang="en-US" sz="3600" dirty="0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7380312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3600" dirty="0" err="1" smtClean="0"/>
                <a:t>Converting</a:t>
              </a:r>
              <a:r>
                <a:rPr lang="de-DE" sz="3600" dirty="0" smtClean="0"/>
                <a:t>/</a:t>
              </a:r>
            </a:p>
            <a:p>
              <a:pPr algn="ctr"/>
              <a:r>
                <a:rPr lang="de-DE" sz="3600" dirty="0" err="1" smtClean="0"/>
                <a:t>Scaling</a:t>
              </a:r>
              <a:endParaRPr lang="en-US" sz="3600" dirty="0"/>
            </a:p>
          </p:txBody>
        </p:sp>
        <p:cxnSp>
          <p:nvCxnSpPr>
            <p:cNvPr id="44" name="Gerade Verbindung mit Pfeil 43"/>
            <p:cNvCxnSpPr>
              <a:stCxn id="40" idx="3"/>
              <a:endCxn id="41" idx="1"/>
            </p:cNvCxnSpPr>
            <p:nvPr/>
          </p:nvCxnSpPr>
          <p:spPr>
            <a:xfrm>
              <a:off x="1835696" y="2453577"/>
              <a:ext cx="198022" cy="3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/>
            <p:cNvCxnSpPr>
              <a:stCxn id="41" idx="3"/>
              <a:endCxn id="47" idx="1"/>
            </p:cNvCxnSpPr>
            <p:nvPr/>
          </p:nvCxnSpPr>
          <p:spPr>
            <a:xfrm>
              <a:off x="3617894" y="2456892"/>
              <a:ext cx="1980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/>
            <p:cNvCxnSpPr>
              <a:stCxn id="42" idx="3"/>
              <a:endCxn id="43" idx="1"/>
            </p:cNvCxnSpPr>
            <p:nvPr/>
          </p:nvCxnSpPr>
          <p:spPr>
            <a:xfrm>
              <a:off x="7182290" y="2456892"/>
              <a:ext cx="1980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hteck 46"/>
            <p:cNvSpPr/>
            <p:nvPr/>
          </p:nvSpPr>
          <p:spPr>
            <a:xfrm>
              <a:off x="3815916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3600" dirty="0" smtClean="0"/>
                <a:t>Zero </a:t>
              </a:r>
              <a:r>
                <a:rPr lang="de-DE" sz="3600" dirty="0" err="1" smtClean="0"/>
                <a:t>Padding</a:t>
              </a:r>
              <a:endParaRPr lang="en-US" sz="3600" dirty="0"/>
            </a:p>
          </p:txBody>
        </p:sp>
        <p:cxnSp>
          <p:nvCxnSpPr>
            <p:cNvPr id="48" name="Gerade Verbindung mit Pfeil 47"/>
            <p:cNvCxnSpPr>
              <a:stCxn id="47" idx="3"/>
              <a:endCxn id="42" idx="1"/>
            </p:cNvCxnSpPr>
            <p:nvPr/>
          </p:nvCxnSpPr>
          <p:spPr>
            <a:xfrm>
              <a:off x="5400092" y="2456892"/>
              <a:ext cx="1980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Benutzerdefiniert</PresentationFormat>
  <Paragraphs>42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Paddy</dc:creator>
  <cp:lastModifiedBy>jens</cp:lastModifiedBy>
  <cp:revision>71</cp:revision>
  <dcterms:created xsi:type="dcterms:W3CDTF">2012-06-25T10:16:34Z</dcterms:created>
  <dcterms:modified xsi:type="dcterms:W3CDTF">2014-07-23T16:02:27Z</dcterms:modified>
</cp:coreProperties>
</file>