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>
      <p:cViewPr varScale="1">
        <p:scale>
          <a:sx n="60" d="100"/>
          <a:sy n="60" d="100"/>
        </p:scale>
        <p:origin x="2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说明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事实信息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属性</a:t>
            </a:r>
          </a:p>
        </p:txBody>
      </p:sp>
      <p:sp>
        <p:nvSpPr>
          <p:cNvPr id="11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“著名引文”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一碗沙拉配有炒饭、水煮蛋和一双筷子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一碗三文鱼饼、沙拉和鹰嘴豆泥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一碗宽意大利面配有欧芹黄油、烤榛子和帕尔马干酪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一碗沙拉配有炒饭、水煮蛋和一双筷子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鳄梨和酸橙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23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2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一碗三文鱼饼、沙拉和鹰嘴豆泥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一碗宽意大利面配有欧芹黄油、烤榛子和帕尔马干酪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章节标题</a:t>
            </a:r>
          </a:p>
        </p:txBody>
      </p:sp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89" name="议程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议程副标题</a:t>
            </a:r>
          </a:p>
        </p:txBody>
      </p:sp>
      <p:sp>
        <p:nvSpPr>
          <p:cNvPr id="9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"/>
          <p:cNvSpPr/>
          <p:nvPr/>
        </p:nvSpPr>
        <p:spPr>
          <a:xfrm>
            <a:off x="555989" y="1091575"/>
            <a:ext cx="18225380" cy="4551899"/>
          </a:xfrm>
          <a:prstGeom prst="roundRect">
            <a:avLst>
              <a:gd name="adj" fmla="val 21706"/>
            </a:avLst>
          </a:prstGeom>
          <a:solidFill>
            <a:srgbClr val="929292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2" name="(b) Bias-tuning"/>
          <p:cNvSpPr txBox="1"/>
          <p:nvPr/>
        </p:nvSpPr>
        <p:spPr>
          <a:xfrm>
            <a:off x="662136" y="8023093"/>
            <a:ext cx="407731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r>
              <a:t>(b) Bias-tuning</a:t>
            </a:r>
          </a:p>
        </p:txBody>
      </p:sp>
      <p:grpSp>
        <p:nvGrpSpPr>
          <p:cNvPr id="180" name="成组"/>
          <p:cNvGrpSpPr/>
          <p:nvPr/>
        </p:nvGrpSpPr>
        <p:grpSpPr>
          <a:xfrm>
            <a:off x="2790090" y="1907827"/>
            <a:ext cx="5949589" cy="3304596"/>
            <a:chOff x="0" y="0"/>
            <a:chExt cx="5949587" cy="3304595"/>
          </a:xfrm>
        </p:grpSpPr>
        <p:sp>
          <p:nvSpPr>
            <p:cNvPr id="153" name="矩形"/>
            <p:cNvSpPr/>
            <p:nvPr/>
          </p:nvSpPr>
          <p:spPr>
            <a:xfrm>
              <a:off x="0" y="0"/>
              <a:ext cx="5949588" cy="3304596"/>
            </a:xfrm>
            <a:prstGeom prst="rect">
              <a:avLst/>
            </a:prstGeom>
            <a:solidFill>
              <a:srgbClr val="D5D5D5"/>
            </a:solidFill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54" name="圆角矩形"/>
            <p:cNvSpPr/>
            <p:nvPr/>
          </p:nvSpPr>
          <p:spPr>
            <a:xfrm>
              <a:off x="1024199" y="618933"/>
              <a:ext cx="4718129" cy="1731797"/>
            </a:xfrm>
            <a:prstGeom prst="roundRect">
              <a:avLst>
                <a:gd name="adj" fmla="val 15920"/>
              </a:avLst>
            </a:prstGeom>
            <a:solidFill>
              <a:srgbClr val="D5D5D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55" name="Value"/>
            <p:cNvSpPr txBox="1"/>
            <p:nvPr/>
          </p:nvSpPr>
          <p:spPr>
            <a:xfrm>
              <a:off x="2874511" y="552589"/>
              <a:ext cx="848259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Value</a:t>
              </a:r>
            </a:p>
          </p:txBody>
        </p:sp>
        <p:sp>
          <p:nvSpPr>
            <p:cNvPr id="156" name="Weights"/>
            <p:cNvSpPr/>
            <p:nvPr/>
          </p:nvSpPr>
          <p:spPr>
            <a:xfrm>
              <a:off x="1372374" y="983106"/>
              <a:ext cx="1844209" cy="1079651"/>
            </a:xfrm>
            <a:prstGeom prst="roundRect">
              <a:avLst>
                <a:gd name="adj" fmla="val 17645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Weights</a:t>
              </a:r>
            </a:p>
          </p:txBody>
        </p:sp>
        <p:sp>
          <p:nvSpPr>
            <p:cNvPr id="157" name="Bias"/>
            <p:cNvSpPr/>
            <p:nvPr/>
          </p:nvSpPr>
          <p:spPr>
            <a:xfrm>
              <a:off x="4064089" y="983106"/>
              <a:ext cx="1271017" cy="1079651"/>
            </a:xfrm>
            <a:prstGeom prst="roundRect">
              <a:avLst>
                <a:gd name="adj" fmla="val 17645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Bias</a:t>
              </a:r>
            </a:p>
          </p:txBody>
        </p:sp>
        <p:sp>
          <p:nvSpPr>
            <p:cNvPr id="158" name="圆形"/>
            <p:cNvSpPr/>
            <p:nvPr/>
          </p:nvSpPr>
          <p:spPr>
            <a:xfrm>
              <a:off x="3409653" y="1292248"/>
              <a:ext cx="461366" cy="461367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59" name="+"/>
            <p:cNvSpPr txBox="1"/>
            <p:nvPr/>
          </p:nvSpPr>
          <p:spPr>
            <a:xfrm>
              <a:off x="3472695" y="1216937"/>
              <a:ext cx="335281" cy="5357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900">
                  <a:solidFill>
                    <a:srgbClr val="FFFFFF"/>
                  </a:solidFill>
                </a:defRPr>
              </a:lvl1pPr>
            </a:lstStyle>
            <a:p>
              <a:r>
                <a:t>+</a:t>
              </a:r>
            </a:p>
          </p:txBody>
        </p:sp>
        <p:sp>
          <p:nvSpPr>
            <p:cNvPr id="160" name="圆角矩形"/>
            <p:cNvSpPr/>
            <p:nvPr/>
          </p:nvSpPr>
          <p:spPr>
            <a:xfrm>
              <a:off x="682504" y="948161"/>
              <a:ext cx="4718129" cy="1731797"/>
            </a:xfrm>
            <a:prstGeom prst="roundRect">
              <a:avLst>
                <a:gd name="adj" fmla="val 15920"/>
              </a:avLst>
            </a:prstGeom>
            <a:solidFill>
              <a:srgbClr val="D5D5D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61" name="Key"/>
            <p:cNvSpPr txBox="1"/>
            <p:nvPr/>
          </p:nvSpPr>
          <p:spPr>
            <a:xfrm>
              <a:off x="2640105" y="844118"/>
              <a:ext cx="633680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Key</a:t>
              </a:r>
            </a:p>
          </p:txBody>
        </p:sp>
        <p:sp>
          <p:nvSpPr>
            <p:cNvPr id="162" name="Weights"/>
            <p:cNvSpPr/>
            <p:nvPr/>
          </p:nvSpPr>
          <p:spPr>
            <a:xfrm>
              <a:off x="1030678" y="1312334"/>
              <a:ext cx="1844209" cy="1079651"/>
            </a:xfrm>
            <a:prstGeom prst="roundRect">
              <a:avLst>
                <a:gd name="adj" fmla="val 17645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Weights</a:t>
              </a:r>
            </a:p>
          </p:txBody>
        </p:sp>
        <p:sp>
          <p:nvSpPr>
            <p:cNvPr id="163" name="Bias"/>
            <p:cNvSpPr/>
            <p:nvPr/>
          </p:nvSpPr>
          <p:spPr>
            <a:xfrm>
              <a:off x="3722394" y="1312334"/>
              <a:ext cx="1271017" cy="1079651"/>
            </a:xfrm>
            <a:prstGeom prst="roundRect">
              <a:avLst>
                <a:gd name="adj" fmla="val 17645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Bias</a:t>
              </a:r>
            </a:p>
          </p:txBody>
        </p:sp>
        <p:sp>
          <p:nvSpPr>
            <p:cNvPr id="164" name="圆形"/>
            <p:cNvSpPr/>
            <p:nvPr/>
          </p:nvSpPr>
          <p:spPr>
            <a:xfrm>
              <a:off x="3067957" y="1621476"/>
              <a:ext cx="461367" cy="461367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65" name="+"/>
            <p:cNvSpPr txBox="1"/>
            <p:nvPr/>
          </p:nvSpPr>
          <p:spPr>
            <a:xfrm>
              <a:off x="3131000" y="1546165"/>
              <a:ext cx="335281" cy="5357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900">
                  <a:solidFill>
                    <a:srgbClr val="FFFFFF"/>
                  </a:solidFill>
                </a:defRPr>
              </a:lvl1pPr>
            </a:lstStyle>
            <a:p>
              <a:r>
                <a:t>+</a:t>
              </a:r>
            </a:p>
          </p:txBody>
        </p:sp>
        <p:sp>
          <p:nvSpPr>
            <p:cNvPr id="166" name="圆角矩形"/>
            <p:cNvSpPr/>
            <p:nvPr/>
          </p:nvSpPr>
          <p:spPr>
            <a:xfrm>
              <a:off x="340808" y="1277389"/>
              <a:ext cx="4718129" cy="1731798"/>
            </a:xfrm>
            <a:prstGeom prst="roundRect">
              <a:avLst>
                <a:gd name="adj" fmla="val 15920"/>
              </a:avLst>
            </a:prstGeom>
            <a:solidFill>
              <a:srgbClr val="D5D5D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67" name="Query"/>
            <p:cNvSpPr txBox="1"/>
            <p:nvPr/>
          </p:nvSpPr>
          <p:spPr>
            <a:xfrm>
              <a:off x="2191592" y="1213991"/>
              <a:ext cx="932994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Query</a:t>
              </a:r>
            </a:p>
          </p:txBody>
        </p:sp>
        <p:sp>
          <p:nvSpPr>
            <p:cNvPr id="168" name="Attention"/>
            <p:cNvSpPr txBox="1"/>
            <p:nvPr/>
          </p:nvSpPr>
          <p:spPr>
            <a:xfrm>
              <a:off x="2176926" y="5041"/>
              <a:ext cx="1668273" cy="523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</a:defRPr>
              </a:lvl1pPr>
            </a:lstStyle>
            <a:p>
              <a:r>
                <a:t>Attention</a:t>
              </a:r>
            </a:p>
          </p:txBody>
        </p:sp>
        <p:sp>
          <p:nvSpPr>
            <p:cNvPr id="169" name="Weights"/>
            <p:cNvSpPr/>
            <p:nvPr/>
          </p:nvSpPr>
          <p:spPr>
            <a:xfrm>
              <a:off x="688983" y="1641562"/>
              <a:ext cx="1844209" cy="1079651"/>
            </a:xfrm>
            <a:prstGeom prst="roundRect">
              <a:avLst>
                <a:gd name="adj" fmla="val 17645"/>
              </a:avLst>
            </a:prstGeom>
            <a:solidFill>
              <a:srgbClr val="5E5E5E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Weights</a:t>
              </a:r>
            </a:p>
          </p:txBody>
        </p:sp>
        <p:sp>
          <p:nvSpPr>
            <p:cNvPr id="170" name="Bias"/>
            <p:cNvSpPr/>
            <p:nvPr/>
          </p:nvSpPr>
          <p:spPr>
            <a:xfrm>
              <a:off x="3380699" y="1641562"/>
              <a:ext cx="1271017" cy="1079651"/>
            </a:xfrm>
            <a:prstGeom prst="roundRect">
              <a:avLst>
                <a:gd name="adj" fmla="val 17645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Bias</a:t>
              </a:r>
            </a:p>
          </p:txBody>
        </p:sp>
        <p:grpSp>
          <p:nvGrpSpPr>
            <p:cNvPr id="173" name="成组"/>
            <p:cNvGrpSpPr/>
            <p:nvPr/>
          </p:nvGrpSpPr>
          <p:grpSpPr>
            <a:xfrm>
              <a:off x="2726262" y="1875394"/>
              <a:ext cx="461366" cy="536678"/>
              <a:chOff x="0" y="0"/>
              <a:chExt cx="461365" cy="536676"/>
            </a:xfrm>
          </p:grpSpPr>
          <p:sp>
            <p:nvSpPr>
              <p:cNvPr id="171" name="圆形"/>
              <p:cNvSpPr/>
              <p:nvPr/>
            </p:nvSpPr>
            <p:spPr>
              <a:xfrm>
                <a:off x="0" y="75311"/>
                <a:ext cx="461366" cy="46136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2" name="+"/>
              <p:cNvSpPr txBox="1"/>
              <p:nvPr/>
            </p:nvSpPr>
            <p:spPr>
              <a:xfrm>
                <a:off x="63042" y="-1"/>
                <a:ext cx="335281" cy="5357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900">
                    <a:solidFill>
                      <a:srgbClr val="FFFFFF"/>
                    </a:solidFill>
                  </a:defRPr>
                </a:lvl1pPr>
              </a:lstStyle>
              <a:p>
                <a:r>
                  <a:t>+</a:t>
                </a:r>
              </a:p>
            </p:txBody>
          </p:sp>
        </p:grpSp>
        <p:grpSp>
          <p:nvGrpSpPr>
            <p:cNvPr id="176" name="成组"/>
            <p:cNvGrpSpPr/>
            <p:nvPr/>
          </p:nvGrpSpPr>
          <p:grpSpPr>
            <a:xfrm>
              <a:off x="2726262" y="1875394"/>
              <a:ext cx="461366" cy="536677"/>
              <a:chOff x="0" y="0"/>
              <a:chExt cx="461365" cy="536676"/>
            </a:xfrm>
          </p:grpSpPr>
          <p:sp>
            <p:nvSpPr>
              <p:cNvPr id="174" name="圆形"/>
              <p:cNvSpPr/>
              <p:nvPr/>
            </p:nvSpPr>
            <p:spPr>
              <a:xfrm>
                <a:off x="0" y="75311"/>
                <a:ext cx="461366" cy="46136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5" name="+"/>
              <p:cNvSpPr txBox="1"/>
              <p:nvPr/>
            </p:nvSpPr>
            <p:spPr>
              <a:xfrm>
                <a:off x="63042" y="-1"/>
                <a:ext cx="335281" cy="5357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900">
                    <a:solidFill>
                      <a:srgbClr val="FFFFFF"/>
                    </a:solidFill>
                  </a:defRPr>
                </a:lvl1pPr>
              </a:lstStyle>
              <a:p>
                <a:r>
                  <a:t>+</a:t>
                </a:r>
              </a:p>
            </p:txBody>
          </p:sp>
        </p:grpSp>
        <p:grpSp>
          <p:nvGrpSpPr>
            <p:cNvPr id="179" name="成组"/>
            <p:cNvGrpSpPr/>
            <p:nvPr/>
          </p:nvGrpSpPr>
          <p:grpSpPr>
            <a:xfrm>
              <a:off x="2726262" y="1875394"/>
              <a:ext cx="461366" cy="536677"/>
              <a:chOff x="0" y="0"/>
              <a:chExt cx="461365" cy="536676"/>
            </a:xfrm>
          </p:grpSpPr>
          <p:sp>
            <p:nvSpPr>
              <p:cNvPr id="177" name="圆形"/>
              <p:cNvSpPr/>
              <p:nvPr/>
            </p:nvSpPr>
            <p:spPr>
              <a:xfrm>
                <a:off x="0" y="75311"/>
                <a:ext cx="461366" cy="46136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8" name="+"/>
              <p:cNvSpPr txBox="1"/>
              <p:nvPr/>
            </p:nvSpPr>
            <p:spPr>
              <a:xfrm>
                <a:off x="63042" y="-1"/>
                <a:ext cx="335281" cy="5357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900">
                    <a:solidFill>
                      <a:srgbClr val="FFFFFF"/>
                    </a:solidFill>
                  </a:defRPr>
                </a:lvl1pPr>
              </a:lstStyle>
              <a:p>
                <a:r>
                  <a:t>+</a:t>
                </a:r>
              </a:p>
            </p:txBody>
          </p:sp>
        </p:grpSp>
      </p:grpSp>
      <p:sp>
        <p:nvSpPr>
          <p:cNvPr id="181" name="Hidden…"/>
          <p:cNvSpPr/>
          <p:nvPr/>
        </p:nvSpPr>
        <p:spPr>
          <a:xfrm>
            <a:off x="987970" y="1879283"/>
            <a:ext cx="1595980" cy="3319875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800" b="1">
                <a:solidFill>
                  <a:srgbClr val="000000"/>
                </a:solidFill>
              </a:defRPr>
            </a:pPr>
            <a:r>
              <a:t>Hidden </a:t>
            </a:r>
          </a:p>
          <a:p>
            <a:pPr>
              <a:defRPr sz="2800" b="1">
                <a:solidFill>
                  <a:srgbClr val="000000"/>
                </a:solidFill>
              </a:defRPr>
            </a:pPr>
            <a:r>
              <a:t>states</a:t>
            </a:r>
          </a:p>
        </p:txBody>
      </p:sp>
      <p:sp>
        <p:nvSpPr>
          <p:cNvPr id="182" name="矩形"/>
          <p:cNvSpPr/>
          <p:nvPr/>
        </p:nvSpPr>
        <p:spPr>
          <a:xfrm>
            <a:off x="11279905" y="1920527"/>
            <a:ext cx="4718129" cy="3279196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3" name="Feed Forward"/>
          <p:cNvSpPr txBox="1"/>
          <p:nvPr/>
        </p:nvSpPr>
        <p:spPr>
          <a:xfrm>
            <a:off x="12409583" y="2108442"/>
            <a:ext cx="2458772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>
                <a:solidFill>
                  <a:srgbClr val="000000"/>
                </a:solidFill>
              </a:defRPr>
            </a:lvl1pPr>
          </a:lstStyle>
          <a:p>
            <a:r>
              <a:t>Feed Forward</a:t>
            </a:r>
          </a:p>
        </p:txBody>
      </p:sp>
      <p:sp>
        <p:nvSpPr>
          <p:cNvPr id="184" name="Weights"/>
          <p:cNvSpPr/>
          <p:nvPr/>
        </p:nvSpPr>
        <p:spPr>
          <a:xfrm>
            <a:off x="11514697" y="3061912"/>
            <a:ext cx="1844209" cy="1079651"/>
          </a:xfrm>
          <a:prstGeom prst="roundRect">
            <a:avLst>
              <a:gd name="adj" fmla="val 1764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Weights</a:t>
            </a:r>
          </a:p>
        </p:txBody>
      </p:sp>
      <p:sp>
        <p:nvSpPr>
          <p:cNvPr id="185" name="Bias"/>
          <p:cNvSpPr/>
          <p:nvPr/>
        </p:nvSpPr>
        <p:spPr>
          <a:xfrm>
            <a:off x="14412024" y="3061912"/>
            <a:ext cx="1271017" cy="1079651"/>
          </a:xfrm>
          <a:prstGeom prst="roundRect">
            <a:avLst>
              <a:gd name="adj" fmla="val 1764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Bias</a:t>
            </a:r>
          </a:p>
        </p:txBody>
      </p:sp>
      <p:sp>
        <p:nvSpPr>
          <p:cNvPr id="186" name="Add &amp;…"/>
          <p:cNvSpPr/>
          <p:nvPr/>
        </p:nvSpPr>
        <p:spPr>
          <a:xfrm>
            <a:off x="8945820" y="1899623"/>
            <a:ext cx="2115244" cy="3279196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800" b="1">
                <a:solidFill>
                  <a:srgbClr val="000000"/>
                </a:solidFill>
              </a:defRPr>
            </a:pPr>
            <a:r>
              <a:t>Add &amp; </a:t>
            </a:r>
          </a:p>
          <a:p>
            <a:pPr>
              <a:defRPr sz="2800" b="1">
                <a:solidFill>
                  <a:srgbClr val="000000"/>
                </a:solidFill>
              </a:defRPr>
            </a:pPr>
            <a:r>
              <a:t>Layer Norm</a:t>
            </a:r>
          </a:p>
        </p:txBody>
      </p:sp>
      <p:sp>
        <p:nvSpPr>
          <p:cNvPr id="187" name="Transformer"/>
          <p:cNvSpPr txBox="1"/>
          <p:nvPr/>
        </p:nvSpPr>
        <p:spPr>
          <a:xfrm>
            <a:off x="7970502" y="1090291"/>
            <a:ext cx="3139695" cy="746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4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Transformer</a:t>
            </a:r>
          </a:p>
        </p:txBody>
      </p:sp>
      <p:grpSp>
        <p:nvGrpSpPr>
          <p:cNvPr id="190" name="成组"/>
          <p:cNvGrpSpPr/>
          <p:nvPr/>
        </p:nvGrpSpPr>
        <p:grpSpPr>
          <a:xfrm>
            <a:off x="13654782" y="3333399"/>
            <a:ext cx="461366" cy="536678"/>
            <a:chOff x="0" y="0"/>
            <a:chExt cx="461365" cy="536676"/>
          </a:xfrm>
        </p:grpSpPr>
        <p:sp>
          <p:nvSpPr>
            <p:cNvPr id="188" name="圆形"/>
            <p:cNvSpPr/>
            <p:nvPr/>
          </p:nvSpPr>
          <p:spPr>
            <a:xfrm>
              <a:off x="0" y="75311"/>
              <a:ext cx="461366" cy="46136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89" name="+"/>
            <p:cNvSpPr txBox="1"/>
            <p:nvPr/>
          </p:nvSpPr>
          <p:spPr>
            <a:xfrm>
              <a:off x="63042" y="-1"/>
              <a:ext cx="335281" cy="5357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900">
                  <a:solidFill>
                    <a:srgbClr val="FFFFFF"/>
                  </a:solidFill>
                </a:defRPr>
              </a:lvl1pPr>
            </a:lstStyle>
            <a:p>
              <a:r>
                <a:t>+</a:t>
              </a:r>
            </a:p>
          </p:txBody>
        </p:sp>
      </p:grpSp>
      <p:sp>
        <p:nvSpPr>
          <p:cNvPr id="191" name="Add &amp;…"/>
          <p:cNvSpPr/>
          <p:nvPr/>
        </p:nvSpPr>
        <p:spPr>
          <a:xfrm>
            <a:off x="16216875" y="1899623"/>
            <a:ext cx="2115244" cy="3279196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800" b="1">
                <a:solidFill>
                  <a:srgbClr val="000000"/>
                </a:solidFill>
              </a:defRPr>
            </a:pPr>
            <a:r>
              <a:t>Add &amp; </a:t>
            </a:r>
          </a:p>
          <a:p>
            <a:pPr>
              <a:defRPr sz="2800" b="1">
                <a:solidFill>
                  <a:srgbClr val="000000"/>
                </a:solidFill>
              </a:defRPr>
            </a:pPr>
            <a:r>
              <a:t>Layer Norm</a:t>
            </a:r>
          </a:p>
        </p:txBody>
      </p:sp>
      <p:sp>
        <p:nvSpPr>
          <p:cNvPr id="192" name="(a) Layer-Freezing"/>
          <p:cNvSpPr txBox="1"/>
          <p:nvPr/>
        </p:nvSpPr>
        <p:spPr>
          <a:xfrm>
            <a:off x="725363" y="6504584"/>
            <a:ext cx="494538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r>
              <a:t>(a) Layer-Freezing</a:t>
            </a:r>
          </a:p>
        </p:txBody>
      </p:sp>
      <p:sp>
        <p:nvSpPr>
          <p:cNvPr id="193" name="(c) Ours"/>
          <p:cNvSpPr txBox="1"/>
          <p:nvPr/>
        </p:nvSpPr>
        <p:spPr>
          <a:xfrm>
            <a:off x="667496" y="9541603"/>
            <a:ext cx="2236928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r>
              <a:t>(c) Ours</a:t>
            </a:r>
          </a:p>
        </p:txBody>
      </p:sp>
      <p:sp>
        <p:nvSpPr>
          <p:cNvPr id="194" name="圆角矩形"/>
          <p:cNvSpPr/>
          <p:nvPr/>
        </p:nvSpPr>
        <p:spPr>
          <a:xfrm>
            <a:off x="19226601" y="3087668"/>
            <a:ext cx="1245617" cy="559713"/>
          </a:xfrm>
          <a:prstGeom prst="roundRect">
            <a:avLst>
              <a:gd name="adj" fmla="val 23564"/>
            </a:avLst>
          </a:prstGeom>
          <a:blipFill>
            <a:blip r:embed="rId2"/>
            <a:stretch>
              <a:fillRect/>
            </a:stretch>
          </a:blip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5" name="圆角矩形"/>
          <p:cNvSpPr/>
          <p:nvPr/>
        </p:nvSpPr>
        <p:spPr>
          <a:xfrm>
            <a:off x="19226601" y="1912329"/>
            <a:ext cx="1245617" cy="559712"/>
          </a:xfrm>
          <a:prstGeom prst="roundRect">
            <a:avLst>
              <a:gd name="adj" fmla="val 23564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6" name="圆角矩形"/>
          <p:cNvSpPr/>
          <p:nvPr/>
        </p:nvSpPr>
        <p:spPr>
          <a:xfrm>
            <a:off x="19226601" y="4263008"/>
            <a:ext cx="1245617" cy="559712"/>
          </a:xfrm>
          <a:prstGeom prst="roundRect">
            <a:avLst>
              <a:gd name="adj" fmla="val 23564"/>
            </a:avLst>
          </a:prstGeom>
          <a:solidFill>
            <a:srgbClr val="5E5E5E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7" name="Freeze all"/>
          <p:cNvSpPr txBox="1"/>
          <p:nvPr/>
        </p:nvSpPr>
        <p:spPr>
          <a:xfrm>
            <a:off x="20661493" y="1930642"/>
            <a:ext cx="1740460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>
                <a:solidFill>
                  <a:srgbClr val="000000"/>
                </a:solidFill>
              </a:defRPr>
            </a:lvl1pPr>
          </a:lstStyle>
          <a:p>
            <a:r>
              <a:t>Freeze all</a:t>
            </a:r>
          </a:p>
        </p:txBody>
      </p:sp>
      <p:sp>
        <p:nvSpPr>
          <p:cNvPr id="198" name="Freeze all but bias"/>
          <p:cNvSpPr txBox="1"/>
          <p:nvPr/>
        </p:nvSpPr>
        <p:spPr>
          <a:xfrm>
            <a:off x="20645135" y="3105982"/>
            <a:ext cx="3195575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>
                <a:solidFill>
                  <a:srgbClr val="000000"/>
                </a:solidFill>
              </a:defRPr>
            </a:lvl1pPr>
          </a:lstStyle>
          <a:p>
            <a:r>
              <a:t>Freeze all but bias</a:t>
            </a:r>
          </a:p>
        </p:txBody>
      </p:sp>
      <p:sp>
        <p:nvSpPr>
          <p:cNvPr id="199" name="Freeze nothing"/>
          <p:cNvSpPr txBox="1"/>
          <p:nvPr/>
        </p:nvSpPr>
        <p:spPr>
          <a:xfrm>
            <a:off x="20619659" y="4281321"/>
            <a:ext cx="2636928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>
                <a:solidFill>
                  <a:srgbClr val="000000"/>
                </a:solidFill>
              </a:defRPr>
            </a:lvl1pPr>
          </a:lstStyle>
          <a:p>
            <a:r>
              <a:t>Freeze nothing</a:t>
            </a:r>
          </a:p>
        </p:txBody>
      </p:sp>
      <p:sp>
        <p:nvSpPr>
          <p:cNvPr id="200" name="圆角矩形"/>
          <p:cNvSpPr/>
          <p:nvPr/>
        </p:nvSpPr>
        <p:spPr>
          <a:xfrm>
            <a:off x="6018601" y="6621066"/>
            <a:ext cx="1245617" cy="559712"/>
          </a:xfrm>
          <a:prstGeom prst="roundRect">
            <a:avLst>
              <a:gd name="adj" fmla="val 23564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1" name="线条"/>
          <p:cNvSpPr/>
          <p:nvPr/>
        </p:nvSpPr>
        <p:spPr>
          <a:xfrm>
            <a:off x="7417013" y="6900922"/>
            <a:ext cx="4613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2" name="圆角矩形"/>
          <p:cNvSpPr/>
          <p:nvPr/>
        </p:nvSpPr>
        <p:spPr>
          <a:xfrm>
            <a:off x="8210410" y="6621066"/>
            <a:ext cx="1245617" cy="559712"/>
          </a:xfrm>
          <a:prstGeom prst="roundRect">
            <a:avLst>
              <a:gd name="adj" fmla="val 23564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3" name="线条"/>
          <p:cNvSpPr/>
          <p:nvPr/>
        </p:nvSpPr>
        <p:spPr>
          <a:xfrm>
            <a:off x="9608822" y="6900922"/>
            <a:ext cx="4613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4" name="圆角矩形"/>
          <p:cNvSpPr/>
          <p:nvPr/>
        </p:nvSpPr>
        <p:spPr>
          <a:xfrm>
            <a:off x="10402220" y="6621066"/>
            <a:ext cx="1245617" cy="559712"/>
          </a:xfrm>
          <a:prstGeom prst="roundRect">
            <a:avLst>
              <a:gd name="adj" fmla="val 23564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5" name="线条"/>
          <p:cNvSpPr/>
          <p:nvPr/>
        </p:nvSpPr>
        <p:spPr>
          <a:xfrm>
            <a:off x="11800632" y="6900922"/>
            <a:ext cx="4613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6" name="圆角矩形"/>
          <p:cNvSpPr/>
          <p:nvPr/>
        </p:nvSpPr>
        <p:spPr>
          <a:xfrm>
            <a:off x="12594028" y="6621066"/>
            <a:ext cx="1245617" cy="559712"/>
          </a:xfrm>
          <a:prstGeom prst="roundRect">
            <a:avLst>
              <a:gd name="adj" fmla="val 23564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7" name="线条"/>
          <p:cNvSpPr/>
          <p:nvPr/>
        </p:nvSpPr>
        <p:spPr>
          <a:xfrm>
            <a:off x="13992442" y="6900922"/>
            <a:ext cx="46136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8" name="圆角矩形"/>
          <p:cNvSpPr/>
          <p:nvPr/>
        </p:nvSpPr>
        <p:spPr>
          <a:xfrm>
            <a:off x="15944558" y="6621066"/>
            <a:ext cx="1245617" cy="559712"/>
          </a:xfrm>
          <a:prstGeom prst="roundRect">
            <a:avLst>
              <a:gd name="adj" fmla="val 23564"/>
            </a:avLst>
          </a:prstGeom>
          <a:solidFill>
            <a:srgbClr val="5E5E5E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9" name="线条"/>
          <p:cNvSpPr/>
          <p:nvPr/>
        </p:nvSpPr>
        <p:spPr>
          <a:xfrm>
            <a:off x="17342970" y="6900922"/>
            <a:ext cx="4613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0" name="圆角矩形"/>
          <p:cNvSpPr/>
          <p:nvPr/>
        </p:nvSpPr>
        <p:spPr>
          <a:xfrm>
            <a:off x="17951778" y="6621066"/>
            <a:ext cx="1245617" cy="559712"/>
          </a:xfrm>
          <a:prstGeom prst="roundRect">
            <a:avLst>
              <a:gd name="adj" fmla="val 23564"/>
            </a:avLst>
          </a:prstGeom>
          <a:solidFill>
            <a:srgbClr val="5E5E5E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1" name="线条"/>
          <p:cNvSpPr/>
          <p:nvPr/>
        </p:nvSpPr>
        <p:spPr>
          <a:xfrm>
            <a:off x="19350190" y="6900922"/>
            <a:ext cx="4613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2" name="圆角矩形"/>
          <p:cNvSpPr/>
          <p:nvPr/>
        </p:nvSpPr>
        <p:spPr>
          <a:xfrm>
            <a:off x="19964353" y="6636822"/>
            <a:ext cx="1245617" cy="559712"/>
          </a:xfrm>
          <a:prstGeom prst="roundRect">
            <a:avLst>
              <a:gd name="adj" fmla="val 23564"/>
            </a:avLst>
          </a:prstGeom>
          <a:solidFill>
            <a:srgbClr val="5E5E5E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3" name="线条"/>
          <p:cNvSpPr/>
          <p:nvPr/>
        </p:nvSpPr>
        <p:spPr>
          <a:xfrm>
            <a:off x="21362765" y="6916677"/>
            <a:ext cx="4613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4" name="圆角矩形"/>
          <p:cNvSpPr/>
          <p:nvPr/>
        </p:nvSpPr>
        <p:spPr>
          <a:xfrm>
            <a:off x="22148753" y="6621066"/>
            <a:ext cx="1245617" cy="559712"/>
          </a:xfrm>
          <a:prstGeom prst="roundRect">
            <a:avLst>
              <a:gd name="adj" fmla="val 23564"/>
            </a:avLst>
          </a:prstGeom>
          <a:solidFill>
            <a:srgbClr val="5E5E5E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5" name="线条"/>
          <p:cNvSpPr/>
          <p:nvPr/>
        </p:nvSpPr>
        <p:spPr>
          <a:xfrm>
            <a:off x="15274681" y="6900922"/>
            <a:ext cx="4613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6" name="…"/>
          <p:cNvSpPr txBox="1"/>
          <p:nvPr/>
        </p:nvSpPr>
        <p:spPr>
          <a:xfrm>
            <a:off x="14653758" y="6520257"/>
            <a:ext cx="469901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>
                <a:solidFill>
                  <a:srgbClr val="000000"/>
                </a:solidFill>
              </a:defRPr>
            </a:lvl1pPr>
          </a:lstStyle>
          <a:p>
            <a:r>
              <a:t>…</a:t>
            </a:r>
          </a:p>
        </p:txBody>
      </p:sp>
      <p:sp>
        <p:nvSpPr>
          <p:cNvPr id="217" name="圆角矩形"/>
          <p:cNvSpPr/>
          <p:nvPr/>
        </p:nvSpPr>
        <p:spPr>
          <a:xfrm>
            <a:off x="5993201" y="8246479"/>
            <a:ext cx="1245617" cy="559713"/>
          </a:xfrm>
          <a:prstGeom prst="roundRect">
            <a:avLst>
              <a:gd name="adj" fmla="val 23564"/>
            </a:avLst>
          </a:prstGeom>
          <a:blipFill>
            <a:blip r:embed="rId2"/>
            <a:stretch>
              <a:fillRect/>
            </a:stretch>
          </a:blip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8" name="线条"/>
          <p:cNvSpPr/>
          <p:nvPr/>
        </p:nvSpPr>
        <p:spPr>
          <a:xfrm>
            <a:off x="7391613" y="8526335"/>
            <a:ext cx="4613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9" name="圆角矩形"/>
          <p:cNvSpPr/>
          <p:nvPr/>
        </p:nvSpPr>
        <p:spPr>
          <a:xfrm>
            <a:off x="8185010" y="8246479"/>
            <a:ext cx="1245617" cy="559713"/>
          </a:xfrm>
          <a:prstGeom prst="roundRect">
            <a:avLst>
              <a:gd name="adj" fmla="val 23564"/>
            </a:avLst>
          </a:prstGeom>
          <a:blipFill>
            <a:blip r:embed="rId2"/>
            <a:stretch>
              <a:fillRect/>
            </a:stretch>
          </a:blip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0" name="线条"/>
          <p:cNvSpPr/>
          <p:nvPr/>
        </p:nvSpPr>
        <p:spPr>
          <a:xfrm>
            <a:off x="9583422" y="8526335"/>
            <a:ext cx="4613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1" name="圆角矩形"/>
          <p:cNvSpPr/>
          <p:nvPr/>
        </p:nvSpPr>
        <p:spPr>
          <a:xfrm>
            <a:off x="10376820" y="8246479"/>
            <a:ext cx="1245617" cy="559713"/>
          </a:xfrm>
          <a:prstGeom prst="roundRect">
            <a:avLst>
              <a:gd name="adj" fmla="val 23564"/>
            </a:avLst>
          </a:prstGeom>
          <a:blipFill>
            <a:blip r:embed="rId2"/>
            <a:stretch>
              <a:fillRect/>
            </a:stretch>
          </a:blip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2" name="线条"/>
          <p:cNvSpPr/>
          <p:nvPr/>
        </p:nvSpPr>
        <p:spPr>
          <a:xfrm>
            <a:off x="11775232" y="8526335"/>
            <a:ext cx="4613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3" name="圆角矩形"/>
          <p:cNvSpPr/>
          <p:nvPr/>
        </p:nvSpPr>
        <p:spPr>
          <a:xfrm>
            <a:off x="12568628" y="8246479"/>
            <a:ext cx="1245617" cy="559713"/>
          </a:xfrm>
          <a:prstGeom prst="roundRect">
            <a:avLst>
              <a:gd name="adj" fmla="val 23564"/>
            </a:avLst>
          </a:prstGeom>
          <a:blipFill>
            <a:blip r:embed="rId2"/>
            <a:stretch>
              <a:fillRect/>
            </a:stretch>
          </a:blip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4" name="线条"/>
          <p:cNvSpPr/>
          <p:nvPr/>
        </p:nvSpPr>
        <p:spPr>
          <a:xfrm>
            <a:off x="13967042" y="8526335"/>
            <a:ext cx="46136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5" name="圆角矩形"/>
          <p:cNvSpPr/>
          <p:nvPr/>
        </p:nvSpPr>
        <p:spPr>
          <a:xfrm>
            <a:off x="15919158" y="8246479"/>
            <a:ext cx="1245617" cy="559713"/>
          </a:xfrm>
          <a:prstGeom prst="roundRect">
            <a:avLst>
              <a:gd name="adj" fmla="val 23564"/>
            </a:avLst>
          </a:prstGeom>
          <a:blipFill>
            <a:blip r:embed="rId2"/>
            <a:stretch>
              <a:fillRect/>
            </a:stretch>
          </a:blip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6" name="线条"/>
          <p:cNvSpPr/>
          <p:nvPr/>
        </p:nvSpPr>
        <p:spPr>
          <a:xfrm>
            <a:off x="17317570" y="8526335"/>
            <a:ext cx="4613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7" name="圆角矩形"/>
          <p:cNvSpPr/>
          <p:nvPr/>
        </p:nvSpPr>
        <p:spPr>
          <a:xfrm>
            <a:off x="17926378" y="8246479"/>
            <a:ext cx="1245617" cy="559713"/>
          </a:xfrm>
          <a:prstGeom prst="roundRect">
            <a:avLst>
              <a:gd name="adj" fmla="val 23564"/>
            </a:avLst>
          </a:prstGeom>
          <a:blipFill>
            <a:blip r:embed="rId2"/>
            <a:stretch>
              <a:fillRect/>
            </a:stretch>
          </a:blip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8" name="线条"/>
          <p:cNvSpPr/>
          <p:nvPr/>
        </p:nvSpPr>
        <p:spPr>
          <a:xfrm>
            <a:off x="19324790" y="8526335"/>
            <a:ext cx="4613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9" name="圆角矩形"/>
          <p:cNvSpPr/>
          <p:nvPr/>
        </p:nvSpPr>
        <p:spPr>
          <a:xfrm>
            <a:off x="19938953" y="8262235"/>
            <a:ext cx="1245617" cy="559712"/>
          </a:xfrm>
          <a:prstGeom prst="roundRect">
            <a:avLst>
              <a:gd name="adj" fmla="val 23564"/>
            </a:avLst>
          </a:prstGeom>
          <a:blipFill>
            <a:blip r:embed="rId2"/>
            <a:stretch>
              <a:fillRect/>
            </a:stretch>
          </a:blip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0" name="线条"/>
          <p:cNvSpPr/>
          <p:nvPr/>
        </p:nvSpPr>
        <p:spPr>
          <a:xfrm>
            <a:off x="21337365" y="8542091"/>
            <a:ext cx="4613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1" name="圆角矩形"/>
          <p:cNvSpPr/>
          <p:nvPr/>
        </p:nvSpPr>
        <p:spPr>
          <a:xfrm>
            <a:off x="22123353" y="8246479"/>
            <a:ext cx="1245617" cy="559713"/>
          </a:xfrm>
          <a:prstGeom prst="roundRect">
            <a:avLst>
              <a:gd name="adj" fmla="val 23564"/>
            </a:avLst>
          </a:prstGeom>
          <a:blipFill>
            <a:blip r:embed="rId2"/>
            <a:stretch>
              <a:fillRect/>
            </a:stretch>
          </a:blip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2" name="线条"/>
          <p:cNvSpPr/>
          <p:nvPr/>
        </p:nvSpPr>
        <p:spPr>
          <a:xfrm>
            <a:off x="15249281" y="8526335"/>
            <a:ext cx="4613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3" name="…"/>
          <p:cNvSpPr txBox="1"/>
          <p:nvPr/>
        </p:nvSpPr>
        <p:spPr>
          <a:xfrm>
            <a:off x="14628358" y="8145670"/>
            <a:ext cx="469901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>
                <a:solidFill>
                  <a:srgbClr val="000000"/>
                </a:solidFill>
              </a:defRPr>
            </a:lvl1pPr>
          </a:lstStyle>
          <a:p>
            <a:r>
              <a:t>…</a:t>
            </a:r>
          </a:p>
        </p:txBody>
      </p:sp>
      <p:sp>
        <p:nvSpPr>
          <p:cNvPr id="234" name="圆角矩形"/>
          <p:cNvSpPr/>
          <p:nvPr/>
        </p:nvSpPr>
        <p:spPr>
          <a:xfrm>
            <a:off x="5967801" y="9702140"/>
            <a:ext cx="1245617" cy="559712"/>
          </a:xfrm>
          <a:prstGeom prst="roundRect">
            <a:avLst>
              <a:gd name="adj" fmla="val 23564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5" name="线条"/>
          <p:cNvSpPr/>
          <p:nvPr/>
        </p:nvSpPr>
        <p:spPr>
          <a:xfrm>
            <a:off x="7366213" y="9981996"/>
            <a:ext cx="4613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6" name="圆角矩形"/>
          <p:cNvSpPr/>
          <p:nvPr/>
        </p:nvSpPr>
        <p:spPr>
          <a:xfrm>
            <a:off x="8159610" y="9702140"/>
            <a:ext cx="1245617" cy="559712"/>
          </a:xfrm>
          <a:prstGeom prst="roundRect">
            <a:avLst>
              <a:gd name="adj" fmla="val 23564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7" name="线条"/>
          <p:cNvSpPr/>
          <p:nvPr/>
        </p:nvSpPr>
        <p:spPr>
          <a:xfrm>
            <a:off x="9558022" y="9981996"/>
            <a:ext cx="4613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8" name="圆角矩形"/>
          <p:cNvSpPr/>
          <p:nvPr/>
        </p:nvSpPr>
        <p:spPr>
          <a:xfrm>
            <a:off x="10351420" y="9702140"/>
            <a:ext cx="1245617" cy="559712"/>
          </a:xfrm>
          <a:prstGeom prst="roundRect">
            <a:avLst>
              <a:gd name="adj" fmla="val 23564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9" name="线条"/>
          <p:cNvSpPr/>
          <p:nvPr/>
        </p:nvSpPr>
        <p:spPr>
          <a:xfrm>
            <a:off x="11749832" y="9981996"/>
            <a:ext cx="4613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0" name="圆角矩形"/>
          <p:cNvSpPr/>
          <p:nvPr/>
        </p:nvSpPr>
        <p:spPr>
          <a:xfrm>
            <a:off x="12543228" y="9702140"/>
            <a:ext cx="1245617" cy="559712"/>
          </a:xfrm>
          <a:prstGeom prst="roundRect">
            <a:avLst>
              <a:gd name="adj" fmla="val 23564"/>
            </a:avLst>
          </a:prstGeom>
          <a:blipFill>
            <a:blip r:embed="rId2"/>
            <a:stretch>
              <a:fillRect/>
            </a:stretch>
          </a:blip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1" name="线条"/>
          <p:cNvSpPr/>
          <p:nvPr/>
        </p:nvSpPr>
        <p:spPr>
          <a:xfrm>
            <a:off x="13941642" y="9981996"/>
            <a:ext cx="46136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2" name="圆角矩形"/>
          <p:cNvSpPr/>
          <p:nvPr/>
        </p:nvSpPr>
        <p:spPr>
          <a:xfrm>
            <a:off x="15893758" y="9702140"/>
            <a:ext cx="1245617" cy="559712"/>
          </a:xfrm>
          <a:prstGeom prst="roundRect">
            <a:avLst>
              <a:gd name="adj" fmla="val 23564"/>
            </a:avLst>
          </a:prstGeom>
          <a:blipFill>
            <a:blip r:embed="rId2"/>
            <a:stretch>
              <a:fillRect/>
            </a:stretch>
          </a:blip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3" name="线条"/>
          <p:cNvSpPr/>
          <p:nvPr/>
        </p:nvSpPr>
        <p:spPr>
          <a:xfrm>
            <a:off x="17292170" y="9981996"/>
            <a:ext cx="4613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4" name="圆角矩形"/>
          <p:cNvSpPr/>
          <p:nvPr/>
        </p:nvSpPr>
        <p:spPr>
          <a:xfrm>
            <a:off x="17900978" y="9702140"/>
            <a:ext cx="1245617" cy="559712"/>
          </a:xfrm>
          <a:prstGeom prst="roundRect">
            <a:avLst>
              <a:gd name="adj" fmla="val 23564"/>
            </a:avLst>
          </a:prstGeom>
          <a:blipFill>
            <a:blip r:embed="rId2"/>
            <a:stretch>
              <a:fillRect/>
            </a:stretch>
          </a:blip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5" name="线条"/>
          <p:cNvSpPr/>
          <p:nvPr/>
        </p:nvSpPr>
        <p:spPr>
          <a:xfrm>
            <a:off x="19299390" y="9981996"/>
            <a:ext cx="4613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6" name="圆角矩形"/>
          <p:cNvSpPr/>
          <p:nvPr/>
        </p:nvSpPr>
        <p:spPr>
          <a:xfrm>
            <a:off x="19913553" y="9717895"/>
            <a:ext cx="1245617" cy="559713"/>
          </a:xfrm>
          <a:prstGeom prst="roundRect">
            <a:avLst>
              <a:gd name="adj" fmla="val 23564"/>
            </a:avLst>
          </a:prstGeom>
          <a:solidFill>
            <a:srgbClr val="5E5E5E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7" name="线条"/>
          <p:cNvSpPr/>
          <p:nvPr/>
        </p:nvSpPr>
        <p:spPr>
          <a:xfrm>
            <a:off x="21311965" y="9997751"/>
            <a:ext cx="4613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8" name="圆角矩形"/>
          <p:cNvSpPr/>
          <p:nvPr/>
        </p:nvSpPr>
        <p:spPr>
          <a:xfrm>
            <a:off x="22097953" y="9702140"/>
            <a:ext cx="1245617" cy="559712"/>
          </a:xfrm>
          <a:prstGeom prst="roundRect">
            <a:avLst>
              <a:gd name="adj" fmla="val 23564"/>
            </a:avLst>
          </a:prstGeom>
          <a:solidFill>
            <a:srgbClr val="5E5E5E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9" name="线条"/>
          <p:cNvSpPr/>
          <p:nvPr/>
        </p:nvSpPr>
        <p:spPr>
          <a:xfrm>
            <a:off x="15223881" y="9981996"/>
            <a:ext cx="4613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0" name="…"/>
          <p:cNvSpPr txBox="1"/>
          <p:nvPr/>
        </p:nvSpPr>
        <p:spPr>
          <a:xfrm>
            <a:off x="14602958" y="9601331"/>
            <a:ext cx="469901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>
                <a:solidFill>
                  <a:srgbClr val="000000"/>
                </a:solidFill>
              </a:defRPr>
            </a:lvl1pPr>
          </a:lstStyle>
          <a:p>
            <a:r>
              <a:t>…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Macintosh PowerPoint</Application>
  <PresentationFormat>自定义</PresentationFormat>
  <Paragraphs>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Helvetica Neue</vt:lpstr>
      <vt:lpstr>Helvetica Neue Medium</vt:lpstr>
      <vt:lpstr>21_BasicWhite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Dongqi Cai</cp:lastModifiedBy>
  <cp:revision>1</cp:revision>
  <dcterms:modified xsi:type="dcterms:W3CDTF">2022-12-09T01:57:52Z</dcterms:modified>
</cp:coreProperties>
</file>