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337" r:id="rId2"/>
    <p:sldId id="365" r:id="rId3"/>
    <p:sldId id="366" r:id="rId4"/>
  </p:sldIdLst>
  <p:sldSz cx="9144000" cy="6858000" type="screen4x3"/>
  <p:notesSz cx="6718300" cy="9855200"/>
  <p:defaultTextStyle>
    <a:defPPr>
      <a:defRPr lang="en-US"/>
    </a:defPPr>
    <a:lvl1pPr algn="l" defTabSz="777875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1pPr>
    <a:lvl2pPr marL="388938" indent="68263" algn="l" defTabSz="777875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2pPr>
    <a:lvl3pPr marL="777875" indent="136525" algn="l" defTabSz="777875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3pPr>
    <a:lvl4pPr marL="1168400" indent="203200" algn="l" defTabSz="777875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4pPr>
    <a:lvl5pPr marL="1557338" indent="271463" algn="l" defTabSz="777875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UniversGT-Ligh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9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635">
          <p15:clr>
            <a:srgbClr val="A4A3A4"/>
          </p15:clr>
        </p15:guide>
        <p15:guide id="4" pos="3061">
          <p15:clr>
            <a:srgbClr val="A4A3A4"/>
          </p15:clr>
        </p15:guide>
        <p15:guide id="5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643"/>
  </p:normalViewPr>
  <p:slideViewPr>
    <p:cSldViewPr>
      <p:cViewPr varScale="1">
        <p:scale>
          <a:sx n="85" d="100"/>
          <a:sy n="85" d="100"/>
        </p:scale>
        <p:origin x="20" y="732"/>
      </p:cViewPr>
      <p:guideLst>
        <p:guide orient="horz" pos="1179"/>
        <p:guide orient="horz"/>
        <p:guide orient="horz" pos="635"/>
        <p:guide pos="3061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66A31E-3102-4240-9A67-56EA93DFB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403DE-F692-114B-B27C-16D9709F82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5E6203D3-65A5-438D-9659-EE233D50F476}" type="datetime1">
              <a:rPr lang="en-US" altLang="en-US"/>
              <a:pPr>
                <a:defRPr/>
              </a:pPr>
              <a:t>7/6/2021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AFE13-65C4-9F48-9572-A6AE8DCC1B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0EF1C-7E39-FB49-9D14-533C82971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B5E235E-B889-4656-8FC8-E2A572A452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C4564A-95D3-BE4C-98EB-31C3A9F091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wrap="square" lIns="87426" tIns="43713" rIns="87426" bIns="43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AB8C-B570-F448-979D-93942C4656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wrap="square" lIns="87426" tIns="43713" rIns="87426" bIns="43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542A7C8D-A380-4276-9ACA-F4F009B7CE0D}" type="datetime1">
              <a:rPr lang="en-GB" altLang="en-US"/>
              <a:pPr>
                <a:defRPr/>
              </a:pPr>
              <a:t>6.7.21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B75206-44C5-6446-A10A-ED9D900A6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9775"/>
            <a:ext cx="49244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26" tIns="43713" rIns="87426" bIns="4371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81DB33-6FEB-3842-9418-57F74E868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513" y="4679950"/>
            <a:ext cx="5375275" cy="4435475"/>
          </a:xfrm>
          <a:prstGeom prst="rect">
            <a:avLst/>
          </a:prstGeom>
        </p:spPr>
        <p:txBody>
          <a:bodyPr vert="horz" wrap="square" lIns="87426" tIns="43713" rIns="87426" bIns="43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9990-713B-8940-B9BA-4A5C816915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wrap="square" lIns="87426" tIns="43713" rIns="87426" bIns="4371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BF3D-7185-1C47-9F74-7B15CCEE3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wrap="square" lIns="87426" tIns="43713" rIns="87426" bIns="43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anose="020F0502020204030204" pitchFamily="34" charset="0"/>
              </a:defRPr>
            </a:lvl1pPr>
          </a:lstStyle>
          <a:p>
            <a:fld id="{124D57C0-F43E-4B72-B900-395CAD90F8A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388938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777875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168400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557338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F418F-9675-4F1F-9B60-C20D4F88D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287338"/>
            <a:ext cx="108267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640000"/>
            <a:ext cx="7310769" cy="2520000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6000"/>
              </a:lnSpc>
              <a:defRPr sz="5000" spc="-85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9932"/>
            <a:ext cx="7310769" cy="1800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100"/>
              </a:lnSpc>
              <a:buNone/>
              <a:defRPr sz="3000" spc="-34" baseline="0">
                <a:solidFill>
                  <a:schemeClr val="accent1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0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A1875-0CAD-4048-85BF-153A9E3E0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33375"/>
            <a:ext cx="5730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730021"/>
            <a:ext cx="8424000" cy="466731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3100"/>
              </a:lnSpc>
              <a:defRPr sz="2400" spc="-85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4000" cy="4851231"/>
          </a:xfrm>
        </p:spPr>
        <p:txBody>
          <a:bodyPr lIns="0" tIns="0" rIns="0" bIns="0">
            <a:normAutofit/>
          </a:bodyPr>
          <a:lstStyle>
            <a:lvl1pPr marL="184075" indent="-216000">
              <a:lnSpc>
                <a:spcPts val="2200"/>
              </a:lnSpc>
              <a:spcBef>
                <a:spcPts val="0"/>
              </a:spcBef>
              <a:defRPr sz="2200" spc="-17" baseline="0"/>
            </a:lvl1pPr>
            <a:lvl2pPr marL="432000" indent="-216000">
              <a:lnSpc>
                <a:spcPts val="2200"/>
              </a:lnSpc>
              <a:spcBef>
                <a:spcPts val="0"/>
              </a:spcBef>
              <a:buFont typeface="Arial" pitchFamily="34" charset="0"/>
              <a:buChar char="•"/>
              <a:defRPr sz="2200" spc="-17" baseline="0"/>
            </a:lvl2pPr>
            <a:lvl3pPr marL="648000" indent="-216000">
              <a:lnSpc>
                <a:spcPts val="2200"/>
              </a:lnSpc>
              <a:spcBef>
                <a:spcPts val="0"/>
              </a:spcBef>
              <a:buFont typeface="Arial" pitchFamily="34" charset="0"/>
              <a:buChar char="•"/>
              <a:defRPr sz="2200" spc="-17" baseline="0"/>
            </a:lvl3pPr>
            <a:lvl4pPr marL="864000" indent="-216000">
              <a:lnSpc>
                <a:spcPts val="2200"/>
              </a:lnSpc>
              <a:spcBef>
                <a:spcPts val="0"/>
              </a:spcBef>
              <a:buFont typeface="Arial" pitchFamily="34" charset="0"/>
              <a:buChar char="•"/>
              <a:defRPr sz="2200" spc="-17" baseline="0"/>
            </a:lvl4pPr>
            <a:lvl5pPr marL="1080000" indent="-216000">
              <a:lnSpc>
                <a:spcPts val="2200"/>
              </a:lnSpc>
              <a:spcBef>
                <a:spcPts val="0"/>
              </a:spcBef>
              <a:buFont typeface="Arial" pitchFamily="34" charset="0"/>
              <a:buChar char="•"/>
              <a:defRPr sz="2200" spc="-17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B549-BFEF-40E7-97A5-728C86D28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40400" y="6300788"/>
            <a:ext cx="3043238" cy="3587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ts val="1000"/>
              </a:lnSpc>
              <a:defRPr sz="800">
                <a:solidFill>
                  <a:schemeClr val="tx2"/>
                </a:solidFill>
                <a:latin typeface="UniversGT-Light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GB" altLang="en-US"/>
              <a:t>Statistical Review of World Energy 2021</a:t>
            </a:r>
          </a:p>
          <a:p>
            <a:pPr>
              <a:defRPr/>
            </a:pPr>
            <a:r>
              <a:rPr lang="en-GB" altLang="en-US"/>
              <a:t>© BP </a:t>
            </a:r>
            <a:r>
              <a:rPr lang="en-GB" altLang="en-US" err="1"/>
              <a:t>p.l.c</a:t>
            </a:r>
            <a:r>
              <a:rPr lang="en-GB" altLang="en-US"/>
              <a:t>. 2021</a:t>
            </a:r>
          </a:p>
        </p:txBody>
      </p:sp>
    </p:spTree>
    <p:extLst>
      <p:ext uri="{BB962C8B-B14F-4D97-AF65-F5344CB8AC3E}">
        <p14:creationId xmlns:p14="http://schemas.microsoft.com/office/powerpoint/2010/main" val="3598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E121AC-3819-458E-BF83-5496DCC80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DAF537F-B221-451F-A3FE-681F4615F1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hf sldNum="0" hdr="0"/>
  <p:txStyles>
    <p:titleStyle>
      <a:lvl1pPr algn="ctr" defTabSz="777875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  <a:cs typeface="MS PGothic" pitchFamily="34" charset="-128"/>
        </a:defRPr>
      </a:lvl2pPr>
      <a:lvl3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  <a:cs typeface="MS PGothic" pitchFamily="34" charset="-128"/>
        </a:defRPr>
      </a:lvl3pPr>
      <a:lvl4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  <a:cs typeface="MS PGothic" pitchFamily="34" charset="-128"/>
        </a:defRPr>
      </a:lvl4pPr>
      <a:lvl5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  <a:cs typeface="MS PGothic" pitchFamily="34" charset="-128"/>
        </a:defRPr>
      </a:lvl5pPr>
      <a:lvl6pPr marL="457200" algn="ctr" defTabSz="777875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</a:defRPr>
      </a:lvl6pPr>
      <a:lvl7pPr marL="914400" algn="ctr" defTabSz="777875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</a:defRPr>
      </a:lvl7pPr>
      <a:lvl8pPr marL="1371600" algn="ctr" defTabSz="777875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</a:defRPr>
      </a:lvl8pPr>
      <a:lvl9pPr marL="1828800" algn="ctr" defTabSz="777875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UniversGT-Light" pitchFamily="-84" charset="0"/>
          <a:ea typeface="MS PGothic" pitchFamily="34" charset="-128"/>
        </a:defRPr>
      </a:lvl9pPr>
    </p:titleStyle>
    <p:bodyStyle>
      <a:lvl1pPr marL="292100" indent="-292100" algn="l" defTabSz="777875" rtl="0" eaLnBrk="0" fontAlgn="base" hangingPunct="0">
        <a:lnSpc>
          <a:spcPts val="1875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631825" indent="-242888" algn="l" defTabSz="777875" rtl="0" eaLnBrk="0" fontAlgn="base" hangingPunct="0">
        <a:lnSpc>
          <a:spcPts val="1875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973138" indent="-193675" algn="l" defTabSz="777875" rtl="0" eaLnBrk="0" fontAlgn="base" hangingPunct="0">
        <a:lnSpc>
          <a:spcPts val="1875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363663" indent="-193675" algn="l" defTabSz="777875" rtl="0" eaLnBrk="0" fontAlgn="base" hangingPunct="0">
        <a:lnSpc>
          <a:spcPts val="1875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1752600" indent="-193675" algn="l" defTabSz="777875" rtl="0" eaLnBrk="0" fontAlgn="base" hangingPunct="0">
        <a:lnSpc>
          <a:spcPts val="1875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CA8F6016-46A9-4E94-8A0A-0B27AEAE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523038"/>
            <a:ext cx="244792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700">
                <a:solidFill>
                  <a:srgbClr val="006F59"/>
                </a:solidFill>
                <a:latin typeface="UniversGT-LightOblique"/>
                <a:ea typeface="UniversGT-LightOblique"/>
                <a:cs typeface="UniversGT-LightOblique"/>
              </a:rPr>
              <a:t>bp.com/statisticalreview        #bpstats</a:t>
            </a:r>
          </a:p>
        </p:txBody>
      </p:sp>
      <p:sp>
        <p:nvSpPr>
          <p:cNvPr id="6146" name="TextBox 5">
            <a:extLst>
              <a:ext uri="{FF2B5EF4-FFF2-40B4-BE49-F238E27FC236}">
                <a16:creationId xmlns:a16="http://schemas.microsoft.com/office/drawing/2014/main" id="{38A9176F-9A13-4530-BE12-89DB6C16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6538913"/>
            <a:ext cx="8953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600">
                <a:solidFill>
                  <a:srgbClr val="006F59"/>
                </a:solidFill>
                <a:latin typeface="UniversGT-LightOblique"/>
                <a:ea typeface="UniversGT-LightOblique"/>
                <a:cs typeface="UniversGT-LightOblique"/>
              </a:rPr>
              <a:t>© BP p.I.c.2021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27582549-E4DF-4ED6-B8D4-91EBFFBF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74750"/>
            <a:ext cx="437991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>
            <a:extLst>
              <a:ext uri="{FF2B5EF4-FFF2-40B4-BE49-F238E27FC236}">
                <a16:creationId xmlns:a16="http://schemas.microsoft.com/office/drawing/2014/main" id="{3D8EEED9-F2BB-45F3-85CB-B54C927A5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6"/>
          <a:stretch>
            <a:fillRect/>
          </a:stretch>
        </p:blipFill>
        <p:spPr bwMode="auto">
          <a:xfrm>
            <a:off x="2771775" y="2708275"/>
            <a:ext cx="2541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1DF2-2FAA-0646-92A9-28F04FF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730250"/>
            <a:ext cx="8423275" cy="466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minerals for the changing energy system</a:t>
            </a:r>
          </a:p>
        </p:txBody>
      </p:sp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38F5CC98-8E1E-4DD3-8260-242484E7E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1875"/>
              </a:lnSpc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1pPr>
            <a:lvl2pPr marL="37931725" indent="-37474525">
              <a:lnSpc>
                <a:spcPts val="1875"/>
              </a:lnSpc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2pPr>
            <a:lvl3pPr marL="973138" indent="-193675">
              <a:lnSpc>
                <a:spcPts val="1875"/>
              </a:lnSpc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3pPr>
            <a:lvl4pPr marL="1363663" indent="-193675">
              <a:lnSpc>
                <a:spcPts val="1875"/>
              </a:lnSpc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4pPr>
            <a:lvl5pPr marL="1752600" indent="-193675">
              <a:lnSpc>
                <a:spcPts val="1875"/>
              </a:lnSpc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5pPr>
            <a:lvl6pPr marL="22098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6pPr>
            <a:lvl7pPr marL="26670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7pPr>
            <a:lvl8pPr marL="31242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8pPr>
            <a:lvl9pPr marL="35814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000"/>
              </a:lnSpc>
              <a:buFontTx/>
              <a:buNone/>
            </a:pPr>
            <a:r>
              <a:rPr lang="en-GB" altLang="en-US" sz="800">
                <a:solidFill>
                  <a:schemeClr val="tx2"/>
                </a:solidFill>
              </a:rPr>
              <a:t>Statistical Review of World Energy 2021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GB" altLang="en-US" sz="800">
                <a:solidFill>
                  <a:schemeClr val="tx2"/>
                </a:solidFill>
              </a:rPr>
              <a:t>© BP p.l.c. 2021</a:t>
            </a:r>
          </a:p>
          <a:p>
            <a:pPr>
              <a:lnSpc>
                <a:spcPts val="1000"/>
              </a:lnSpc>
              <a:buFontTx/>
              <a:buNone/>
            </a:pPr>
            <a:endParaRPr lang="en-GB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8818BEBB-8CBA-4817-B8E5-1843EE19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000250"/>
            <a:ext cx="840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itle 1">
            <a:extLst>
              <a:ext uri="{FF2B5EF4-FFF2-40B4-BE49-F238E27FC236}">
                <a16:creationId xmlns:a16="http://schemas.microsoft.com/office/drawing/2014/main" id="{739BD44C-59F7-4645-B287-BD1D86A0A188}"/>
              </a:ext>
            </a:extLst>
          </p:cNvPr>
          <p:cNvSpPr txBox="1">
            <a:spLocks/>
          </p:cNvSpPr>
          <p:nvPr/>
        </p:nvSpPr>
        <p:spPr bwMode="auto">
          <a:xfrm>
            <a:off x="360363" y="549275"/>
            <a:ext cx="8423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1pPr>
            <a:lvl2pPr marL="37931725" indent="-3747452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2pPr>
            <a:lvl3pPr marL="973138" indent="-193675"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3pPr>
            <a:lvl4pPr marL="1363663" indent="-19367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4pPr>
            <a:lvl5pPr marL="1752600" indent="-193675">
              <a:lnSpc>
                <a:spcPts val="1875"/>
              </a:lnSpc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5pPr>
            <a:lvl6pPr marL="22098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6pPr>
            <a:lvl7pPr marL="26670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7pPr>
            <a:lvl8pPr marL="31242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8pPr>
            <a:lvl9pPr marL="35814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9pPr>
          </a:lstStyle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GB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minerals prices</a:t>
            </a:r>
          </a:p>
        </p:txBody>
      </p:sp>
      <p:sp>
        <p:nvSpPr>
          <p:cNvPr id="62468" name="TextBox 7">
            <a:extLst>
              <a:ext uri="{FF2B5EF4-FFF2-40B4-BE49-F238E27FC236}">
                <a16:creationId xmlns:a16="http://schemas.microsoft.com/office/drawing/2014/main" id="{C80CC136-7DF3-1445-A406-88ED871C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484313"/>
            <a:ext cx="2952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1pPr>
            <a:lvl2pPr marL="37931725" indent="-3747452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2pPr>
            <a:lvl3pPr marL="973138" indent="-193675"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3pPr>
            <a:lvl4pPr marL="1363663" indent="-19367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4pPr>
            <a:lvl5pPr marL="1752600" indent="-193675">
              <a:lnSpc>
                <a:spcPts val="1875"/>
              </a:lnSpc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5pPr>
            <a:lvl6pPr marL="22098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6pPr>
            <a:lvl7pPr marL="26670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7pPr>
            <a:lvl8pPr marL="31242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8pPr>
            <a:lvl9pPr marL="35814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Cobalt prices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Thousands of US dollars per </a:t>
            </a:r>
            <a:r>
              <a:rPr lang="en-US" altLang="en-US" sz="9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tonne</a:t>
            </a:r>
            <a:endParaRPr lang="en-US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469" name="TextBox 8">
            <a:extLst>
              <a:ext uri="{FF2B5EF4-FFF2-40B4-BE49-F238E27FC236}">
                <a16:creationId xmlns:a16="http://schemas.microsoft.com/office/drawing/2014/main" id="{AC669D08-FAE6-034B-835E-4B347783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484313"/>
            <a:ext cx="3995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1pPr>
            <a:lvl2pPr marL="37931725" indent="-3747452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2pPr>
            <a:lvl3pPr marL="973138" indent="-193675">
              <a:lnSpc>
                <a:spcPts val="1875"/>
              </a:lnSpc>
              <a:buFont typeface="Arial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3pPr>
            <a:lvl4pPr marL="1363663" indent="-193675">
              <a:lnSpc>
                <a:spcPts val="1875"/>
              </a:lnSpc>
              <a:buFont typeface="Arial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4pPr>
            <a:lvl5pPr marL="1752600" indent="-193675">
              <a:lnSpc>
                <a:spcPts val="1875"/>
              </a:lnSpc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5pPr>
            <a:lvl6pPr marL="22098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6pPr>
            <a:lvl7pPr marL="26670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7pPr>
            <a:lvl8pPr marL="31242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8pPr>
            <a:lvl9pPr marL="35814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charset="-128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Lithium carbonate prices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Thousands of US dollars per </a:t>
            </a:r>
            <a:r>
              <a:rPr lang="en-US" altLang="en-US" sz="9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tonne</a:t>
            </a:r>
            <a:endParaRPr lang="en-US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7" name="Footer Placeholder 4">
            <a:extLst>
              <a:ext uri="{FF2B5EF4-FFF2-40B4-BE49-F238E27FC236}">
                <a16:creationId xmlns:a16="http://schemas.microsoft.com/office/drawing/2014/main" id="{EC04BC6F-3EC4-497C-9F8B-BB4975FFF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1875"/>
              </a:lnSpc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1pPr>
            <a:lvl2pPr marL="37931725" indent="-37474525">
              <a:lnSpc>
                <a:spcPts val="1875"/>
              </a:lnSpc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2pPr>
            <a:lvl3pPr marL="973138" indent="-193675">
              <a:lnSpc>
                <a:spcPts val="1875"/>
              </a:lnSpc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3pPr>
            <a:lvl4pPr marL="1363663" indent="-193675">
              <a:lnSpc>
                <a:spcPts val="1875"/>
              </a:lnSpc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4pPr>
            <a:lvl5pPr marL="1752600" indent="-193675">
              <a:lnSpc>
                <a:spcPts val="1875"/>
              </a:lnSpc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5pPr>
            <a:lvl6pPr marL="22098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6pPr>
            <a:lvl7pPr marL="26670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7pPr>
            <a:lvl8pPr marL="31242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8pPr>
            <a:lvl9pPr marL="3581400" indent="-193675" defTabSz="777875" eaLnBrk="0" fontAlgn="base" hangingPunct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UniversGT-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000"/>
              </a:lnSpc>
              <a:buFontTx/>
              <a:buNone/>
            </a:pPr>
            <a:r>
              <a:rPr lang="en-GB" altLang="en-US" sz="800">
                <a:solidFill>
                  <a:schemeClr val="tx2"/>
                </a:solidFill>
              </a:rPr>
              <a:t>Statistical Review of World Energy 2021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GB" altLang="en-US" sz="800">
                <a:solidFill>
                  <a:schemeClr val="tx2"/>
                </a:solidFill>
              </a:rPr>
              <a:t>© BP p.l.c. 2021</a:t>
            </a:r>
          </a:p>
          <a:p>
            <a:pPr>
              <a:lnSpc>
                <a:spcPts val="1000"/>
              </a:lnSpc>
              <a:buFontTx/>
              <a:buNone/>
            </a:pPr>
            <a:endParaRPr lang="en-GB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P">
      <a:dk1>
        <a:sysClr val="windowText" lastClr="000000"/>
      </a:dk1>
      <a:lt1>
        <a:sysClr val="window" lastClr="FFFFFF"/>
      </a:lt1>
      <a:dk2>
        <a:srgbClr val="7BC143"/>
      </a:dk2>
      <a:lt2>
        <a:srgbClr val="FFE513"/>
      </a:lt2>
      <a:accent1>
        <a:srgbClr val="006A5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P Theme Fonts">
      <a:majorFont>
        <a:latin typeface="UniversGT-Light"/>
        <a:ea typeface=""/>
        <a:cs typeface=""/>
      </a:majorFont>
      <a:minorFont>
        <a:latin typeface="UniversGT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73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UniversGT-Light</vt:lpstr>
      <vt:lpstr>MS PGothic</vt:lpstr>
      <vt:lpstr>Arial</vt:lpstr>
      <vt:lpstr>Calibri</vt:lpstr>
      <vt:lpstr>UniversGT-LightOblique</vt:lpstr>
      <vt:lpstr>Office Theme</vt:lpstr>
      <vt:lpstr>PowerPoint Presentation</vt:lpstr>
      <vt:lpstr>Key minerals for the changing energy system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minerals slide pack – Statistical Review of World Energy 2021</dc:title>
  <dc:subject>bp.com/statsreview</dc:subject>
  <dc:creator>bp</dc:creator>
  <cp:keywords>Oil consumption; oil production; oil supply; oil demand; oil trade flows by region; oil prices</cp:keywords>
  <dc:description>Charts, graphs, and maps showing oil consumption, production, prices, trade flows, supply, demand for countries, regions and over time.</dc:description>
  <cp:lastModifiedBy>Alison Henry</cp:lastModifiedBy>
  <cp:revision>82</cp:revision>
  <cp:lastPrinted>2014-06-05T12:09:40Z</cp:lastPrinted>
  <dcterms:created xsi:type="dcterms:W3CDTF">2018-06-13T13:52:49Z</dcterms:created>
  <dcterms:modified xsi:type="dcterms:W3CDTF">2021-07-06T20:03:02Z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2021-07-06T20:03:02Z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f779be40-0ff5-4450-ad8b-96a1a1d4f8b6</vt:lpwstr>
  </property>
  <property fmtid="{D5CDD505-2E9C-101B-9397-08002B2CF9AE}" pid="8" name="MSIP_Label_569bf4a9-87bd-4dbf-a36c-1db5158e5def_ContentBits">
    <vt:lpwstr>0</vt:lpwstr>
  </property>
</Properties>
</file>