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56" r:id="rId5"/>
    <p:sldId id="257" r:id="rId6"/>
    <p:sldId id="260" r:id="rId7"/>
    <p:sldId id="261" r:id="rId8"/>
    <p:sldId id="262" r:id="rId9"/>
    <p:sldId id="263" r:id="rId10"/>
    <p:sldId id="282" r:id="rId11"/>
    <p:sldId id="281" r:id="rId12"/>
    <p:sldId id="280" r:id="rId13"/>
    <p:sldId id="283" r:id="rId14"/>
    <p:sldId id="289" r:id="rId15"/>
    <p:sldId id="286" r:id="rId16"/>
    <p:sldId id="288" r:id="rId17"/>
    <p:sldId id="291" r:id="rId18"/>
    <p:sldId id="290" r:id="rId19"/>
    <p:sldId id="287" r:id="rId20"/>
    <p:sldId id="293" r:id="rId21"/>
    <p:sldId id="268" r:id="rId22"/>
    <p:sldId id="294" r:id="rId23"/>
    <p:sldId id="295" r:id="rId24"/>
    <p:sldId id="296" r:id="rId25"/>
    <p:sldId id="297" r:id="rId26"/>
    <p:sldId id="298" r:id="rId27"/>
    <p:sldId id="272" r:id="rId28"/>
    <p:sldId id="273" r:id="rId29"/>
    <p:sldId id="274" r:id="rId30"/>
    <p:sldId id="275" r:id="rId3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189" autoAdjust="0"/>
  </p:normalViewPr>
  <p:slideViewPr>
    <p:cSldViewPr snapToGrid="0" snapToObjects="1" showGuides="1">
      <p:cViewPr varScale="1">
        <p:scale>
          <a:sx n="67" d="100"/>
          <a:sy n="67" d="100"/>
        </p:scale>
        <p:origin x="124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1452140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1048822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276798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65688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55003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2351136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2001420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1794607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160069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kaggle.com/competitions/rossmann-store-sale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2900302" cy="1325563"/>
          </a:xfrm>
        </p:spPr>
        <p:txBody>
          <a:bodyPr anchor="ctr">
            <a:normAutofit fontScale="90000"/>
          </a:bodyPr>
          <a:lstStyle/>
          <a:p>
            <a:r>
              <a:rPr lang="en-US" dirty="0">
                <a:solidFill>
                  <a:srgbClr val="0E659B"/>
                </a:solidFill>
              </a:rPr>
              <a:t>ROSSMAN STORES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089861"/>
            <a:ext cx="5181600" cy="2087101"/>
          </a:xfrm>
        </p:spPr>
        <p:txBody>
          <a:bodyPr>
            <a:normAutofit/>
          </a:bodyPr>
          <a:lstStyle/>
          <a:p>
            <a:pPr marL="0" indent="0">
              <a:buNone/>
            </a:pPr>
            <a:r>
              <a:rPr lang="en-US" dirty="0"/>
              <a:t>Ubong Udoette</a:t>
            </a:r>
          </a:p>
          <a:p>
            <a:pPr marL="0" indent="0">
              <a:buNone/>
            </a:pPr>
            <a:r>
              <a:rPr lang="en-US" dirty="0"/>
              <a:t>5-08-2024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3200" dirty="0"/>
              <a:t>General overview of sales on/off promotion</a:t>
            </a:r>
          </a:p>
        </p:txBody>
      </p:sp>
      <p:pic>
        <p:nvPicPr>
          <p:cNvPr id="5" name="Picture 4">
            <a:extLst>
              <a:ext uri="{FF2B5EF4-FFF2-40B4-BE49-F238E27FC236}">
                <a16:creationId xmlns:a16="http://schemas.microsoft.com/office/drawing/2014/main" id="{3CF93EC8-F649-8354-05A2-9EB9055A26D5}"/>
              </a:ext>
            </a:extLst>
          </p:cNvPr>
          <p:cNvPicPr>
            <a:picLocks noChangeAspect="1"/>
          </p:cNvPicPr>
          <p:nvPr/>
        </p:nvPicPr>
        <p:blipFill>
          <a:blip r:embed="rId2"/>
          <a:stretch>
            <a:fillRect/>
          </a:stretch>
        </p:blipFill>
        <p:spPr>
          <a:xfrm>
            <a:off x="2907031" y="1655444"/>
            <a:ext cx="5814060" cy="3099435"/>
          </a:xfrm>
          <a:prstGeom prst="rect">
            <a:avLst/>
          </a:prstGeom>
          <a:ln>
            <a:solidFill>
              <a:schemeClr val="tx1"/>
            </a:solidFill>
          </a:ln>
        </p:spPr>
      </p:pic>
      <p:sp>
        <p:nvSpPr>
          <p:cNvPr id="6" name="TextBox 5">
            <a:extLst>
              <a:ext uri="{FF2B5EF4-FFF2-40B4-BE49-F238E27FC236}">
                <a16:creationId xmlns:a16="http://schemas.microsoft.com/office/drawing/2014/main" id="{0D3E336B-7000-43C0-F451-7C90F67B4581}"/>
              </a:ext>
            </a:extLst>
          </p:cNvPr>
          <p:cNvSpPr txBox="1"/>
          <p:nvPr/>
        </p:nvSpPr>
        <p:spPr>
          <a:xfrm>
            <a:off x="662941" y="4867294"/>
            <a:ext cx="10048874" cy="1384995"/>
          </a:xfrm>
          <a:prstGeom prst="rect">
            <a:avLst/>
          </a:prstGeom>
          <a:noFill/>
        </p:spPr>
        <p:txBody>
          <a:bodyPr wrap="square" rtlCol="0">
            <a:spAutoFit/>
          </a:bodyPr>
          <a:lstStyle/>
          <a:p>
            <a:r>
              <a:rPr lang="en-GB" sz="2400" dirty="0">
                <a:solidFill>
                  <a:schemeClr val="accent2"/>
                </a:solidFill>
                <a:latin typeface="+mj-lt"/>
              </a:rPr>
              <a:t>Findings:</a:t>
            </a:r>
          </a:p>
          <a:p>
            <a:pPr marL="342900" indent="-342900">
              <a:buFont typeface="Arial" panose="020B0604020202020204" pitchFamily="34" charset="0"/>
              <a:buChar char="•"/>
            </a:pPr>
            <a:r>
              <a:rPr lang="en-GB" sz="2000" dirty="0">
                <a:latin typeface="+mj-lt"/>
              </a:rPr>
              <a:t>It is clear that in each year, sales made through promotion were higher than sales made off promotion.</a:t>
            </a:r>
          </a:p>
          <a:p>
            <a:pPr marL="285750" indent="-285750">
              <a:buFont typeface="Arial" panose="020B0604020202020204" pitchFamily="34" charset="0"/>
              <a:buChar char="•"/>
            </a:pPr>
            <a:r>
              <a:rPr lang="en-GB" sz="2000" dirty="0">
                <a:latin typeface="+mj-lt"/>
              </a:rPr>
              <a:t>In general, promotion contributed more sales in the years in review</a:t>
            </a:r>
          </a:p>
        </p:txBody>
      </p:sp>
    </p:spTree>
    <p:extLst>
      <p:ext uri="{BB962C8B-B14F-4D97-AF65-F5344CB8AC3E}">
        <p14:creationId xmlns:p14="http://schemas.microsoft.com/office/powerpoint/2010/main" val="409858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3200" dirty="0"/>
              <a:t>Sales trend on/ff Public School Holiday</a:t>
            </a:r>
          </a:p>
        </p:txBody>
      </p:sp>
      <p:sp>
        <p:nvSpPr>
          <p:cNvPr id="6" name="TextBox 5">
            <a:extLst>
              <a:ext uri="{FF2B5EF4-FFF2-40B4-BE49-F238E27FC236}">
                <a16:creationId xmlns:a16="http://schemas.microsoft.com/office/drawing/2014/main" id="{7716B808-9D87-2457-7629-102F8FD6DB73}"/>
              </a:ext>
            </a:extLst>
          </p:cNvPr>
          <p:cNvSpPr txBox="1"/>
          <p:nvPr/>
        </p:nvSpPr>
        <p:spPr>
          <a:xfrm>
            <a:off x="689610" y="5835045"/>
            <a:ext cx="10134600" cy="400110"/>
          </a:xfrm>
          <a:prstGeom prst="rect">
            <a:avLst/>
          </a:prstGeom>
          <a:noFill/>
        </p:spPr>
        <p:txBody>
          <a:bodyPr wrap="square" rtlCol="0">
            <a:spAutoFit/>
          </a:bodyPr>
          <a:lstStyle/>
          <a:p>
            <a:r>
              <a:rPr lang="en-GB" sz="2000" dirty="0">
                <a:solidFill>
                  <a:schemeClr val="accent2"/>
                </a:solidFill>
                <a:latin typeface="+mj-lt"/>
              </a:rPr>
              <a:t>Note the spike in April, August and October.</a:t>
            </a:r>
          </a:p>
        </p:txBody>
      </p:sp>
      <p:pic>
        <p:nvPicPr>
          <p:cNvPr id="8" name="Picture 7">
            <a:extLst>
              <a:ext uri="{FF2B5EF4-FFF2-40B4-BE49-F238E27FC236}">
                <a16:creationId xmlns:a16="http://schemas.microsoft.com/office/drawing/2014/main" id="{11CAF2B1-A65D-FE96-846E-D5BF3A8FCCA6}"/>
              </a:ext>
            </a:extLst>
          </p:cNvPr>
          <p:cNvPicPr>
            <a:picLocks noChangeAspect="1"/>
          </p:cNvPicPr>
          <p:nvPr/>
        </p:nvPicPr>
        <p:blipFill>
          <a:blip r:embed="rId2"/>
          <a:stretch>
            <a:fillRect/>
          </a:stretch>
        </p:blipFill>
        <p:spPr>
          <a:xfrm>
            <a:off x="838200" y="1520190"/>
            <a:ext cx="10471341" cy="4171950"/>
          </a:xfrm>
          <a:prstGeom prst="rect">
            <a:avLst/>
          </a:prstGeom>
          <a:ln>
            <a:solidFill>
              <a:schemeClr val="tx1"/>
            </a:solidFill>
          </a:ln>
        </p:spPr>
      </p:pic>
    </p:spTree>
    <p:extLst>
      <p:ext uri="{BB962C8B-B14F-4D97-AF65-F5344CB8AC3E}">
        <p14:creationId xmlns:p14="http://schemas.microsoft.com/office/powerpoint/2010/main" val="152267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2800" dirty="0"/>
              <a:t>Sales Contribution on/off Public School Holiday </a:t>
            </a:r>
          </a:p>
        </p:txBody>
      </p:sp>
      <p:sp>
        <p:nvSpPr>
          <p:cNvPr id="7" name="TextBox 6">
            <a:extLst>
              <a:ext uri="{FF2B5EF4-FFF2-40B4-BE49-F238E27FC236}">
                <a16:creationId xmlns:a16="http://schemas.microsoft.com/office/drawing/2014/main" id="{CF56FF61-BA3C-62F5-FC66-4E51511CCE73}"/>
              </a:ext>
            </a:extLst>
          </p:cNvPr>
          <p:cNvSpPr txBox="1"/>
          <p:nvPr/>
        </p:nvSpPr>
        <p:spPr>
          <a:xfrm>
            <a:off x="9143999" y="1512568"/>
            <a:ext cx="2651761" cy="1692771"/>
          </a:xfrm>
          <a:prstGeom prst="rect">
            <a:avLst/>
          </a:prstGeom>
          <a:noFill/>
        </p:spPr>
        <p:txBody>
          <a:bodyPr wrap="square" rtlCol="0">
            <a:spAutoFit/>
          </a:bodyPr>
          <a:lstStyle/>
          <a:p>
            <a:r>
              <a:rPr lang="en-GB" sz="2400" dirty="0">
                <a:solidFill>
                  <a:schemeClr val="accent2"/>
                </a:solidFill>
                <a:latin typeface="+mj-lt"/>
              </a:rPr>
              <a:t>Note:</a:t>
            </a:r>
          </a:p>
          <a:p>
            <a:pPr marL="285750" indent="-285750">
              <a:buFont typeface="Arial" panose="020B0604020202020204" pitchFamily="34" charset="0"/>
              <a:buChar char="•"/>
            </a:pPr>
            <a:r>
              <a:rPr lang="en-GB" sz="2000" dirty="0">
                <a:latin typeface="+mj-lt"/>
              </a:rPr>
              <a:t>Months with very little or no sales on Holiday are omitted</a:t>
            </a:r>
          </a:p>
        </p:txBody>
      </p:sp>
      <p:pic>
        <p:nvPicPr>
          <p:cNvPr id="4" name="Picture 3">
            <a:extLst>
              <a:ext uri="{FF2B5EF4-FFF2-40B4-BE49-F238E27FC236}">
                <a16:creationId xmlns:a16="http://schemas.microsoft.com/office/drawing/2014/main" id="{40834FF4-9A8E-9626-F1F8-982C163D6559}"/>
              </a:ext>
            </a:extLst>
          </p:cNvPr>
          <p:cNvPicPr>
            <a:picLocks noChangeAspect="1"/>
          </p:cNvPicPr>
          <p:nvPr/>
        </p:nvPicPr>
        <p:blipFill>
          <a:blip r:embed="rId2"/>
          <a:stretch>
            <a:fillRect/>
          </a:stretch>
        </p:blipFill>
        <p:spPr>
          <a:xfrm>
            <a:off x="838199" y="1414462"/>
            <a:ext cx="8305799" cy="4029075"/>
          </a:xfrm>
          <a:prstGeom prst="rect">
            <a:avLst/>
          </a:prstGeom>
          <a:ln>
            <a:solidFill>
              <a:schemeClr val="tx1"/>
            </a:solidFill>
          </a:ln>
        </p:spPr>
      </p:pic>
    </p:spTree>
    <p:extLst>
      <p:ext uri="{BB962C8B-B14F-4D97-AF65-F5344CB8AC3E}">
        <p14:creationId xmlns:p14="http://schemas.microsoft.com/office/powerpoint/2010/main" val="2745146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3200" dirty="0"/>
              <a:t>Impact on sales on/off School Holiday</a:t>
            </a:r>
          </a:p>
        </p:txBody>
      </p:sp>
      <p:sp>
        <p:nvSpPr>
          <p:cNvPr id="7" name="TextBox 6">
            <a:extLst>
              <a:ext uri="{FF2B5EF4-FFF2-40B4-BE49-F238E27FC236}">
                <a16:creationId xmlns:a16="http://schemas.microsoft.com/office/drawing/2014/main" id="{3BFC0E99-0B26-BDA5-C3C5-3FD6D8858724}"/>
              </a:ext>
            </a:extLst>
          </p:cNvPr>
          <p:cNvSpPr txBox="1"/>
          <p:nvPr/>
        </p:nvSpPr>
        <p:spPr>
          <a:xfrm>
            <a:off x="838200" y="1528762"/>
            <a:ext cx="10515600" cy="4585871"/>
          </a:xfrm>
          <a:prstGeom prst="rect">
            <a:avLst/>
          </a:prstGeom>
          <a:noFill/>
        </p:spPr>
        <p:txBody>
          <a:bodyPr wrap="square" rtlCol="0">
            <a:spAutoFit/>
          </a:bodyPr>
          <a:lstStyle/>
          <a:p>
            <a:r>
              <a:rPr lang="en-GB" sz="2800" dirty="0">
                <a:solidFill>
                  <a:schemeClr val="accent2"/>
                </a:solidFill>
                <a:latin typeface="+mj-lt"/>
              </a:rPr>
              <a:t>Findings:</a:t>
            </a:r>
          </a:p>
          <a:p>
            <a:pPr marL="285750" indent="-285750">
              <a:buFont typeface="Arial" panose="020B0604020202020204" pitchFamily="34" charset="0"/>
              <a:buChar char="•"/>
            </a:pPr>
            <a:r>
              <a:rPr lang="en-GB" sz="2400" dirty="0">
                <a:latin typeface="+mj-lt"/>
              </a:rPr>
              <a:t>From the analysis above, we can see that school holiday has a positive impact on sales. With the month of August being the highest. </a:t>
            </a:r>
          </a:p>
          <a:p>
            <a:pPr marL="285750" indent="-285750">
              <a:buFont typeface="Arial" panose="020B0604020202020204" pitchFamily="34" charset="0"/>
              <a:buChar char="•"/>
            </a:pPr>
            <a:endParaRPr lang="en-GB" sz="2400" dirty="0">
              <a:latin typeface="+mj-lt"/>
            </a:endParaRPr>
          </a:p>
          <a:p>
            <a:pPr marL="285750" indent="-285750">
              <a:buFont typeface="Arial" panose="020B0604020202020204" pitchFamily="34" charset="0"/>
              <a:buChar char="•"/>
            </a:pPr>
            <a:r>
              <a:rPr lang="en-GB" sz="2400" dirty="0">
                <a:latin typeface="+mj-lt"/>
              </a:rPr>
              <a:t>Research confirms that during vacations, parents do take this period to vaccinate their children which in turn yield more sales on drugs sales.</a:t>
            </a:r>
          </a:p>
          <a:p>
            <a:endParaRPr lang="en-GB" sz="2400" dirty="0">
              <a:latin typeface="+mj-lt"/>
            </a:endParaRPr>
          </a:p>
          <a:p>
            <a:pPr marL="285750" indent="-285750">
              <a:buFont typeface="Arial" panose="020B0604020202020204" pitchFamily="34" charset="0"/>
              <a:buChar char="•"/>
            </a:pPr>
            <a:r>
              <a:rPr lang="en-GB" sz="2400" dirty="0">
                <a:latin typeface="+mj-lt"/>
              </a:rPr>
              <a:t>You can see a shorter spike during April, which points out the Easter break, and July and August the long vacation period. </a:t>
            </a:r>
          </a:p>
          <a:p>
            <a:pPr marL="285750" indent="-285750">
              <a:buFont typeface="Arial" panose="020B0604020202020204" pitchFamily="34" charset="0"/>
              <a:buChar char="•"/>
            </a:pPr>
            <a:endParaRPr lang="en-GB" sz="2400" dirty="0">
              <a:latin typeface="+mj-lt"/>
            </a:endParaRPr>
          </a:p>
          <a:p>
            <a:pPr marL="285750" indent="-285750">
              <a:buFont typeface="Arial" panose="020B0604020202020204" pitchFamily="34" charset="0"/>
              <a:buChar char="•"/>
            </a:pPr>
            <a:r>
              <a:rPr lang="en-GB" sz="2400" dirty="0">
                <a:latin typeface="+mj-lt"/>
              </a:rPr>
              <a:t>In general promotions during Holiday is also a factor for increase in sales during holidays.</a:t>
            </a:r>
          </a:p>
        </p:txBody>
      </p:sp>
    </p:spTree>
    <p:extLst>
      <p:ext uri="{BB962C8B-B14F-4D97-AF65-F5344CB8AC3E}">
        <p14:creationId xmlns:p14="http://schemas.microsoft.com/office/powerpoint/2010/main" val="290516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3200" dirty="0"/>
              <a:t>Impact on sales on/off State Holiday</a:t>
            </a:r>
          </a:p>
        </p:txBody>
      </p:sp>
      <p:pic>
        <p:nvPicPr>
          <p:cNvPr id="6" name="Picture 5">
            <a:extLst>
              <a:ext uri="{FF2B5EF4-FFF2-40B4-BE49-F238E27FC236}">
                <a16:creationId xmlns:a16="http://schemas.microsoft.com/office/drawing/2014/main" id="{57241EFC-84A0-E5A2-B6F8-B994DC9103D0}"/>
              </a:ext>
            </a:extLst>
          </p:cNvPr>
          <p:cNvPicPr>
            <a:picLocks noChangeAspect="1"/>
          </p:cNvPicPr>
          <p:nvPr/>
        </p:nvPicPr>
        <p:blipFill>
          <a:blip r:embed="rId3"/>
          <a:stretch>
            <a:fillRect/>
          </a:stretch>
        </p:blipFill>
        <p:spPr>
          <a:xfrm>
            <a:off x="838200" y="1490465"/>
            <a:ext cx="10515600" cy="3810740"/>
          </a:xfrm>
          <a:prstGeom prst="rect">
            <a:avLst/>
          </a:prstGeom>
          <a:ln>
            <a:solidFill>
              <a:schemeClr val="tx1"/>
            </a:solidFill>
          </a:ln>
        </p:spPr>
      </p:pic>
    </p:spTree>
    <p:extLst>
      <p:ext uri="{BB962C8B-B14F-4D97-AF65-F5344CB8AC3E}">
        <p14:creationId xmlns:p14="http://schemas.microsoft.com/office/powerpoint/2010/main" val="354034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3200" dirty="0"/>
              <a:t>Impact on sales on/off School Holiday</a:t>
            </a:r>
          </a:p>
        </p:txBody>
      </p:sp>
      <p:sp>
        <p:nvSpPr>
          <p:cNvPr id="7" name="TextBox 6">
            <a:extLst>
              <a:ext uri="{FF2B5EF4-FFF2-40B4-BE49-F238E27FC236}">
                <a16:creationId xmlns:a16="http://schemas.microsoft.com/office/drawing/2014/main" id="{3BFC0E99-0B26-BDA5-C3C5-3FD6D8858724}"/>
              </a:ext>
            </a:extLst>
          </p:cNvPr>
          <p:cNvSpPr txBox="1"/>
          <p:nvPr/>
        </p:nvSpPr>
        <p:spPr>
          <a:xfrm>
            <a:off x="838200" y="1528762"/>
            <a:ext cx="9370671" cy="3970318"/>
          </a:xfrm>
          <a:prstGeom prst="rect">
            <a:avLst/>
          </a:prstGeom>
          <a:noFill/>
        </p:spPr>
        <p:txBody>
          <a:bodyPr wrap="square" rtlCol="0">
            <a:spAutoFit/>
          </a:bodyPr>
          <a:lstStyle/>
          <a:p>
            <a:r>
              <a:rPr lang="en-GB" sz="2800" dirty="0">
                <a:solidFill>
                  <a:schemeClr val="accent2"/>
                </a:solidFill>
                <a:latin typeface="+mj-lt"/>
              </a:rPr>
              <a:t>Findings:</a:t>
            </a:r>
          </a:p>
          <a:p>
            <a:pPr marL="457200" indent="-457200">
              <a:buFont typeface="Arial" panose="020B0604020202020204" pitchFamily="34" charset="0"/>
              <a:buChar char="•"/>
            </a:pPr>
            <a:r>
              <a:rPr lang="en-GB" sz="2800" b="1" dirty="0">
                <a:latin typeface="+mj-lt"/>
              </a:rPr>
              <a:t>The analysis shows that state holidays have very little impact on sales. Infact, the effect is negligible.</a:t>
            </a:r>
          </a:p>
          <a:p>
            <a:endParaRPr lang="en-GB" sz="2800" b="1" dirty="0">
              <a:latin typeface="+mj-lt"/>
            </a:endParaRPr>
          </a:p>
          <a:p>
            <a:pPr marL="457200" indent="-457200">
              <a:buFont typeface="Arial" panose="020B0604020202020204" pitchFamily="34" charset="0"/>
              <a:buChar char="•"/>
            </a:pPr>
            <a:r>
              <a:rPr lang="en-GB" sz="2800" b="1" dirty="0">
                <a:latin typeface="+mj-lt"/>
              </a:rPr>
              <a:t>Sales during state holidays were very little compared to sales during not state holidays defined as “None” from the visualisation.</a:t>
            </a:r>
          </a:p>
          <a:p>
            <a:pPr marL="457200" indent="-457200">
              <a:buFont typeface="Arial" panose="020B0604020202020204" pitchFamily="34" charset="0"/>
              <a:buChar char="•"/>
            </a:pPr>
            <a:endParaRPr lang="en-GB" sz="2800" b="1" dirty="0">
              <a:latin typeface="+mj-lt"/>
            </a:endParaRPr>
          </a:p>
          <a:p>
            <a:pPr marL="457200" indent="-457200">
              <a:buFont typeface="Arial" panose="020B0604020202020204" pitchFamily="34" charset="0"/>
              <a:buChar char="•"/>
            </a:pPr>
            <a:endParaRPr lang="en-GB" sz="2800" b="1" dirty="0">
              <a:latin typeface="+mj-lt"/>
            </a:endParaRPr>
          </a:p>
        </p:txBody>
      </p:sp>
    </p:spTree>
    <p:extLst>
      <p:ext uri="{BB962C8B-B14F-4D97-AF65-F5344CB8AC3E}">
        <p14:creationId xmlns:p14="http://schemas.microsoft.com/office/powerpoint/2010/main" val="422619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3200" dirty="0"/>
              <a:t>Top 5 stores in year 2013, 2014, 2015</a:t>
            </a:r>
          </a:p>
        </p:txBody>
      </p:sp>
      <p:pic>
        <p:nvPicPr>
          <p:cNvPr id="5" name="Picture 4">
            <a:extLst>
              <a:ext uri="{FF2B5EF4-FFF2-40B4-BE49-F238E27FC236}">
                <a16:creationId xmlns:a16="http://schemas.microsoft.com/office/drawing/2014/main" id="{D854C3DD-13D2-135F-3F9A-888326FE5CF6}"/>
              </a:ext>
            </a:extLst>
          </p:cNvPr>
          <p:cNvPicPr>
            <a:picLocks noChangeAspect="1"/>
          </p:cNvPicPr>
          <p:nvPr/>
        </p:nvPicPr>
        <p:blipFill>
          <a:blip r:embed="rId2"/>
          <a:stretch>
            <a:fillRect/>
          </a:stretch>
        </p:blipFill>
        <p:spPr>
          <a:xfrm>
            <a:off x="838200" y="1722273"/>
            <a:ext cx="10515600" cy="3413454"/>
          </a:xfrm>
          <a:prstGeom prst="rect">
            <a:avLst/>
          </a:prstGeom>
          <a:ln>
            <a:solidFill>
              <a:schemeClr val="tx1"/>
            </a:solidFill>
          </a:ln>
        </p:spPr>
      </p:pic>
    </p:spTree>
    <p:extLst>
      <p:ext uri="{BB962C8B-B14F-4D97-AF65-F5344CB8AC3E}">
        <p14:creationId xmlns:p14="http://schemas.microsoft.com/office/powerpoint/2010/main" val="1729165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3200" dirty="0"/>
              <a:t>Top 5 bottom store in year 2013,2014,2015</a:t>
            </a:r>
          </a:p>
        </p:txBody>
      </p:sp>
      <p:pic>
        <p:nvPicPr>
          <p:cNvPr id="4" name="Picture 3">
            <a:extLst>
              <a:ext uri="{FF2B5EF4-FFF2-40B4-BE49-F238E27FC236}">
                <a16:creationId xmlns:a16="http://schemas.microsoft.com/office/drawing/2014/main" id="{DFC6870A-3F61-3E96-DB47-D2E868E9FAA0}"/>
              </a:ext>
            </a:extLst>
          </p:cNvPr>
          <p:cNvPicPr>
            <a:picLocks noChangeAspect="1"/>
          </p:cNvPicPr>
          <p:nvPr/>
        </p:nvPicPr>
        <p:blipFill>
          <a:blip r:embed="rId2"/>
          <a:stretch>
            <a:fillRect/>
          </a:stretch>
        </p:blipFill>
        <p:spPr>
          <a:xfrm>
            <a:off x="838200" y="1719519"/>
            <a:ext cx="10515600" cy="3502721"/>
          </a:xfrm>
          <a:prstGeom prst="rect">
            <a:avLst/>
          </a:prstGeom>
          <a:ln>
            <a:solidFill>
              <a:schemeClr val="tx1"/>
            </a:solidFill>
          </a:ln>
        </p:spPr>
      </p:pic>
    </p:spTree>
    <p:extLst>
      <p:ext uri="{BB962C8B-B14F-4D97-AF65-F5344CB8AC3E}">
        <p14:creationId xmlns:p14="http://schemas.microsoft.com/office/powerpoint/2010/main" val="2382609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47241" y="168356"/>
            <a:ext cx="10342944" cy="734470"/>
          </a:xfrm>
        </p:spPr>
        <p:txBody>
          <a:bodyPr anchor="ctr">
            <a:normAutofit/>
          </a:bodyPr>
          <a:lstStyle/>
          <a:p>
            <a:r>
              <a:rPr lang="en-US" sz="3600" dirty="0"/>
              <a:t>DASHBOARD TAB 1</a:t>
            </a:r>
          </a:p>
        </p:txBody>
      </p:sp>
      <p:pic>
        <p:nvPicPr>
          <p:cNvPr id="6" name="Picture 5">
            <a:extLst>
              <a:ext uri="{FF2B5EF4-FFF2-40B4-BE49-F238E27FC236}">
                <a16:creationId xmlns:a16="http://schemas.microsoft.com/office/drawing/2014/main" id="{6D095E4B-CEFC-9192-A30E-C247E834BCF2}"/>
              </a:ext>
            </a:extLst>
          </p:cNvPr>
          <p:cNvPicPr>
            <a:picLocks noChangeAspect="1"/>
          </p:cNvPicPr>
          <p:nvPr/>
        </p:nvPicPr>
        <p:blipFill>
          <a:blip r:embed="rId3"/>
          <a:stretch>
            <a:fillRect/>
          </a:stretch>
        </p:blipFill>
        <p:spPr>
          <a:xfrm>
            <a:off x="347241" y="902826"/>
            <a:ext cx="11470511" cy="5833640"/>
          </a:xfrm>
          <a:prstGeom prst="rect">
            <a:avLst/>
          </a:prstGeom>
          <a:ln>
            <a:solidFill>
              <a:schemeClr val="tx1"/>
            </a:solidFill>
          </a:ln>
        </p:spPr>
      </p:pic>
    </p:spTree>
    <p:extLst>
      <p:ext uri="{BB962C8B-B14F-4D97-AF65-F5344CB8AC3E}">
        <p14:creationId xmlns:p14="http://schemas.microsoft.com/office/powerpoint/2010/main" val="91685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68147" y="58920"/>
            <a:ext cx="4456252" cy="734470"/>
          </a:xfrm>
        </p:spPr>
        <p:txBody>
          <a:bodyPr anchor="ctr">
            <a:normAutofit/>
          </a:bodyPr>
          <a:lstStyle/>
          <a:p>
            <a:pPr algn="ctr"/>
            <a:r>
              <a:rPr lang="en-US" sz="3600" dirty="0"/>
              <a:t>DASHBOARD TAB 2</a:t>
            </a:r>
          </a:p>
        </p:txBody>
      </p:sp>
      <p:pic>
        <p:nvPicPr>
          <p:cNvPr id="7" name="Picture 6">
            <a:extLst>
              <a:ext uri="{FF2B5EF4-FFF2-40B4-BE49-F238E27FC236}">
                <a16:creationId xmlns:a16="http://schemas.microsoft.com/office/drawing/2014/main" id="{E9A72339-194A-FFE4-3A22-6D0DBBE5153F}"/>
              </a:ext>
            </a:extLst>
          </p:cNvPr>
          <p:cNvPicPr>
            <a:picLocks noChangeAspect="1"/>
          </p:cNvPicPr>
          <p:nvPr/>
        </p:nvPicPr>
        <p:blipFill>
          <a:blip r:embed="rId3"/>
          <a:stretch>
            <a:fillRect/>
          </a:stretch>
        </p:blipFill>
        <p:spPr>
          <a:xfrm>
            <a:off x="268147" y="937548"/>
            <a:ext cx="11526456" cy="5803659"/>
          </a:xfrm>
          <a:prstGeom prst="rect">
            <a:avLst/>
          </a:prstGeom>
          <a:ln>
            <a:solidFill>
              <a:schemeClr val="tx1"/>
            </a:solidFill>
          </a:ln>
        </p:spPr>
      </p:pic>
    </p:spTree>
    <p:extLst>
      <p:ext uri="{BB962C8B-B14F-4D97-AF65-F5344CB8AC3E}">
        <p14:creationId xmlns:p14="http://schemas.microsoft.com/office/powerpoint/2010/main" val="32836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68147" y="116793"/>
            <a:ext cx="5127584" cy="734470"/>
          </a:xfrm>
        </p:spPr>
        <p:txBody>
          <a:bodyPr anchor="ctr">
            <a:normAutofit/>
          </a:bodyPr>
          <a:lstStyle/>
          <a:p>
            <a:pPr algn="ctr"/>
            <a:r>
              <a:rPr lang="en-US" sz="3600" dirty="0"/>
              <a:t>DASHBOARD TAB 3</a:t>
            </a:r>
          </a:p>
        </p:txBody>
      </p:sp>
      <p:pic>
        <p:nvPicPr>
          <p:cNvPr id="5" name="Picture 4">
            <a:extLst>
              <a:ext uri="{FF2B5EF4-FFF2-40B4-BE49-F238E27FC236}">
                <a16:creationId xmlns:a16="http://schemas.microsoft.com/office/drawing/2014/main" id="{6A5769DC-AC8A-FB5B-68D1-1A576A2B174B}"/>
              </a:ext>
            </a:extLst>
          </p:cNvPr>
          <p:cNvPicPr>
            <a:picLocks noChangeAspect="1"/>
          </p:cNvPicPr>
          <p:nvPr/>
        </p:nvPicPr>
        <p:blipFill>
          <a:blip r:embed="rId3"/>
          <a:stretch>
            <a:fillRect/>
          </a:stretch>
        </p:blipFill>
        <p:spPr>
          <a:xfrm>
            <a:off x="439838" y="851264"/>
            <a:ext cx="11482086" cy="5889944"/>
          </a:xfrm>
          <a:prstGeom prst="rect">
            <a:avLst/>
          </a:prstGeom>
          <a:ln>
            <a:solidFill>
              <a:schemeClr val="tx1"/>
            </a:solidFill>
          </a:ln>
        </p:spPr>
      </p:pic>
    </p:spTree>
    <p:extLst>
      <p:ext uri="{BB962C8B-B14F-4D97-AF65-F5344CB8AC3E}">
        <p14:creationId xmlns:p14="http://schemas.microsoft.com/office/powerpoint/2010/main" val="88547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3818" y="116793"/>
            <a:ext cx="5127584" cy="734470"/>
          </a:xfrm>
        </p:spPr>
        <p:txBody>
          <a:bodyPr anchor="ctr">
            <a:normAutofit/>
          </a:bodyPr>
          <a:lstStyle/>
          <a:p>
            <a:pPr algn="ctr"/>
            <a:r>
              <a:rPr lang="en-US" sz="3600" dirty="0"/>
              <a:t>DASHBOARD TAB 4</a:t>
            </a:r>
          </a:p>
        </p:txBody>
      </p:sp>
      <p:pic>
        <p:nvPicPr>
          <p:cNvPr id="4" name="Picture 3">
            <a:extLst>
              <a:ext uri="{FF2B5EF4-FFF2-40B4-BE49-F238E27FC236}">
                <a16:creationId xmlns:a16="http://schemas.microsoft.com/office/drawing/2014/main" id="{A28FF3C6-4D52-558A-4EDC-06C92EDD24FD}"/>
              </a:ext>
            </a:extLst>
          </p:cNvPr>
          <p:cNvPicPr>
            <a:picLocks noChangeAspect="1"/>
          </p:cNvPicPr>
          <p:nvPr/>
        </p:nvPicPr>
        <p:blipFill>
          <a:blip r:embed="rId3"/>
          <a:stretch>
            <a:fillRect/>
          </a:stretch>
        </p:blipFill>
        <p:spPr>
          <a:xfrm>
            <a:off x="381965" y="851263"/>
            <a:ext cx="11482086" cy="5889944"/>
          </a:xfrm>
          <a:prstGeom prst="rect">
            <a:avLst/>
          </a:prstGeom>
          <a:ln>
            <a:solidFill>
              <a:schemeClr val="tx1"/>
            </a:solidFill>
          </a:ln>
        </p:spPr>
      </p:pic>
    </p:spTree>
    <p:extLst>
      <p:ext uri="{BB962C8B-B14F-4D97-AF65-F5344CB8AC3E}">
        <p14:creationId xmlns:p14="http://schemas.microsoft.com/office/powerpoint/2010/main" val="1589450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3818" y="116793"/>
            <a:ext cx="5127584" cy="734470"/>
          </a:xfrm>
        </p:spPr>
        <p:txBody>
          <a:bodyPr anchor="ctr">
            <a:normAutofit/>
          </a:bodyPr>
          <a:lstStyle/>
          <a:p>
            <a:pPr algn="ctr"/>
            <a:r>
              <a:rPr lang="en-US" sz="3600" dirty="0"/>
              <a:t>DASHBOARD TAB 5</a:t>
            </a:r>
          </a:p>
        </p:txBody>
      </p:sp>
      <p:pic>
        <p:nvPicPr>
          <p:cNvPr id="5" name="Picture 4">
            <a:extLst>
              <a:ext uri="{FF2B5EF4-FFF2-40B4-BE49-F238E27FC236}">
                <a16:creationId xmlns:a16="http://schemas.microsoft.com/office/drawing/2014/main" id="{F256D04A-3ABB-88AB-1E1B-58210C204D0C}"/>
              </a:ext>
            </a:extLst>
          </p:cNvPr>
          <p:cNvPicPr>
            <a:picLocks noChangeAspect="1"/>
          </p:cNvPicPr>
          <p:nvPr/>
        </p:nvPicPr>
        <p:blipFill>
          <a:blip r:embed="rId3"/>
          <a:stretch>
            <a:fillRect/>
          </a:stretch>
        </p:blipFill>
        <p:spPr>
          <a:xfrm>
            <a:off x="370390" y="851262"/>
            <a:ext cx="10949651" cy="5889945"/>
          </a:xfrm>
          <a:prstGeom prst="rect">
            <a:avLst/>
          </a:prstGeom>
          <a:ln>
            <a:solidFill>
              <a:schemeClr val="tx1"/>
            </a:solidFill>
          </a:ln>
        </p:spPr>
      </p:pic>
    </p:spTree>
    <p:extLst>
      <p:ext uri="{BB962C8B-B14F-4D97-AF65-F5344CB8AC3E}">
        <p14:creationId xmlns:p14="http://schemas.microsoft.com/office/powerpoint/2010/main" val="320803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3818" y="116793"/>
            <a:ext cx="5127584" cy="734470"/>
          </a:xfrm>
        </p:spPr>
        <p:txBody>
          <a:bodyPr anchor="ctr">
            <a:normAutofit/>
          </a:bodyPr>
          <a:lstStyle/>
          <a:p>
            <a:pPr algn="ctr"/>
            <a:r>
              <a:rPr lang="en-US" sz="3600" dirty="0"/>
              <a:t>DASHBOARD TAB 6</a:t>
            </a:r>
          </a:p>
        </p:txBody>
      </p:sp>
      <p:pic>
        <p:nvPicPr>
          <p:cNvPr id="4" name="Picture 3">
            <a:extLst>
              <a:ext uri="{FF2B5EF4-FFF2-40B4-BE49-F238E27FC236}">
                <a16:creationId xmlns:a16="http://schemas.microsoft.com/office/drawing/2014/main" id="{4B81CD32-F287-7BB1-8BB5-703D928E1E82}"/>
              </a:ext>
            </a:extLst>
          </p:cNvPr>
          <p:cNvPicPr>
            <a:picLocks noChangeAspect="1"/>
          </p:cNvPicPr>
          <p:nvPr/>
        </p:nvPicPr>
        <p:blipFill>
          <a:blip r:embed="rId3"/>
          <a:stretch>
            <a:fillRect/>
          </a:stretch>
        </p:blipFill>
        <p:spPr>
          <a:xfrm>
            <a:off x="324090" y="937548"/>
            <a:ext cx="11482087" cy="5803659"/>
          </a:xfrm>
          <a:prstGeom prst="rect">
            <a:avLst/>
          </a:prstGeom>
          <a:ln>
            <a:solidFill>
              <a:schemeClr val="tx1"/>
            </a:solidFill>
          </a:ln>
        </p:spPr>
      </p:pic>
    </p:spTree>
    <p:extLst>
      <p:ext uri="{BB962C8B-B14F-4D97-AF65-F5344CB8AC3E}">
        <p14:creationId xmlns:p14="http://schemas.microsoft.com/office/powerpoint/2010/main" val="383915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 &amp; Other Findings</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3"/>
          <a:stretch>
            <a:fillRect/>
          </a:stretch>
        </p:blipFill>
        <p:spPr>
          <a:xfrm>
            <a:off x="838200" y="1845599"/>
            <a:ext cx="4185213" cy="4185213"/>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604669" y="1728153"/>
            <a:ext cx="5672931" cy="4661072"/>
          </a:xfrm>
        </p:spPr>
        <p:txBody>
          <a:bodyPr/>
          <a:lstStyle/>
          <a:p>
            <a:pPr>
              <a:lnSpc>
                <a:spcPct val="100000"/>
              </a:lnSpc>
            </a:pPr>
            <a:r>
              <a:rPr lang="en-US" sz="2400" dirty="0">
                <a:solidFill>
                  <a:schemeClr val="tx1"/>
                </a:solidFill>
              </a:rPr>
              <a:t>Finding on the decrease in total sales in year 2014? Page 18, figure 1.</a:t>
            </a:r>
          </a:p>
          <a:p>
            <a:pPr>
              <a:lnSpc>
                <a:spcPct val="100000"/>
              </a:lnSpc>
            </a:pPr>
            <a:r>
              <a:rPr lang="en-US" sz="2400" dirty="0">
                <a:solidFill>
                  <a:schemeClr val="tx1"/>
                </a:solidFill>
              </a:rPr>
              <a:t>Findings on flat sale in year 2014 between August and November? Page  19, figure 1.</a:t>
            </a:r>
          </a:p>
          <a:p>
            <a:pPr>
              <a:lnSpc>
                <a:spcPct val="100000"/>
              </a:lnSpc>
            </a:pPr>
            <a:r>
              <a:rPr lang="en-US" sz="2400" dirty="0">
                <a:solidFill>
                  <a:schemeClr val="tx1"/>
                </a:solidFill>
              </a:rPr>
              <a:t>Why is there a spike in the month of April, July-August &amp; October? Page 20, figure 1</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347241" y="1699088"/>
            <a:ext cx="11006559" cy="4351338"/>
          </a:xfrm>
        </p:spPr>
        <p:txBody>
          <a:bodyPr>
            <a:normAutofit/>
          </a:bodyPr>
          <a:lstStyle/>
          <a:p>
            <a:pPr marL="0" indent="0">
              <a:buNone/>
            </a:pPr>
            <a:r>
              <a:rPr lang="en-US" dirty="0"/>
              <a:t>Implications</a:t>
            </a:r>
          </a:p>
          <a:p>
            <a:pPr marL="0" indent="0">
              <a:buNone/>
            </a:pPr>
            <a:endParaRPr lang="en-US" dirty="0"/>
          </a:p>
          <a:p>
            <a:r>
              <a:rPr lang="en-US" dirty="0"/>
              <a:t>Implication 1</a:t>
            </a:r>
          </a:p>
          <a:p>
            <a:r>
              <a:rPr lang="en-US" dirty="0"/>
              <a:t>Implication 2</a:t>
            </a:r>
          </a:p>
          <a:p>
            <a:r>
              <a:rPr lang="en-US" dirty="0"/>
              <a:t>Implication 3</a:t>
            </a:r>
          </a:p>
        </p:txBody>
      </p:sp>
    </p:spTree>
    <p:extLst>
      <p:ext uri="{BB962C8B-B14F-4D97-AF65-F5344CB8AC3E}">
        <p14:creationId xmlns:p14="http://schemas.microsoft.com/office/powerpoint/2010/main" val="647271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Point 1</a:t>
            </a:r>
          </a:p>
          <a:p>
            <a:r>
              <a:rPr lang="en-US" dirty="0"/>
              <a:t>Point 2</a:t>
            </a:r>
          </a:p>
          <a:p>
            <a:r>
              <a:rPr lang="en-US" dirty="0"/>
              <a:t>Point 3</a:t>
            </a:r>
          </a:p>
          <a:p>
            <a:r>
              <a:rPr lang="en-US" dirty="0"/>
              <a:t>Point 4</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endParaRPr lang="en-US" sz="2200" dirty="0"/>
          </a:p>
          <a:p>
            <a:r>
              <a:rPr lang="en-US" sz="2200" dirty="0"/>
              <a:t>Summary of Total sales from year 2013-2015</a:t>
            </a:r>
          </a:p>
          <a:p>
            <a:r>
              <a:rPr lang="en-US" sz="2200" dirty="0"/>
              <a:t>Total sales made during on/off promotion.</a:t>
            </a:r>
          </a:p>
          <a:p>
            <a:r>
              <a:rPr lang="en-US" sz="2200" dirty="0"/>
              <a:t>Impact of school holiday on sales</a:t>
            </a:r>
          </a:p>
          <a:p>
            <a:r>
              <a:rPr lang="en-US" sz="2200" dirty="0"/>
              <a:t>Impact of public holiday on sales</a:t>
            </a:r>
          </a:p>
          <a:p>
            <a:r>
              <a:rPr lang="en-US" sz="2200" dirty="0"/>
              <a:t> Outstanding sales by stores in between 2013-2015</a:t>
            </a:r>
          </a:p>
          <a:p>
            <a:r>
              <a:rPr lang="en-US" sz="2200" dirty="0"/>
              <a:t>Bottom sales by stores from 2013-2015</a:t>
            </a:r>
          </a:p>
          <a:p>
            <a:r>
              <a:rPr lang="en-US" sz="2200" dirty="0"/>
              <a:t>Recommendations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err="1"/>
              <a:t>Rossmann</a:t>
            </a:r>
            <a:r>
              <a:rPr lang="en-US" dirty="0"/>
              <a:t> operates 1,115 drug stores located across Germany. Store sales are influenced by many factors, including promotions, school and state holidays. </a:t>
            </a:r>
          </a:p>
          <a:p>
            <a:r>
              <a:rPr lang="en-US" dirty="0"/>
              <a:t>This analysis aim to uncover the impact on sales by the above-mentioned factors with focus on promotion, school and state holidays.</a:t>
            </a:r>
          </a:p>
          <a:p>
            <a:r>
              <a:rPr lang="en-US" dirty="0"/>
              <a:t>The dataset records over 1 million entries from 2013-2015</a:t>
            </a:r>
          </a:p>
          <a:p>
            <a:pPr marL="0" indent="0">
              <a:buNone/>
            </a:pP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solidFill>
                  <a:schemeClr val="accent2"/>
                </a:solidFill>
              </a:rPr>
              <a:t>Date source: </a:t>
            </a:r>
            <a:r>
              <a:rPr lang="en-US" sz="2200" dirty="0">
                <a:hlinkClick r:id="rId2"/>
              </a:rPr>
              <a:t>https://www.kaggle.com/competitions/rossmann-store-sales</a:t>
            </a:r>
            <a:r>
              <a:rPr lang="en-US" sz="2200" dirty="0"/>
              <a:t> </a:t>
            </a:r>
          </a:p>
          <a:p>
            <a:r>
              <a:rPr lang="en-US" sz="2200" dirty="0">
                <a:solidFill>
                  <a:schemeClr val="accent2"/>
                </a:solidFill>
              </a:rPr>
              <a:t>Data Cleaning</a:t>
            </a:r>
            <a:r>
              <a:rPr lang="en-US" sz="2200" dirty="0"/>
              <a:t>: The data has been thoroughly cleaned and wrangled with Python, Matplotlib and Seaborn to ensure correctness.</a:t>
            </a:r>
          </a:p>
          <a:p>
            <a:r>
              <a:rPr lang="en-US" sz="2200" dirty="0">
                <a:solidFill>
                  <a:schemeClr val="accent2"/>
                </a:solidFill>
              </a:rPr>
              <a:t>Exploratory Analysis</a:t>
            </a:r>
            <a:r>
              <a:rPr lang="en-US" sz="2200" dirty="0"/>
              <a:t>: The data has been explored to gain induced insights and also validate the correctness and reliability of the outcome. Tools like Python and Power BI were used in this process</a:t>
            </a:r>
          </a:p>
          <a:p>
            <a:r>
              <a:rPr lang="en-US" sz="2200" dirty="0">
                <a:solidFill>
                  <a:schemeClr val="accent2"/>
                </a:solidFill>
              </a:rPr>
              <a:t>Visualization Tool: </a:t>
            </a:r>
            <a:r>
              <a:rPr lang="en-US" sz="2200" dirty="0"/>
              <a:t>Finally, the dashboard embedding of various visualizations was created with Power BI</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2800" dirty="0"/>
              <a:t>Total Sales for year 2013, 2014, 2015</a:t>
            </a:r>
            <a:endParaRPr lang="en-US" dirty="0"/>
          </a:p>
        </p:txBody>
      </p:sp>
      <p:pic>
        <p:nvPicPr>
          <p:cNvPr id="20" name="Picture 19">
            <a:extLst>
              <a:ext uri="{FF2B5EF4-FFF2-40B4-BE49-F238E27FC236}">
                <a16:creationId xmlns:a16="http://schemas.microsoft.com/office/drawing/2014/main" id="{05F4453A-4D2D-557A-E5F5-BAFE698E5137}"/>
              </a:ext>
            </a:extLst>
          </p:cNvPr>
          <p:cNvPicPr>
            <a:picLocks noChangeAspect="1"/>
          </p:cNvPicPr>
          <p:nvPr/>
        </p:nvPicPr>
        <p:blipFill>
          <a:blip r:embed="rId3"/>
          <a:stretch>
            <a:fillRect/>
          </a:stretch>
        </p:blipFill>
        <p:spPr>
          <a:xfrm>
            <a:off x="838200" y="1528762"/>
            <a:ext cx="8785860" cy="4311968"/>
          </a:xfrm>
          <a:prstGeom prst="rect">
            <a:avLst/>
          </a:prstGeom>
          <a:ln>
            <a:solidFill>
              <a:schemeClr val="tx1"/>
            </a:solidFill>
          </a:ln>
        </p:spPr>
      </p:pic>
      <p:sp>
        <p:nvSpPr>
          <p:cNvPr id="23" name="TextBox 22">
            <a:extLst>
              <a:ext uri="{FF2B5EF4-FFF2-40B4-BE49-F238E27FC236}">
                <a16:creationId xmlns:a16="http://schemas.microsoft.com/office/drawing/2014/main" id="{43226402-F0E9-248D-BDD0-35BF34ED35B6}"/>
              </a:ext>
            </a:extLst>
          </p:cNvPr>
          <p:cNvSpPr txBox="1"/>
          <p:nvPr/>
        </p:nvSpPr>
        <p:spPr>
          <a:xfrm>
            <a:off x="9738360" y="1528762"/>
            <a:ext cx="1931670" cy="3416320"/>
          </a:xfrm>
          <a:prstGeom prst="rect">
            <a:avLst/>
          </a:prstGeom>
          <a:noFill/>
        </p:spPr>
        <p:txBody>
          <a:bodyPr wrap="square" rtlCol="0">
            <a:spAutoFit/>
          </a:bodyPr>
          <a:lstStyle/>
          <a:p>
            <a:r>
              <a:rPr lang="en-GB" dirty="0">
                <a:latin typeface="+mj-lt"/>
              </a:rPr>
              <a:t>Here we can see the slight decrease in total sales in year 2014, and tremendous one in 2015. </a:t>
            </a:r>
          </a:p>
          <a:p>
            <a:endParaRPr lang="en-GB" dirty="0">
              <a:latin typeface="+mj-lt"/>
            </a:endParaRPr>
          </a:p>
          <a:p>
            <a:r>
              <a:rPr lang="en-GB" dirty="0">
                <a:latin typeface="+mj-lt"/>
              </a:rPr>
              <a:t>More insight is given in the discussion section.</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2400" dirty="0"/>
              <a:t>MONTHLY SALES TREND 2013-2014</a:t>
            </a:r>
            <a:endParaRPr lang="en-US" dirty="0"/>
          </a:p>
        </p:txBody>
      </p:sp>
      <p:pic>
        <p:nvPicPr>
          <p:cNvPr id="6" name="Picture 5">
            <a:extLst>
              <a:ext uri="{FF2B5EF4-FFF2-40B4-BE49-F238E27FC236}">
                <a16:creationId xmlns:a16="http://schemas.microsoft.com/office/drawing/2014/main" id="{BE0A57BF-A897-547F-7603-6A84FBDAE183}"/>
              </a:ext>
            </a:extLst>
          </p:cNvPr>
          <p:cNvPicPr>
            <a:picLocks noChangeAspect="1"/>
          </p:cNvPicPr>
          <p:nvPr/>
        </p:nvPicPr>
        <p:blipFill>
          <a:blip r:embed="rId2"/>
          <a:stretch>
            <a:fillRect/>
          </a:stretch>
        </p:blipFill>
        <p:spPr>
          <a:xfrm>
            <a:off x="838200" y="1451610"/>
            <a:ext cx="8834120" cy="4008166"/>
          </a:xfrm>
          <a:prstGeom prst="rect">
            <a:avLst/>
          </a:prstGeom>
          <a:ln>
            <a:solidFill>
              <a:schemeClr val="tx1"/>
            </a:solidFill>
          </a:ln>
        </p:spPr>
      </p:pic>
      <p:sp>
        <p:nvSpPr>
          <p:cNvPr id="8" name="TextBox 7">
            <a:extLst>
              <a:ext uri="{FF2B5EF4-FFF2-40B4-BE49-F238E27FC236}">
                <a16:creationId xmlns:a16="http://schemas.microsoft.com/office/drawing/2014/main" id="{0F5A9EF4-5F50-7AC4-9ECB-8464F8E29EE4}"/>
              </a:ext>
            </a:extLst>
          </p:cNvPr>
          <p:cNvSpPr txBox="1"/>
          <p:nvPr/>
        </p:nvSpPr>
        <p:spPr>
          <a:xfrm>
            <a:off x="9875521" y="1471930"/>
            <a:ext cx="1478279" cy="1631216"/>
          </a:xfrm>
          <a:prstGeom prst="rect">
            <a:avLst/>
          </a:prstGeom>
          <a:noFill/>
        </p:spPr>
        <p:txBody>
          <a:bodyPr wrap="square" rtlCol="0">
            <a:spAutoFit/>
          </a:bodyPr>
          <a:lstStyle/>
          <a:p>
            <a:r>
              <a:rPr lang="en-GB" sz="2000" dirty="0">
                <a:latin typeface="+mj-lt"/>
              </a:rPr>
              <a:t>Year 2015 omitted due to incomplete data</a:t>
            </a:r>
          </a:p>
        </p:txBody>
      </p:sp>
      <p:sp>
        <p:nvSpPr>
          <p:cNvPr id="3" name="TextBox 2">
            <a:extLst>
              <a:ext uri="{FF2B5EF4-FFF2-40B4-BE49-F238E27FC236}">
                <a16:creationId xmlns:a16="http://schemas.microsoft.com/office/drawing/2014/main" id="{1F846BD5-267E-9B3E-5A41-07B385D25C61}"/>
              </a:ext>
            </a:extLst>
          </p:cNvPr>
          <p:cNvSpPr txBox="1"/>
          <p:nvPr/>
        </p:nvSpPr>
        <p:spPr>
          <a:xfrm>
            <a:off x="838200" y="5664398"/>
            <a:ext cx="9574529" cy="400110"/>
          </a:xfrm>
          <a:prstGeom prst="rect">
            <a:avLst/>
          </a:prstGeom>
          <a:noFill/>
        </p:spPr>
        <p:txBody>
          <a:bodyPr wrap="square" rtlCol="0">
            <a:spAutoFit/>
          </a:bodyPr>
          <a:lstStyle/>
          <a:p>
            <a:r>
              <a:rPr lang="en-GB" sz="2000" dirty="0">
                <a:latin typeface="+mj-lt"/>
              </a:rPr>
              <a:t>*note the spike in March, July and December.</a:t>
            </a:r>
          </a:p>
        </p:txBody>
      </p:sp>
    </p:spTree>
    <p:extLst>
      <p:ext uri="{BB962C8B-B14F-4D97-AF65-F5344CB8AC3E}">
        <p14:creationId xmlns:p14="http://schemas.microsoft.com/office/powerpoint/2010/main" val="123299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dirty="0"/>
              <a:t>Sales Trend</a:t>
            </a:r>
          </a:p>
        </p:txBody>
      </p:sp>
      <p:sp>
        <p:nvSpPr>
          <p:cNvPr id="3" name="TextBox 2">
            <a:extLst>
              <a:ext uri="{FF2B5EF4-FFF2-40B4-BE49-F238E27FC236}">
                <a16:creationId xmlns:a16="http://schemas.microsoft.com/office/drawing/2014/main" id="{0D3E336B-7000-43C0-F451-7C90F67B4581}"/>
              </a:ext>
            </a:extLst>
          </p:cNvPr>
          <p:cNvSpPr txBox="1"/>
          <p:nvPr/>
        </p:nvSpPr>
        <p:spPr>
          <a:xfrm>
            <a:off x="838200" y="1528762"/>
            <a:ext cx="10831830" cy="4401205"/>
          </a:xfrm>
          <a:prstGeom prst="rect">
            <a:avLst/>
          </a:prstGeom>
          <a:noFill/>
        </p:spPr>
        <p:txBody>
          <a:bodyPr wrap="square" rtlCol="0">
            <a:spAutoFit/>
          </a:bodyPr>
          <a:lstStyle/>
          <a:p>
            <a:r>
              <a:rPr lang="en-GB" sz="2800" dirty="0">
                <a:solidFill>
                  <a:schemeClr val="accent2"/>
                </a:solidFill>
                <a:latin typeface="+mj-lt"/>
              </a:rPr>
              <a:t>Findings:</a:t>
            </a:r>
          </a:p>
          <a:p>
            <a:pPr marL="285750" indent="-285750">
              <a:buFont typeface="Arial" panose="020B0604020202020204" pitchFamily="34" charset="0"/>
              <a:buChar char="•"/>
            </a:pPr>
            <a:r>
              <a:rPr lang="en-GB" sz="2800" dirty="0">
                <a:latin typeface="+mj-lt"/>
              </a:rPr>
              <a:t>The tremendous decrease in 2015 is as a result of incomplete data for the year 2015. Year 2015 was the current date for which the data collection was made. The data for this year runs from January to July only.</a:t>
            </a:r>
          </a:p>
          <a:p>
            <a:pPr marL="285750" indent="-285750">
              <a:buFont typeface="Arial" panose="020B0604020202020204" pitchFamily="34" charset="0"/>
              <a:buChar char="•"/>
            </a:pPr>
            <a:endParaRPr lang="en-GB" sz="2800" dirty="0">
              <a:latin typeface="+mj-lt"/>
            </a:endParaRPr>
          </a:p>
          <a:p>
            <a:pPr marL="285750" indent="-285750">
              <a:buFont typeface="Arial" panose="020B0604020202020204" pitchFamily="34" charset="0"/>
              <a:buChar char="•"/>
            </a:pPr>
            <a:r>
              <a:rPr lang="en-GB" sz="2800" dirty="0">
                <a:latin typeface="+mj-lt"/>
              </a:rPr>
              <a:t>The slight decrease for year 2014 is from analysis, possible factors includes number of closed stores daily across the year, number stores in promotion and average sales . More insight will be given in the discussion slide.</a:t>
            </a:r>
          </a:p>
        </p:txBody>
      </p:sp>
    </p:spTree>
    <p:extLst>
      <p:ext uri="{BB962C8B-B14F-4D97-AF65-F5344CB8AC3E}">
        <p14:creationId xmlns:p14="http://schemas.microsoft.com/office/powerpoint/2010/main" val="396002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456372"/>
          </a:xfrm>
        </p:spPr>
        <p:txBody>
          <a:bodyPr anchor="ctr">
            <a:normAutofit/>
          </a:bodyPr>
          <a:lstStyle/>
          <a:p>
            <a:r>
              <a:rPr lang="en-US" sz="2400" dirty="0"/>
              <a:t>Sales Trend On/Off promotion</a:t>
            </a:r>
            <a:endParaRPr lang="en-US" dirty="0"/>
          </a:p>
        </p:txBody>
      </p:sp>
      <p:pic>
        <p:nvPicPr>
          <p:cNvPr id="4" name="Picture 3">
            <a:extLst>
              <a:ext uri="{FF2B5EF4-FFF2-40B4-BE49-F238E27FC236}">
                <a16:creationId xmlns:a16="http://schemas.microsoft.com/office/drawing/2014/main" id="{4F5FA30F-F278-30B1-4630-87F272251110}"/>
              </a:ext>
            </a:extLst>
          </p:cNvPr>
          <p:cNvPicPr>
            <a:picLocks noChangeAspect="1"/>
          </p:cNvPicPr>
          <p:nvPr/>
        </p:nvPicPr>
        <p:blipFill>
          <a:blip r:embed="rId2"/>
          <a:stretch>
            <a:fillRect/>
          </a:stretch>
        </p:blipFill>
        <p:spPr>
          <a:xfrm>
            <a:off x="838200" y="1451610"/>
            <a:ext cx="8900160" cy="4789169"/>
          </a:xfrm>
          <a:prstGeom prst="rect">
            <a:avLst/>
          </a:prstGeom>
          <a:ln>
            <a:solidFill>
              <a:schemeClr val="tx1"/>
            </a:solidFill>
          </a:ln>
        </p:spPr>
      </p:pic>
    </p:spTree>
    <p:extLst>
      <p:ext uri="{BB962C8B-B14F-4D97-AF65-F5344CB8AC3E}">
        <p14:creationId xmlns:p14="http://schemas.microsoft.com/office/powerpoint/2010/main" val="2865593217"/>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19644</TotalTime>
  <Words>753</Words>
  <Application>Microsoft Office PowerPoint</Application>
  <PresentationFormat>Widescreen</PresentationFormat>
  <Paragraphs>107</Paragraphs>
  <Slides>27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Helv</vt:lpstr>
      <vt:lpstr>IBM Plex Mono SemiBold</vt:lpstr>
      <vt:lpstr>IBM Plex Mono Text</vt:lpstr>
      <vt:lpstr>SLIDE_TEMPLATE_skill_network</vt:lpstr>
      <vt:lpstr>ROSSMAN STORES ANALYSIS</vt:lpstr>
      <vt:lpstr>OUTLINE</vt:lpstr>
      <vt:lpstr>EXECUTIVE SUMMARY</vt:lpstr>
      <vt:lpstr>INTRODUCTION</vt:lpstr>
      <vt:lpstr>METHODOLOGY</vt:lpstr>
      <vt:lpstr>Total Sales for year 2013, 2014, 2015</vt:lpstr>
      <vt:lpstr>MONTHLY SALES TREND 2013-2014</vt:lpstr>
      <vt:lpstr>Sales Trend</vt:lpstr>
      <vt:lpstr>Sales Trend On/Off promotion</vt:lpstr>
      <vt:lpstr>General overview of sales on/off promotion</vt:lpstr>
      <vt:lpstr>Sales trend on/ff Public School Holiday</vt:lpstr>
      <vt:lpstr>Sales Contribution on/off Public School Holiday </vt:lpstr>
      <vt:lpstr>Impact on sales on/off School Holiday</vt:lpstr>
      <vt:lpstr>Impact on sales on/off State Holiday</vt:lpstr>
      <vt:lpstr>Impact on sales on/off School Holiday</vt:lpstr>
      <vt:lpstr>Top 5 stores in year 2013, 2014, 2015</vt:lpstr>
      <vt:lpstr>Top 5 bottom store in year 2013,2014,2015</vt:lpstr>
      <vt:lpstr>DASHBOARD TAB 1</vt:lpstr>
      <vt:lpstr>DASHBOARD TAB 2</vt:lpstr>
      <vt:lpstr>DASHBOARD TAB 3</vt:lpstr>
      <vt:lpstr>DASHBOARD TAB 4</vt:lpstr>
      <vt:lpstr>DASHBOARD TAB 5</vt:lpstr>
      <vt:lpstr>DASHBOARD TAB 6</vt:lpstr>
      <vt:lpstr>DISCUSSION &amp; Other Findings</vt:lpstr>
      <vt:lpstr>OVERALL FINDINGS &amp; IMPLICATIONS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Grandson Udoette</cp:lastModifiedBy>
  <cp:revision>25</cp:revision>
  <dcterms:created xsi:type="dcterms:W3CDTF">2020-10-28T18:29:43Z</dcterms:created>
  <dcterms:modified xsi:type="dcterms:W3CDTF">2024-08-21T21:46:23Z</dcterms:modified>
</cp:coreProperties>
</file>