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3"/>
    <p:restoredTop sz="94650"/>
  </p:normalViewPr>
  <p:slideViewPr>
    <p:cSldViewPr snapToGrid="0">
      <p:cViewPr varScale="1">
        <p:scale>
          <a:sx n="115" d="100"/>
          <a:sy n="115" d="100"/>
        </p:scale>
        <p:origin x="4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740BF-B232-0343-84D4-D3D0A0BBCA2A}"/>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D73224AB-CD49-690B-C83F-F9686B422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86A1FB16-EDFD-C52D-741C-87BE68C54E56}"/>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5" name="Marcador de pie de página 4">
            <a:extLst>
              <a:ext uri="{FF2B5EF4-FFF2-40B4-BE49-F238E27FC236}">
                <a16:creationId xmlns:a16="http://schemas.microsoft.com/office/drawing/2014/main" id="{7DFCF442-5BCD-D40F-46FC-4BE6910BDC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E21DC47-3D87-9744-6951-A55142893226}"/>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410046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D08F5-2EC0-C970-0CA7-C11D09C6B304}"/>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C7A4C1A7-7A94-7927-3361-F06DCCD52DF9}"/>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7397D01-3FEC-4AE5-9010-7C83EC9AECF5}"/>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5" name="Marcador de pie de página 4">
            <a:extLst>
              <a:ext uri="{FF2B5EF4-FFF2-40B4-BE49-F238E27FC236}">
                <a16:creationId xmlns:a16="http://schemas.microsoft.com/office/drawing/2014/main" id="{142BB80C-0687-8D52-AB6D-DD537C442D9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A018E33-9BE7-CBC0-3491-5AFE860ABA60}"/>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203212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515BFA2-8F6B-CD4E-0EE6-C0A70DAE6092}"/>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E0CFBCAB-6EE0-8203-223F-AF2C2C1FDB89}"/>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FAC33B9-38F7-0084-DA40-ED24DA1B1798}"/>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5" name="Marcador de pie de página 4">
            <a:extLst>
              <a:ext uri="{FF2B5EF4-FFF2-40B4-BE49-F238E27FC236}">
                <a16:creationId xmlns:a16="http://schemas.microsoft.com/office/drawing/2014/main" id="{0A7E3787-C6FC-ED2E-D731-E74E5D43150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F3B8311-4314-8396-A091-D3636600118E}"/>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227623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EDD2B-4148-3387-23D3-40A65D1DA02B}"/>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76CE1062-0FAC-3B0C-EE30-86B3BFF6C079}"/>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4B2A6911-802A-4EEC-6677-7B13696860F5}"/>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5" name="Marcador de pie de página 4">
            <a:extLst>
              <a:ext uri="{FF2B5EF4-FFF2-40B4-BE49-F238E27FC236}">
                <a16:creationId xmlns:a16="http://schemas.microsoft.com/office/drawing/2014/main" id="{269D985D-3A92-7878-B008-C1F989B9C9A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B5C6F95-328B-2D07-3D45-EF97261409B0}"/>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351959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10F2-ED05-99B3-A4A0-895ADC0E2109}"/>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FE319F4C-A94C-A450-5685-8DC778FCB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757ABBD5-7DAF-3BFB-F591-A22CD1BB5500}"/>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5" name="Marcador de pie de página 4">
            <a:extLst>
              <a:ext uri="{FF2B5EF4-FFF2-40B4-BE49-F238E27FC236}">
                <a16:creationId xmlns:a16="http://schemas.microsoft.com/office/drawing/2014/main" id="{CDBB9B18-FE93-F34B-0386-B69B54996E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4086750-74F7-9D95-3FB6-246D5761AD5A}"/>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139675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8EA77-AFE7-B8D3-F69E-97CD84945CB6}"/>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650CD735-0C7E-444F-E45A-A31720A0C178}"/>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11EC68FC-C0C4-5260-9C0C-09C77E6046ED}"/>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5E729CCE-81F4-D63B-5DF0-86CE5113AE30}"/>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6" name="Marcador de pie de página 5">
            <a:extLst>
              <a:ext uri="{FF2B5EF4-FFF2-40B4-BE49-F238E27FC236}">
                <a16:creationId xmlns:a16="http://schemas.microsoft.com/office/drawing/2014/main" id="{435F8F46-44DD-1AF7-21E8-363FF9E8588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46748E3-8AEA-A399-3693-FF4A90BC8D41}"/>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195468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FEE90-0F4E-2A0E-1CCA-6BD43174DC1A}"/>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1B3F6EE6-89AE-A848-8C12-E59294755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50ADAA87-F931-6B00-B9E3-5FA599EC1D3E}"/>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8B505248-4EF5-445F-E206-F7AB8D92A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951DA102-44DE-FE4F-F83C-6A2929E6977A}"/>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63230E7C-2F1C-3634-C776-C3D554A3A202}"/>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8" name="Marcador de pie de página 7">
            <a:extLst>
              <a:ext uri="{FF2B5EF4-FFF2-40B4-BE49-F238E27FC236}">
                <a16:creationId xmlns:a16="http://schemas.microsoft.com/office/drawing/2014/main" id="{FDFE2AB0-CC8E-642A-6607-D2550E90C43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5B2ADFA-7B94-1265-709A-09068E7BD89D}"/>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108460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2350A-1202-6034-BB86-47A109EE2925}"/>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C2549A52-6239-510C-A128-1FCCF5A5EF75}"/>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4" name="Marcador de pie de página 3">
            <a:extLst>
              <a:ext uri="{FF2B5EF4-FFF2-40B4-BE49-F238E27FC236}">
                <a16:creationId xmlns:a16="http://schemas.microsoft.com/office/drawing/2014/main" id="{7C0A0E25-01B7-3242-3788-F29C4F5C0FA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BF9B6D1-DFA5-7041-2F44-0FB4C1F6FE54}"/>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65103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EC02BF-4D22-1D92-97E2-19B82B515F14}"/>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3" name="Marcador de pie de página 2">
            <a:extLst>
              <a:ext uri="{FF2B5EF4-FFF2-40B4-BE49-F238E27FC236}">
                <a16:creationId xmlns:a16="http://schemas.microsoft.com/office/drawing/2014/main" id="{C0D1ECD1-F303-DC81-026A-B714E16DA67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9DEAF32-71E4-A64F-AA05-5F55801AA7DB}"/>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15619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0A62E-6B81-45DB-8535-6205810C0C5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E33B975-F587-DB42-CD2A-954D620DA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D1388B0C-10B2-4600-9000-63AA47B71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7C7CDFB-B841-F782-46E8-92D16A39E56D}"/>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6" name="Marcador de pie de página 5">
            <a:extLst>
              <a:ext uri="{FF2B5EF4-FFF2-40B4-BE49-F238E27FC236}">
                <a16:creationId xmlns:a16="http://schemas.microsoft.com/office/drawing/2014/main" id="{F5EFF647-6C11-4BD2-1A3F-DCADC9D07DD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D15D11E-B0B5-2EC2-5AA2-FCC416435177}"/>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3546071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B54A0-AD24-7DE6-BB91-3A10BB160FC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A7C40DDD-6B58-5D39-3AFB-CD1E055CDB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303E8AE-2157-8C33-28EC-CB6C19F9E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3C4365A-5809-9942-7FE4-1EE2FA18C8A8}"/>
              </a:ext>
            </a:extLst>
          </p:cNvPr>
          <p:cNvSpPr>
            <a:spLocks noGrp="1"/>
          </p:cNvSpPr>
          <p:nvPr>
            <p:ph type="dt" sz="half" idx="10"/>
          </p:nvPr>
        </p:nvSpPr>
        <p:spPr/>
        <p:txBody>
          <a:bodyPr/>
          <a:lstStyle/>
          <a:p>
            <a:fld id="{AA142826-77E1-1340-82F8-63E812B8E486}" type="datetimeFigureOut">
              <a:rPr lang="es-MX" smtClean="0"/>
              <a:t>25/02/23</a:t>
            </a:fld>
            <a:endParaRPr lang="es-MX"/>
          </a:p>
        </p:txBody>
      </p:sp>
      <p:sp>
        <p:nvSpPr>
          <p:cNvPr id="6" name="Marcador de pie de página 5">
            <a:extLst>
              <a:ext uri="{FF2B5EF4-FFF2-40B4-BE49-F238E27FC236}">
                <a16:creationId xmlns:a16="http://schemas.microsoft.com/office/drawing/2014/main" id="{45002B20-DE92-2C32-53F3-2E57D5575E8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6FA49D6-B597-5670-3763-E6DDD6163855}"/>
              </a:ext>
            </a:extLst>
          </p:cNvPr>
          <p:cNvSpPr>
            <a:spLocks noGrp="1"/>
          </p:cNvSpPr>
          <p:nvPr>
            <p:ph type="sldNum" sz="quarter" idx="12"/>
          </p:nvPr>
        </p:nvSpPr>
        <p:spPr/>
        <p:txBody>
          <a:bodyPr/>
          <a:lstStyle/>
          <a:p>
            <a:fld id="{C5696969-53E2-9143-83BC-72A96EA489D3}" type="slidenum">
              <a:rPr lang="es-MX" smtClean="0"/>
              <a:t>‹Nº›</a:t>
            </a:fld>
            <a:endParaRPr lang="es-MX"/>
          </a:p>
        </p:txBody>
      </p:sp>
    </p:spTree>
    <p:extLst>
      <p:ext uri="{BB962C8B-B14F-4D97-AF65-F5344CB8AC3E}">
        <p14:creationId xmlns:p14="http://schemas.microsoft.com/office/powerpoint/2010/main" val="134598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22E8A81-A598-DF7B-1C1D-ECBAADF23F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7C40232B-5ACA-A21C-B954-3C52D8389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59CB40C0-0267-3E82-A811-697FCE77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42826-77E1-1340-82F8-63E812B8E486}" type="datetimeFigureOut">
              <a:rPr lang="es-MX" smtClean="0"/>
              <a:t>25/02/23</a:t>
            </a:fld>
            <a:endParaRPr lang="es-MX"/>
          </a:p>
        </p:txBody>
      </p:sp>
      <p:sp>
        <p:nvSpPr>
          <p:cNvPr id="5" name="Marcador de pie de página 4">
            <a:extLst>
              <a:ext uri="{FF2B5EF4-FFF2-40B4-BE49-F238E27FC236}">
                <a16:creationId xmlns:a16="http://schemas.microsoft.com/office/drawing/2014/main" id="{E5ADD99C-923F-EA25-3ED1-385E87787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42BB4A0-EDAC-32FC-6535-A298F1AF1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96969-53E2-9143-83BC-72A96EA489D3}" type="slidenum">
              <a:rPr lang="es-MX" smtClean="0"/>
              <a:t>‹Nº›</a:t>
            </a:fld>
            <a:endParaRPr lang="es-MX"/>
          </a:p>
        </p:txBody>
      </p:sp>
    </p:spTree>
    <p:extLst>
      <p:ext uri="{BB962C8B-B14F-4D97-AF65-F5344CB8AC3E}">
        <p14:creationId xmlns:p14="http://schemas.microsoft.com/office/powerpoint/2010/main" val="233840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A2CDB578-336F-9243-4165-232B848AA253}"/>
              </a:ext>
            </a:extLst>
          </p:cNvPr>
          <p:cNvPicPr>
            <a:picLocks noChangeAspect="1"/>
          </p:cNvPicPr>
          <p:nvPr/>
        </p:nvPicPr>
        <p:blipFill>
          <a:blip r:embed="rId2"/>
          <a:stretch>
            <a:fillRect/>
          </a:stretch>
        </p:blipFill>
        <p:spPr>
          <a:xfrm>
            <a:off x="0" y="0"/>
            <a:ext cx="12192000" cy="4572000"/>
          </a:xfrm>
          <a:prstGeom prst="rect">
            <a:avLst/>
          </a:prstGeom>
        </p:spPr>
      </p:pic>
      <p:sp>
        <p:nvSpPr>
          <p:cNvPr id="5" name="CuadroTexto 4">
            <a:extLst>
              <a:ext uri="{FF2B5EF4-FFF2-40B4-BE49-F238E27FC236}">
                <a16:creationId xmlns:a16="http://schemas.microsoft.com/office/drawing/2014/main" id="{48544FF5-F3CF-9FA5-666A-BFB2997CAC34}"/>
              </a:ext>
            </a:extLst>
          </p:cNvPr>
          <p:cNvSpPr txBox="1"/>
          <p:nvPr/>
        </p:nvSpPr>
        <p:spPr>
          <a:xfrm>
            <a:off x="481012" y="3943350"/>
            <a:ext cx="11229975" cy="2246769"/>
          </a:xfrm>
          <a:prstGeom prst="rect">
            <a:avLst/>
          </a:prstGeom>
          <a:noFill/>
        </p:spPr>
        <p:txBody>
          <a:bodyPr wrap="square">
            <a:spAutoFit/>
          </a:bodyPr>
          <a:lstStyle/>
          <a:p>
            <a:pPr algn="ctr"/>
            <a:r>
              <a:rPr lang="es-ES" sz="2800" b="1" kern="100" dirty="0">
                <a:effectLst/>
                <a:latin typeface="Arial Black" panose="020B0604020202020204" pitchFamily="34" charset="0"/>
                <a:ea typeface="Calibri" panose="020F0502020204030204" pitchFamily="34" charset="0"/>
                <a:cs typeface="Arial Black" panose="020B0604020202020204" pitchFamily="34" charset="0"/>
              </a:rPr>
              <a:t>FUNDAMENTOS DE PROGRAMACIÓN JAVASCRIPT</a:t>
            </a:r>
            <a:endParaRPr lang="es-MX" sz="2800" b="1" kern="100" dirty="0">
              <a:effectLst/>
              <a:latin typeface="Arial Black" panose="020B0604020202020204" pitchFamily="34" charset="0"/>
              <a:ea typeface="Calibri" panose="020F0502020204030204" pitchFamily="34" charset="0"/>
              <a:cs typeface="Arial Black" panose="020B0604020202020204" pitchFamily="34" charset="0"/>
            </a:endParaRPr>
          </a:p>
          <a:p>
            <a:pPr algn="ctr"/>
            <a:r>
              <a:rPr lang="es-ES" sz="2800" kern="100" dirty="0">
                <a:effectLst/>
                <a:latin typeface="Arial" panose="020B0604020202020204" pitchFamily="34" charset="0"/>
                <a:ea typeface="Calibri" panose="020F0502020204030204" pitchFamily="34" charset="0"/>
                <a:cs typeface="Arial" panose="020B0604020202020204" pitchFamily="34" charset="0"/>
              </a:rPr>
              <a:t> </a:t>
            </a:r>
          </a:p>
          <a:p>
            <a:pPr algn="ctr"/>
            <a:endParaRPr lang="es-MX" sz="2800" kern="100" dirty="0">
              <a:effectLst/>
              <a:latin typeface="Arial" panose="020B0604020202020204" pitchFamily="34" charset="0"/>
              <a:ea typeface="Calibri" panose="020F0502020204030204" pitchFamily="34" charset="0"/>
              <a:cs typeface="Arial" panose="020B0604020202020204" pitchFamily="34" charset="0"/>
            </a:endParaRPr>
          </a:p>
          <a:p>
            <a:pPr algn="ctr"/>
            <a:r>
              <a:rPr lang="es-ES" sz="2800" kern="100" dirty="0">
                <a:effectLst/>
                <a:latin typeface="Arial" panose="020B0604020202020204" pitchFamily="34" charset="0"/>
                <a:ea typeface="Calibri" panose="020F0502020204030204" pitchFamily="34" charset="0"/>
                <a:cs typeface="Arial" panose="020B0604020202020204" pitchFamily="34" charset="0"/>
              </a:rPr>
              <a:t>PROFESOR: ING. LUIS FERNANDO VILLAFAÑA REJÓN</a:t>
            </a:r>
            <a:endParaRPr lang="es-MX" sz="2800" kern="100" dirty="0">
              <a:effectLst/>
              <a:latin typeface="Arial" panose="020B0604020202020204" pitchFamily="34" charset="0"/>
              <a:ea typeface="Calibri" panose="020F0502020204030204" pitchFamily="34" charset="0"/>
              <a:cs typeface="Arial" panose="020B0604020202020204" pitchFamily="34" charset="0"/>
            </a:endParaRPr>
          </a:p>
          <a:p>
            <a:pPr algn="ctr"/>
            <a:r>
              <a:rPr lang="es-ES" sz="2800" kern="100" dirty="0">
                <a:effectLst/>
                <a:latin typeface="Arial" panose="020B0604020202020204" pitchFamily="34" charset="0"/>
                <a:ea typeface="Calibri" panose="020F0502020204030204" pitchFamily="34" charset="0"/>
                <a:cs typeface="Arial" panose="020B0604020202020204" pitchFamily="34" charset="0"/>
              </a:rPr>
              <a:t>INSTITUCIÓN: UNIVERSIDAD DEL SUR PLANTEL CANCÚN</a:t>
            </a:r>
            <a:endParaRPr lang="es-MX" sz="2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3451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59E48A-7D24-F9E2-DEAB-798AC8DD5460}"/>
              </a:ext>
            </a:extLst>
          </p:cNvPr>
          <p:cNvSpPr txBox="1"/>
          <p:nvPr/>
        </p:nvSpPr>
        <p:spPr>
          <a:xfrm>
            <a:off x="843776" y="1536174"/>
            <a:ext cx="10504449" cy="3785652"/>
          </a:xfrm>
          <a:prstGeom prst="rect">
            <a:avLst/>
          </a:prstGeom>
          <a:noFill/>
        </p:spPr>
        <p:txBody>
          <a:bodyPr wrap="square">
            <a:spAutoFit/>
          </a:bodyPr>
          <a:lstStyle/>
          <a:p>
            <a:r>
              <a:rPr lang="es-MX" sz="2400" b="1" dirty="0">
                <a:solidFill>
                  <a:schemeClr val="tx1">
                    <a:lumMod val="95000"/>
                    <a:lumOff val="5000"/>
                  </a:schemeClr>
                </a:solidFill>
                <a:effectLst/>
                <a:latin typeface="Arial" panose="020B0604020202020204" pitchFamily="34" charset="0"/>
                <a:cs typeface="Arial" panose="020B0604020202020204" pitchFamily="34" charset="0"/>
              </a:rPr>
              <a:t>Introducción a JavaScript</a:t>
            </a:r>
          </a:p>
          <a:p>
            <a:endParaRPr lang="es-MX" sz="2400" b="1" dirty="0">
              <a:solidFill>
                <a:schemeClr val="tx1">
                  <a:lumMod val="85000"/>
                  <a:lumOff val="15000"/>
                </a:schemeClr>
              </a:solidFill>
              <a:effectLst/>
              <a:latin typeface="Arial" panose="020B0604020202020204" pitchFamily="34" charset="0"/>
              <a:cs typeface="Arial" panose="020B0604020202020204" pitchFamily="34" charset="0"/>
            </a:endParaRPr>
          </a:p>
          <a:p>
            <a:pPr algn="just"/>
            <a:r>
              <a:rPr lang="es-MX" sz="2400" b="1" dirty="0">
                <a:solidFill>
                  <a:schemeClr val="tx1">
                    <a:lumMod val="65000"/>
                    <a:lumOff val="35000"/>
                  </a:schemeClr>
                </a:solidFill>
                <a:effectLst/>
                <a:latin typeface="Arial" panose="020B0604020202020204" pitchFamily="34" charset="0"/>
                <a:cs typeface="Arial" panose="020B0604020202020204" pitchFamily="34" charset="0"/>
              </a:rPr>
              <a:t>JavaScript es un lenguaje de programación </a:t>
            </a:r>
            <a:r>
              <a:rPr lang="es-MX" sz="2400" b="1" dirty="0">
                <a:solidFill>
                  <a:schemeClr val="tx1">
                    <a:lumMod val="65000"/>
                    <a:lumOff val="35000"/>
                  </a:schemeClr>
                </a:solidFill>
                <a:effectLst/>
                <a:highlight>
                  <a:srgbClr val="FFFF00"/>
                </a:highlight>
                <a:latin typeface="Arial" panose="020B0604020202020204" pitchFamily="34" charset="0"/>
                <a:cs typeface="Arial" panose="020B0604020202020204" pitchFamily="34" charset="0"/>
              </a:rPr>
              <a:t>interpretado</a:t>
            </a:r>
            <a:r>
              <a:rPr lang="es-MX" sz="2400" b="1" dirty="0">
                <a:solidFill>
                  <a:schemeClr val="tx1">
                    <a:lumMod val="65000"/>
                    <a:lumOff val="35000"/>
                  </a:schemeClr>
                </a:solidFill>
                <a:effectLst/>
                <a:latin typeface="Arial" panose="020B0604020202020204" pitchFamily="34" charset="0"/>
                <a:cs typeface="Arial" panose="020B0604020202020204" pitchFamily="34" charset="0"/>
              </a:rPr>
              <a:t>, de </a:t>
            </a:r>
            <a:r>
              <a:rPr lang="es-MX" sz="2400" b="1" dirty="0">
                <a:solidFill>
                  <a:schemeClr val="tx1">
                    <a:lumMod val="65000"/>
                    <a:lumOff val="35000"/>
                  </a:schemeClr>
                </a:solidFill>
                <a:effectLst/>
                <a:highlight>
                  <a:srgbClr val="FFFF00"/>
                </a:highlight>
                <a:latin typeface="Arial" panose="020B0604020202020204" pitchFamily="34" charset="0"/>
                <a:cs typeface="Arial" panose="020B0604020202020204" pitchFamily="34" charset="0"/>
              </a:rPr>
              <a:t>alto nivel </a:t>
            </a:r>
            <a:r>
              <a:rPr lang="es-MX" sz="2400" b="1" dirty="0">
                <a:solidFill>
                  <a:schemeClr val="tx1">
                    <a:lumMod val="65000"/>
                    <a:lumOff val="35000"/>
                  </a:schemeClr>
                </a:solidFill>
                <a:effectLst/>
                <a:latin typeface="Arial" panose="020B0604020202020204" pitchFamily="34" charset="0"/>
                <a:cs typeface="Arial" panose="020B0604020202020204" pitchFamily="34" charset="0"/>
              </a:rPr>
              <a:t>y </a:t>
            </a:r>
            <a:r>
              <a:rPr lang="es-MX" sz="2400" b="1" dirty="0">
                <a:solidFill>
                  <a:schemeClr val="tx1">
                    <a:lumMod val="65000"/>
                    <a:lumOff val="35000"/>
                  </a:schemeClr>
                </a:solidFill>
                <a:effectLst/>
                <a:highlight>
                  <a:srgbClr val="FFFF00"/>
                </a:highlight>
                <a:latin typeface="Arial" panose="020B0604020202020204" pitchFamily="34" charset="0"/>
                <a:cs typeface="Arial" panose="020B0604020202020204" pitchFamily="34" charset="0"/>
              </a:rPr>
              <a:t>multiplataforma</a:t>
            </a:r>
            <a:r>
              <a:rPr lang="es-MX" sz="2400" b="1" dirty="0">
                <a:solidFill>
                  <a:schemeClr val="tx1">
                    <a:lumMod val="65000"/>
                    <a:lumOff val="35000"/>
                  </a:schemeClr>
                </a:solidFill>
                <a:effectLst/>
                <a:latin typeface="Arial" panose="020B0604020202020204" pitchFamily="34" charset="0"/>
                <a:cs typeface="Arial" panose="020B0604020202020204" pitchFamily="34" charset="0"/>
              </a:rPr>
              <a:t> que se utiliza principalmente en el desarrollo web. Fue creado por Brendan Eich en 1995 mientras trabajaba en Netscape Communications Corporation.</a:t>
            </a:r>
          </a:p>
          <a:p>
            <a:pPr algn="just"/>
            <a:endParaRPr lang="es-MX" sz="2400" b="1" dirty="0">
              <a:solidFill>
                <a:schemeClr val="tx1">
                  <a:lumMod val="65000"/>
                  <a:lumOff val="35000"/>
                </a:schemeClr>
              </a:solidFill>
              <a:effectLst/>
              <a:latin typeface="Arial" panose="020B0604020202020204" pitchFamily="34" charset="0"/>
              <a:cs typeface="Arial" panose="020B0604020202020204" pitchFamily="34" charset="0"/>
            </a:endParaRPr>
          </a:p>
          <a:p>
            <a:pPr algn="just"/>
            <a:r>
              <a:rPr lang="es-MX" sz="2400" b="1" dirty="0">
                <a:solidFill>
                  <a:schemeClr val="tx1">
                    <a:lumMod val="65000"/>
                    <a:lumOff val="35000"/>
                  </a:schemeClr>
                </a:solidFill>
                <a:effectLst/>
                <a:latin typeface="Arial" panose="020B0604020202020204" pitchFamily="34" charset="0"/>
                <a:cs typeface="Arial" panose="020B0604020202020204" pitchFamily="34" charset="0"/>
              </a:rPr>
              <a:t>JavaScript se utiliza para agregar </a:t>
            </a:r>
            <a:r>
              <a:rPr lang="es-MX" sz="2400" b="1" dirty="0">
                <a:solidFill>
                  <a:schemeClr val="tx1">
                    <a:lumMod val="65000"/>
                    <a:lumOff val="35000"/>
                  </a:schemeClr>
                </a:solidFill>
                <a:effectLst/>
                <a:highlight>
                  <a:srgbClr val="FFFF00"/>
                </a:highlight>
                <a:latin typeface="Arial" panose="020B0604020202020204" pitchFamily="34" charset="0"/>
                <a:cs typeface="Arial" panose="020B0604020202020204" pitchFamily="34" charset="0"/>
              </a:rPr>
              <a:t>interactividad</a:t>
            </a:r>
            <a:r>
              <a:rPr lang="es-MX" sz="2400" b="1" dirty="0">
                <a:solidFill>
                  <a:schemeClr val="tx1">
                    <a:lumMod val="65000"/>
                    <a:lumOff val="35000"/>
                  </a:schemeClr>
                </a:solidFill>
                <a:effectLst/>
                <a:latin typeface="Arial" panose="020B0604020202020204" pitchFamily="34" charset="0"/>
                <a:cs typeface="Arial" panose="020B0604020202020204" pitchFamily="34" charset="0"/>
              </a:rPr>
              <a:t> a las páginas web, como formularios interactivos, animaciones y efectos visuales, así como para crear aplicaciones web complejas.</a:t>
            </a:r>
          </a:p>
        </p:txBody>
      </p:sp>
    </p:spTree>
    <p:extLst>
      <p:ext uri="{BB962C8B-B14F-4D97-AF65-F5344CB8AC3E}">
        <p14:creationId xmlns:p14="http://schemas.microsoft.com/office/powerpoint/2010/main" val="335151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59E48A-7D24-F9E2-DEAB-798AC8DD5460}"/>
              </a:ext>
            </a:extLst>
          </p:cNvPr>
          <p:cNvSpPr txBox="1"/>
          <p:nvPr/>
        </p:nvSpPr>
        <p:spPr>
          <a:xfrm>
            <a:off x="843775" y="1351508"/>
            <a:ext cx="10504449" cy="4154984"/>
          </a:xfrm>
          <a:prstGeom prst="rect">
            <a:avLst/>
          </a:prstGeom>
          <a:noFill/>
        </p:spPr>
        <p:txBody>
          <a:bodyPr wrap="square">
            <a:spAutoFit/>
          </a:bodyPr>
          <a:lstStyle/>
          <a:p>
            <a:r>
              <a:rPr lang="es-MX" sz="2400" b="1" dirty="0">
                <a:solidFill>
                  <a:schemeClr val="tx1">
                    <a:lumMod val="95000"/>
                    <a:lumOff val="5000"/>
                  </a:schemeClr>
                </a:solidFill>
                <a:latin typeface="Arial" panose="020B0604020202020204" pitchFamily="34" charset="0"/>
                <a:cs typeface="Arial" panose="020B0604020202020204" pitchFamily="34" charset="0"/>
              </a:rPr>
              <a:t>L</a:t>
            </a:r>
            <a:r>
              <a:rPr lang="es-MX" sz="2400" b="1" dirty="0">
                <a:solidFill>
                  <a:schemeClr val="tx1">
                    <a:lumMod val="95000"/>
                    <a:lumOff val="5000"/>
                  </a:schemeClr>
                </a:solidFill>
                <a:effectLst/>
                <a:latin typeface="Arial" panose="020B0604020202020204" pitchFamily="34" charset="0"/>
                <a:cs typeface="Arial" panose="020B0604020202020204" pitchFamily="34" charset="0"/>
              </a:rPr>
              <a:t>enguaje de programación interpretado</a:t>
            </a:r>
          </a:p>
          <a:p>
            <a:endParaRPr lang="es-MX" sz="2400" b="1" dirty="0">
              <a:solidFill>
                <a:schemeClr val="tx1">
                  <a:lumMod val="95000"/>
                  <a:lumOff val="5000"/>
                </a:schemeClr>
              </a:solidFill>
              <a:latin typeface="Arial" panose="020B0604020202020204" pitchFamily="34" charset="0"/>
              <a:cs typeface="Arial" panose="020B0604020202020204" pitchFamily="34" charset="0"/>
            </a:endParaRPr>
          </a:p>
          <a:p>
            <a:pPr algn="just"/>
            <a:r>
              <a:rPr lang="es-MX" sz="2400" b="1" dirty="0">
                <a:solidFill>
                  <a:schemeClr val="tx1">
                    <a:lumMod val="65000"/>
                    <a:lumOff val="35000"/>
                  </a:schemeClr>
                </a:solidFill>
                <a:latin typeface="Arial" panose="020B0604020202020204" pitchFamily="34" charset="0"/>
                <a:cs typeface="Arial" panose="020B0604020202020204" pitchFamily="34" charset="0"/>
              </a:rPr>
              <a:t>E</a:t>
            </a:r>
            <a:r>
              <a:rPr lang="es-MX" sz="2400" b="1" dirty="0">
                <a:solidFill>
                  <a:schemeClr val="tx1">
                    <a:lumMod val="65000"/>
                    <a:lumOff val="35000"/>
                  </a:schemeClr>
                </a:solidFill>
                <a:effectLst/>
                <a:latin typeface="Arial" panose="020B0604020202020204" pitchFamily="34" charset="0"/>
                <a:cs typeface="Arial" panose="020B0604020202020204" pitchFamily="34" charset="0"/>
              </a:rPr>
              <a:t>s aquel en el que el código fuente es ejecutado directamente por un </a:t>
            </a:r>
            <a:r>
              <a:rPr lang="es-MX" sz="2400" b="1" dirty="0">
                <a:solidFill>
                  <a:schemeClr val="tx1">
                    <a:lumMod val="65000"/>
                    <a:lumOff val="35000"/>
                  </a:schemeClr>
                </a:solidFill>
                <a:effectLst/>
                <a:highlight>
                  <a:srgbClr val="FFFF00"/>
                </a:highlight>
                <a:latin typeface="Arial" panose="020B0604020202020204" pitchFamily="34" charset="0"/>
                <a:cs typeface="Arial" panose="020B0604020202020204" pitchFamily="34" charset="0"/>
              </a:rPr>
              <a:t>intérprete</a:t>
            </a:r>
            <a:r>
              <a:rPr lang="es-MX" sz="2400" b="1" dirty="0">
                <a:solidFill>
                  <a:schemeClr val="tx1">
                    <a:lumMod val="65000"/>
                    <a:lumOff val="35000"/>
                  </a:schemeClr>
                </a:solidFill>
                <a:effectLst/>
                <a:latin typeface="Arial" panose="020B0604020202020204" pitchFamily="34" charset="0"/>
                <a:cs typeface="Arial" panose="020B0604020202020204" pitchFamily="34" charset="0"/>
              </a:rPr>
              <a:t>, sin necesidad de compilar previamente el código en un archivo ejecutable. El intérprete lee el código línea por línea, lo analiza y lo ejecuta en tiempo real. </a:t>
            </a:r>
          </a:p>
          <a:p>
            <a:pPr algn="just"/>
            <a:endParaRPr lang="es-MX" sz="2400" b="1" dirty="0">
              <a:solidFill>
                <a:schemeClr val="tx1">
                  <a:lumMod val="65000"/>
                  <a:lumOff val="35000"/>
                </a:schemeClr>
              </a:solidFill>
              <a:latin typeface="Arial" panose="020B0604020202020204" pitchFamily="34" charset="0"/>
              <a:cs typeface="Arial" panose="020B0604020202020204" pitchFamily="34" charset="0"/>
            </a:endParaRPr>
          </a:p>
          <a:p>
            <a:pPr algn="just"/>
            <a:r>
              <a:rPr lang="es-MX" sz="2400" b="1" dirty="0">
                <a:solidFill>
                  <a:schemeClr val="tx1">
                    <a:lumMod val="65000"/>
                    <a:lumOff val="35000"/>
                  </a:schemeClr>
                </a:solidFill>
                <a:effectLst/>
                <a:latin typeface="Arial" panose="020B0604020202020204" pitchFamily="34" charset="0"/>
                <a:cs typeface="Arial" panose="020B0604020202020204" pitchFamily="34" charset="0"/>
              </a:rPr>
              <a:t>Algunos ejemplos de lenguajes de programación interpretados son JavaScript, Python, Ruby, PHP y Perl.</a:t>
            </a:r>
          </a:p>
          <a:p>
            <a:pPr algn="just"/>
            <a:endParaRPr lang="es-MX" sz="2400" b="1" dirty="0">
              <a:solidFill>
                <a:schemeClr val="tx1">
                  <a:lumMod val="65000"/>
                  <a:lumOff val="35000"/>
                </a:schemeClr>
              </a:solidFill>
              <a:latin typeface="Arial" panose="020B0604020202020204" pitchFamily="34" charset="0"/>
              <a:cs typeface="Arial" panose="020B0604020202020204" pitchFamily="34" charset="0"/>
            </a:endParaRPr>
          </a:p>
          <a:p>
            <a:pPr algn="just"/>
            <a:r>
              <a:rPr lang="es-MX" sz="2400" b="1" dirty="0">
                <a:solidFill>
                  <a:schemeClr val="tx1">
                    <a:lumMod val="65000"/>
                    <a:lumOff val="35000"/>
                  </a:schemeClr>
                </a:solidFill>
                <a:effectLst/>
                <a:latin typeface="Arial" panose="020B0604020202020204" pitchFamily="34" charset="0"/>
                <a:cs typeface="Arial" panose="020B0604020202020204" pitchFamily="34" charset="0"/>
              </a:rPr>
              <a:t>Intérprete = navegadores o sistemas.</a:t>
            </a:r>
          </a:p>
        </p:txBody>
      </p:sp>
    </p:spTree>
    <p:extLst>
      <p:ext uri="{BB962C8B-B14F-4D97-AF65-F5344CB8AC3E}">
        <p14:creationId xmlns:p14="http://schemas.microsoft.com/office/powerpoint/2010/main" val="104728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59E48A-7D24-F9E2-DEAB-798AC8DD5460}"/>
              </a:ext>
            </a:extLst>
          </p:cNvPr>
          <p:cNvSpPr txBox="1"/>
          <p:nvPr/>
        </p:nvSpPr>
        <p:spPr>
          <a:xfrm>
            <a:off x="843775" y="1536174"/>
            <a:ext cx="10504449" cy="3785652"/>
          </a:xfrm>
          <a:prstGeom prst="rect">
            <a:avLst/>
          </a:prstGeom>
          <a:noFill/>
        </p:spPr>
        <p:txBody>
          <a:bodyPr wrap="square">
            <a:spAutoFit/>
          </a:bodyPr>
          <a:lstStyle/>
          <a:p>
            <a:r>
              <a:rPr lang="es-MX" sz="2400" b="1" dirty="0">
                <a:solidFill>
                  <a:schemeClr val="tx1">
                    <a:lumMod val="95000"/>
                    <a:lumOff val="5000"/>
                  </a:schemeClr>
                </a:solidFill>
                <a:effectLst/>
                <a:latin typeface="Arial" panose="020B0604020202020204" pitchFamily="34" charset="0"/>
                <a:cs typeface="Arial" panose="020B0604020202020204" pitchFamily="34" charset="0"/>
              </a:rPr>
              <a:t>Los lenguajes de programación de alto nivel</a:t>
            </a:r>
          </a:p>
          <a:p>
            <a:endParaRPr lang="es-MX" sz="2400" b="1" dirty="0">
              <a:solidFill>
                <a:schemeClr val="tx1">
                  <a:lumMod val="85000"/>
                  <a:lumOff val="15000"/>
                </a:schemeClr>
              </a:solidFill>
              <a:effectLst/>
              <a:latin typeface="Arial" panose="020B0604020202020204" pitchFamily="34" charset="0"/>
              <a:cs typeface="Arial" panose="020B0604020202020204" pitchFamily="34" charset="0"/>
            </a:endParaRPr>
          </a:p>
          <a:p>
            <a:pPr algn="just"/>
            <a:r>
              <a:rPr lang="es-MX" sz="2400" b="1" dirty="0">
                <a:solidFill>
                  <a:schemeClr val="tx1">
                    <a:lumMod val="65000"/>
                    <a:lumOff val="35000"/>
                  </a:schemeClr>
                </a:solidFill>
                <a:latin typeface="Arial" panose="020B0604020202020204" pitchFamily="34" charset="0"/>
                <a:cs typeface="Arial" panose="020B0604020202020204" pitchFamily="34" charset="0"/>
              </a:rPr>
              <a:t>S</a:t>
            </a:r>
            <a:r>
              <a:rPr lang="es-MX" sz="2400" b="1" dirty="0">
                <a:solidFill>
                  <a:schemeClr val="tx1">
                    <a:lumMod val="65000"/>
                    <a:lumOff val="35000"/>
                  </a:schemeClr>
                </a:solidFill>
                <a:effectLst/>
                <a:latin typeface="Arial" panose="020B0604020202020204" pitchFamily="34" charset="0"/>
                <a:cs typeface="Arial" panose="020B0604020202020204" pitchFamily="34" charset="0"/>
              </a:rPr>
              <a:t>on aquellos que se diseñan para ser más cercanos al lenguaje humano que al lenguaje de las máquinas. Esto significa que su sintaxis y estructuras de programación son más fáciles de entender para los programadores y, por lo tanto, son más fáciles de escribir, leer y mantener.</a:t>
            </a:r>
          </a:p>
          <a:p>
            <a:pPr algn="just"/>
            <a:endParaRPr lang="es-MX" sz="2400" b="1" dirty="0">
              <a:solidFill>
                <a:schemeClr val="tx1">
                  <a:lumMod val="65000"/>
                  <a:lumOff val="35000"/>
                </a:schemeClr>
              </a:solidFill>
              <a:latin typeface="Arial" panose="020B0604020202020204" pitchFamily="34" charset="0"/>
              <a:cs typeface="Arial" panose="020B0604020202020204" pitchFamily="34" charset="0"/>
            </a:endParaRPr>
          </a:p>
          <a:p>
            <a:pPr algn="just"/>
            <a:r>
              <a:rPr lang="es-MX" sz="2400" b="1" dirty="0">
                <a:solidFill>
                  <a:schemeClr val="tx1">
                    <a:lumMod val="65000"/>
                    <a:lumOff val="35000"/>
                  </a:schemeClr>
                </a:solidFill>
                <a:effectLst/>
                <a:latin typeface="Arial" panose="020B0604020202020204" pitchFamily="34" charset="0"/>
                <a:cs typeface="Arial" panose="020B0604020202020204" pitchFamily="34" charset="0"/>
              </a:rPr>
              <a:t>Ejemplos de lenguajes de programación de alto nivel incluyen Python, Java, JavaScript, Ruby y C#.</a:t>
            </a:r>
          </a:p>
        </p:txBody>
      </p:sp>
    </p:spTree>
    <p:extLst>
      <p:ext uri="{BB962C8B-B14F-4D97-AF65-F5344CB8AC3E}">
        <p14:creationId xmlns:p14="http://schemas.microsoft.com/office/powerpoint/2010/main" val="119265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59E48A-7D24-F9E2-DEAB-798AC8DD5460}"/>
              </a:ext>
            </a:extLst>
          </p:cNvPr>
          <p:cNvSpPr txBox="1"/>
          <p:nvPr/>
        </p:nvSpPr>
        <p:spPr>
          <a:xfrm>
            <a:off x="843775" y="1536174"/>
            <a:ext cx="10504449" cy="3785652"/>
          </a:xfrm>
          <a:prstGeom prst="rect">
            <a:avLst/>
          </a:prstGeom>
          <a:noFill/>
        </p:spPr>
        <p:txBody>
          <a:bodyPr wrap="square">
            <a:spAutoFit/>
          </a:bodyPr>
          <a:lstStyle/>
          <a:p>
            <a:r>
              <a:rPr lang="es-MX" sz="2400" b="1" dirty="0">
                <a:solidFill>
                  <a:schemeClr val="tx1">
                    <a:lumMod val="95000"/>
                    <a:lumOff val="5000"/>
                  </a:schemeClr>
                </a:solidFill>
                <a:effectLst/>
                <a:latin typeface="Arial" panose="020B0604020202020204" pitchFamily="34" charset="0"/>
                <a:cs typeface="Arial" panose="020B0604020202020204" pitchFamily="34" charset="0"/>
              </a:rPr>
              <a:t>Los lenguajes de programación multiplataforma</a:t>
            </a:r>
          </a:p>
          <a:p>
            <a:endParaRPr lang="es-MX" sz="2400" b="1" dirty="0">
              <a:solidFill>
                <a:schemeClr val="tx1">
                  <a:lumMod val="65000"/>
                  <a:lumOff val="35000"/>
                </a:schemeClr>
              </a:solidFill>
              <a:latin typeface="Arial" panose="020B0604020202020204" pitchFamily="34" charset="0"/>
              <a:cs typeface="Arial" panose="020B0604020202020204" pitchFamily="34" charset="0"/>
            </a:endParaRPr>
          </a:p>
          <a:p>
            <a:pPr algn="just"/>
            <a:r>
              <a:rPr lang="es-MX" sz="2400" b="1" dirty="0">
                <a:solidFill>
                  <a:schemeClr val="tx1">
                    <a:lumMod val="65000"/>
                    <a:lumOff val="35000"/>
                  </a:schemeClr>
                </a:solidFill>
                <a:latin typeface="Arial" panose="020B0604020202020204" pitchFamily="34" charset="0"/>
                <a:cs typeface="Arial" panose="020B0604020202020204" pitchFamily="34" charset="0"/>
              </a:rPr>
              <a:t>S</a:t>
            </a:r>
            <a:r>
              <a:rPr lang="es-MX" sz="2400" b="1" dirty="0">
                <a:solidFill>
                  <a:schemeClr val="tx1">
                    <a:lumMod val="65000"/>
                    <a:lumOff val="35000"/>
                  </a:schemeClr>
                </a:solidFill>
                <a:effectLst/>
                <a:latin typeface="Arial" panose="020B0604020202020204" pitchFamily="34" charset="0"/>
                <a:cs typeface="Arial" panose="020B0604020202020204" pitchFamily="34" charset="0"/>
              </a:rPr>
              <a:t>on aquellos que se pueden utilizar en diferentes sistemas operativos y arquitecturas de hardware sin necesidad de cambios significativos en el código. Esto significa que el mismo código fuente se puede ejecutar en diferentes plataformas sin necesidad de adaptarlo para cada una de ellas.</a:t>
            </a:r>
          </a:p>
          <a:p>
            <a:pPr algn="just"/>
            <a:endParaRPr lang="es-MX" sz="2400" b="1" dirty="0">
              <a:solidFill>
                <a:schemeClr val="tx1">
                  <a:lumMod val="65000"/>
                  <a:lumOff val="35000"/>
                </a:schemeClr>
              </a:solidFill>
              <a:latin typeface="Arial" panose="020B0604020202020204" pitchFamily="34" charset="0"/>
              <a:cs typeface="Arial" panose="020B0604020202020204" pitchFamily="34" charset="0"/>
            </a:endParaRPr>
          </a:p>
          <a:p>
            <a:pPr algn="just"/>
            <a:r>
              <a:rPr lang="es-MX" sz="2400" b="1" dirty="0">
                <a:solidFill>
                  <a:schemeClr val="tx1">
                    <a:lumMod val="65000"/>
                    <a:lumOff val="35000"/>
                  </a:schemeClr>
                </a:solidFill>
                <a:effectLst/>
                <a:latin typeface="Arial" panose="020B0604020202020204" pitchFamily="34" charset="0"/>
                <a:cs typeface="Arial" panose="020B0604020202020204" pitchFamily="34" charset="0"/>
              </a:rPr>
              <a:t>Ejemplos de lenguajes de programación multiplataforma incluyen Java, Python, Ruby, C++ y C#.</a:t>
            </a:r>
          </a:p>
        </p:txBody>
      </p:sp>
    </p:spTree>
    <p:extLst>
      <p:ext uri="{BB962C8B-B14F-4D97-AF65-F5344CB8AC3E}">
        <p14:creationId xmlns:p14="http://schemas.microsoft.com/office/powerpoint/2010/main" val="6045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4559E48A-7D24-F9E2-DEAB-798AC8DD5460}"/>
              </a:ext>
            </a:extLst>
          </p:cNvPr>
          <p:cNvSpPr txBox="1"/>
          <p:nvPr/>
        </p:nvSpPr>
        <p:spPr>
          <a:xfrm>
            <a:off x="1054348" y="2963068"/>
            <a:ext cx="3888999" cy="5411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s-ES_tradnl" sz="2800" b="1">
                <a:effectLst/>
                <a:latin typeface="Arial" panose="020B0604020202020204" pitchFamily="34" charset="0"/>
                <a:ea typeface="+mj-ea"/>
                <a:cs typeface="Arial" panose="020B0604020202020204" pitchFamily="34" charset="0"/>
              </a:rPr>
              <a:t>Interactividad</a:t>
            </a:r>
          </a:p>
        </p:txBody>
      </p:sp>
      <p:sp>
        <p:nvSpPr>
          <p:cNvPr id="11"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n 3">
            <a:extLst>
              <a:ext uri="{FF2B5EF4-FFF2-40B4-BE49-F238E27FC236}">
                <a16:creationId xmlns:a16="http://schemas.microsoft.com/office/drawing/2014/main" id="{9C235B6E-BF7A-3B32-84AF-E42A9AD1EABB}"/>
              </a:ext>
            </a:extLst>
          </p:cNvPr>
          <p:cNvPicPr>
            <a:picLocks noChangeAspect="1"/>
          </p:cNvPicPr>
          <p:nvPr/>
        </p:nvPicPr>
        <p:blipFill>
          <a:blip r:embed="rId2"/>
          <a:stretch>
            <a:fillRect/>
          </a:stretch>
        </p:blipFill>
        <p:spPr>
          <a:xfrm>
            <a:off x="5509008" y="327061"/>
            <a:ext cx="6428067" cy="2828349"/>
          </a:xfrm>
          <a:prstGeom prst="rect">
            <a:avLst/>
          </a:prstGeom>
        </p:spPr>
      </p:pic>
      <p:sp>
        <p:nvSpPr>
          <p:cNvPr id="35" name="Rectangle 3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174F0BCC-AE8C-A60E-67C7-4637BC6AD91F}"/>
              </a:ext>
            </a:extLst>
          </p:cNvPr>
          <p:cNvPicPr>
            <a:picLocks noChangeAspect="1"/>
          </p:cNvPicPr>
          <p:nvPr/>
        </p:nvPicPr>
        <p:blipFill>
          <a:blip r:embed="rId3"/>
          <a:stretch>
            <a:fillRect/>
          </a:stretch>
        </p:blipFill>
        <p:spPr>
          <a:xfrm>
            <a:off x="5627292" y="3482471"/>
            <a:ext cx="6191499" cy="3126707"/>
          </a:xfrm>
          <a:prstGeom prst="rect">
            <a:avLst/>
          </a:prstGeom>
        </p:spPr>
      </p:pic>
    </p:spTree>
    <p:extLst>
      <p:ext uri="{BB962C8B-B14F-4D97-AF65-F5344CB8AC3E}">
        <p14:creationId xmlns:p14="http://schemas.microsoft.com/office/powerpoint/2010/main" val="186062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59E48A-7D24-F9E2-DEAB-798AC8DD5460}"/>
              </a:ext>
            </a:extLst>
          </p:cNvPr>
          <p:cNvSpPr txBox="1"/>
          <p:nvPr/>
        </p:nvSpPr>
        <p:spPr>
          <a:xfrm>
            <a:off x="843775" y="612844"/>
            <a:ext cx="10504449" cy="5632311"/>
          </a:xfrm>
          <a:prstGeom prst="rect">
            <a:avLst/>
          </a:prstGeom>
          <a:noFill/>
        </p:spPr>
        <p:txBody>
          <a:bodyPr wrap="square">
            <a:spAutoFit/>
          </a:bodyPr>
          <a:lstStyle/>
          <a:p>
            <a:r>
              <a:rPr lang="es-MX" sz="2400" b="1" dirty="0">
                <a:solidFill>
                  <a:schemeClr val="tx1">
                    <a:lumMod val="95000"/>
                    <a:lumOff val="5000"/>
                  </a:schemeClr>
                </a:solidFill>
                <a:effectLst/>
                <a:latin typeface="Arial" panose="020B0604020202020204" pitchFamily="34" charset="0"/>
                <a:cs typeface="Arial" panose="020B0604020202020204" pitchFamily="34" charset="0"/>
              </a:rPr>
              <a:t>Software a necesitar</a:t>
            </a:r>
          </a:p>
          <a:p>
            <a:endParaRPr lang="es-MX" sz="2400" b="1" dirty="0">
              <a:solidFill>
                <a:schemeClr val="tx1">
                  <a:lumMod val="85000"/>
                  <a:lumOff val="15000"/>
                </a:schemeClr>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Visual studio code: </a:t>
            </a:r>
            <a:r>
              <a:rPr lang="es-MX" sz="2400" dirty="0">
                <a:solidFill>
                  <a:schemeClr val="tx1">
                    <a:lumMod val="75000"/>
                    <a:lumOff val="25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https://code.visualstudio.com/</a:t>
            </a:r>
            <a:endParaRPr lang="es-MX" sz="24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Navegador web (el de tu preferencia).</a:t>
            </a:r>
          </a:p>
          <a:p>
            <a:pPr marL="342900" indent="-342900">
              <a:buFont typeface="Arial" panose="020B0604020202020204" pitchFamily="34" charset="0"/>
              <a:buChar char="•"/>
            </a:pPr>
            <a:endParaRPr lang="es-MX" sz="2400" dirty="0">
              <a:solidFill>
                <a:schemeClr val="tx1">
                  <a:lumMod val="75000"/>
                  <a:lumOff val="25000"/>
                </a:schemeClr>
              </a:solidFill>
              <a:latin typeface="Arial" panose="020B0604020202020204" pitchFamily="34" charset="0"/>
              <a:cs typeface="Arial" panose="020B0604020202020204" pitchFamily="34" charset="0"/>
            </a:endParaRPr>
          </a:p>
          <a:p>
            <a:r>
              <a:rPr lang="es-MX" sz="2400" b="1" dirty="0">
                <a:solidFill>
                  <a:schemeClr val="tx1">
                    <a:lumMod val="95000"/>
                    <a:lumOff val="5000"/>
                  </a:schemeClr>
                </a:solidFill>
                <a:latin typeface="Arial" panose="020B0604020202020204" pitchFamily="34" charset="0"/>
                <a:cs typeface="Arial" panose="020B0604020202020204" pitchFamily="34" charset="0"/>
              </a:rPr>
              <a:t>Extensiones para el Visual studio code.</a:t>
            </a:r>
          </a:p>
          <a:p>
            <a:endParaRPr lang="es-MX" sz="2400" dirty="0">
              <a:solidFill>
                <a:schemeClr val="tx1">
                  <a:lumMod val="75000"/>
                  <a:lumOff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Auto Close Tag </a:t>
            </a: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Bootstrap 5 Quick Snippets</a:t>
            </a: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Error Lens </a:t>
            </a: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Image preview</a:t>
            </a: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Indent-rainbow</a:t>
            </a: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Live Server</a:t>
            </a: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Auto Rename Tag</a:t>
            </a:r>
          </a:p>
          <a:p>
            <a:pPr marL="342900" indent="-342900">
              <a:buFont typeface="Arial" panose="020B0604020202020204" pitchFamily="34" charset="0"/>
              <a:buChar char="•"/>
            </a:pPr>
            <a:r>
              <a:rPr lang="es-MX" sz="2400" dirty="0">
                <a:solidFill>
                  <a:schemeClr val="tx1">
                    <a:lumMod val="75000"/>
                    <a:lumOff val="25000"/>
                  </a:schemeClr>
                </a:solidFill>
                <a:latin typeface="Arial" panose="020B0604020202020204" pitchFamily="34" charset="0"/>
                <a:cs typeface="Arial" panose="020B0604020202020204" pitchFamily="34" charset="0"/>
              </a:rPr>
              <a:t>Prettier - Code formatter</a:t>
            </a:r>
          </a:p>
        </p:txBody>
      </p:sp>
    </p:spTree>
    <p:extLst>
      <p:ext uri="{BB962C8B-B14F-4D97-AF65-F5344CB8AC3E}">
        <p14:creationId xmlns:p14="http://schemas.microsoft.com/office/powerpoint/2010/main" val="261589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7C499519-5E36-5567-7A44-66BF5C3C843A}"/>
              </a:ext>
            </a:extLst>
          </p:cNvPr>
          <p:cNvPicPr>
            <a:picLocks noChangeAspect="1"/>
          </p:cNvPicPr>
          <p:nvPr/>
        </p:nvPicPr>
        <p:blipFill rotWithShape="1">
          <a:blip r:embed="rId2"/>
          <a:srcRect b="12557"/>
          <a:stretch/>
        </p:blipFill>
        <p:spPr>
          <a:xfrm>
            <a:off x="2329560" y="135510"/>
            <a:ext cx="7532881" cy="6586980"/>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4130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359</Words>
  <Application>Microsoft Macintosh PowerPoint</Application>
  <PresentationFormat>Panorámica</PresentationFormat>
  <Paragraphs>43</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Arial Black</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VILLAFAÑA REJÓN LUIS FERNANDO</dc:creator>
  <cp:lastModifiedBy>VILLAFAÑA REJÓN LUIS FERNANDO</cp:lastModifiedBy>
  <cp:revision>19</cp:revision>
  <dcterms:created xsi:type="dcterms:W3CDTF">2023-02-25T05:13:33Z</dcterms:created>
  <dcterms:modified xsi:type="dcterms:W3CDTF">2023-02-25T06:21:06Z</dcterms:modified>
</cp:coreProperties>
</file>