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63" r:id="rId4"/>
    <p:sldId id="277" r:id="rId5"/>
    <p:sldId id="285" r:id="rId6"/>
    <p:sldId id="259" r:id="rId7"/>
    <p:sldId id="260" r:id="rId8"/>
    <p:sldId id="268" r:id="rId9"/>
    <p:sldId id="269" r:id="rId10"/>
    <p:sldId id="270" r:id="rId11"/>
    <p:sldId id="278" r:id="rId12"/>
    <p:sldId id="279" r:id="rId13"/>
    <p:sldId id="281" r:id="rId14"/>
    <p:sldId id="261" r:id="rId15"/>
    <p:sldId id="283" r:id="rId16"/>
    <p:sldId id="258" r:id="rId17"/>
    <p:sldId id="296" r:id="rId18"/>
    <p:sldId id="287" r:id="rId19"/>
    <p:sldId id="288" r:id="rId20"/>
    <p:sldId id="289" r:id="rId21"/>
    <p:sldId id="290" r:id="rId22"/>
    <p:sldId id="291" r:id="rId23"/>
    <p:sldId id="273" r:id="rId24"/>
    <p:sldId id="274" r:id="rId25"/>
    <p:sldId id="292" r:id="rId26"/>
    <p:sldId id="275" r:id="rId27"/>
    <p:sldId id="293" r:id="rId28"/>
    <p:sldId id="294" r:id="rId29"/>
    <p:sldId id="286" r:id="rId30"/>
    <p:sldId id="29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792"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C5F652-D4E4-458A-A465-1E3842CF47C7}"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A738-D17F-4B52-9030-2EFA6B42248B}" type="slidenum">
              <a:rPr lang="en-US" smtClean="0"/>
              <a:t>‹#›</a:t>
            </a:fld>
            <a:endParaRPr lang="en-US"/>
          </a:p>
        </p:txBody>
      </p:sp>
    </p:spTree>
    <p:extLst>
      <p:ext uri="{BB962C8B-B14F-4D97-AF65-F5344CB8AC3E}">
        <p14:creationId xmlns:p14="http://schemas.microsoft.com/office/powerpoint/2010/main" val="1694220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C5F652-D4E4-458A-A465-1E3842CF47C7}"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A738-D17F-4B52-9030-2EFA6B42248B}" type="slidenum">
              <a:rPr lang="en-US" smtClean="0"/>
              <a:t>‹#›</a:t>
            </a:fld>
            <a:endParaRPr lang="en-US"/>
          </a:p>
        </p:txBody>
      </p:sp>
    </p:spTree>
    <p:extLst>
      <p:ext uri="{BB962C8B-B14F-4D97-AF65-F5344CB8AC3E}">
        <p14:creationId xmlns:p14="http://schemas.microsoft.com/office/powerpoint/2010/main" val="2052426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C5F652-D4E4-458A-A465-1E3842CF47C7}"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A738-D17F-4B52-9030-2EFA6B42248B}" type="slidenum">
              <a:rPr lang="en-US" smtClean="0"/>
              <a:t>‹#›</a:t>
            </a:fld>
            <a:endParaRPr lang="en-US"/>
          </a:p>
        </p:txBody>
      </p:sp>
    </p:spTree>
    <p:extLst>
      <p:ext uri="{BB962C8B-B14F-4D97-AF65-F5344CB8AC3E}">
        <p14:creationId xmlns:p14="http://schemas.microsoft.com/office/powerpoint/2010/main" val="211559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C5F652-D4E4-458A-A465-1E3842CF47C7}"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A738-D17F-4B52-9030-2EFA6B42248B}" type="slidenum">
              <a:rPr lang="en-US" smtClean="0"/>
              <a:t>‹#›</a:t>
            </a:fld>
            <a:endParaRPr lang="en-US"/>
          </a:p>
        </p:txBody>
      </p:sp>
    </p:spTree>
    <p:extLst>
      <p:ext uri="{BB962C8B-B14F-4D97-AF65-F5344CB8AC3E}">
        <p14:creationId xmlns:p14="http://schemas.microsoft.com/office/powerpoint/2010/main" val="55581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5F652-D4E4-458A-A465-1E3842CF47C7}"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A738-D17F-4B52-9030-2EFA6B42248B}" type="slidenum">
              <a:rPr lang="en-US" smtClean="0"/>
              <a:t>‹#›</a:t>
            </a:fld>
            <a:endParaRPr lang="en-US"/>
          </a:p>
        </p:txBody>
      </p:sp>
    </p:spTree>
    <p:extLst>
      <p:ext uri="{BB962C8B-B14F-4D97-AF65-F5344CB8AC3E}">
        <p14:creationId xmlns:p14="http://schemas.microsoft.com/office/powerpoint/2010/main" val="438656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C5F652-D4E4-458A-A465-1E3842CF47C7}"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9A738-D17F-4B52-9030-2EFA6B42248B}" type="slidenum">
              <a:rPr lang="en-US" smtClean="0"/>
              <a:t>‹#›</a:t>
            </a:fld>
            <a:endParaRPr lang="en-US"/>
          </a:p>
        </p:txBody>
      </p:sp>
    </p:spTree>
    <p:extLst>
      <p:ext uri="{BB962C8B-B14F-4D97-AF65-F5344CB8AC3E}">
        <p14:creationId xmlns:p14="http://schemas.microsoft.com/office/powerpoint/2010/main" val="2706150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C5F652-D4E4-458A-A465-1E3842CF47C7}" type="datetimeFigureOut">
              <a:rPr lang="en-US" smtClean="0"/>
              <a:t>3/4/2020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9A738-D17F-4B52-9030-2EFA6B42248B}" type="slidenum">
              <a:rPr lang="en-US" smtClean="0"/>
              <a:t>‹#›</a:t>
            </a:fld>
            <a:endParaRPr lang="en-US"/>
          </a:p>
        </p:txBody>
      </p:sp>
    </p:spTree>
    <p:extLst>
      <p:ext uri="{BB962C8B-B14F-4D97-AF65-F5344CB8AC3E}">
        <p14:creationId xmlns:p14="http://schemas.microsoft.com/office/powerpoint/2010/main" val="1434685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C5F652-D4E4-458A-A465-1E3842CF47C7}" type="datetimeFigureOut">
              <a:rPr lang="en-US" smtClean="0"/>
              <a:t>3/4/2020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9A738-D17F-4B52-9030-2EFA6B42248B}" type="slidenum">
              <a:rPr lang="en-US" smtClean="0"/>
              <a:t>‹#›</a:t>
            </a:fld>
            <a:endParaRPr lang="en-US"/>
          </a:p>
        </p:txBody>
      </p:sp>
    </p:spTree>
    <p:extLst>
      <p:ext uri="{BB962C8B-B14F-4D97-AF65-F5344CB8AC3E}">
        <p14:creationId xmlns:p14="http://schemas.microsoft.com/office/powerpoint/2010/main" val="279866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C5F652-D4E4-458A-A465-1E3842CF47C7}" type="datetimeFigureOut">
              <a:rPr lang="en-US" smtClean="0"/>
              <a:t>3/4/2020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49A738-D17F-4B52-9030-2EFA6B42248B}" type="slidenum">
              <a:rPr lang="en-US" smtClean="0"/>
              <a:t>‹#›</a:t>
            </a:fld>
            <a:endParaRPr lang="en-US"/>
          </a:p>
        </p:txBody>
      </p:sp>
    </p:spTree>
    <p:extLst>
      <p:ext uri="{BB962C8B-B14F-4D97-AF65-F5344CB8AC3E}">
        <p14:creationId xmlns:p14="http://schemas.microsoft.com/office/powerpoint/2010/main" val="3196047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C5F652-D4E4-458A-A465-1E3842CF47C7}"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9A738-D17F-4B52-9030-2EFA6B42248B}" type="slidenum">
              <a:rPr lang="en-US" smtClean="0"/>
              <a:t>‹#›</a:t>
            </a:fld>
            <a:endParaRPr lang="en-US"/>
          </a:p>
        </p:txBody>
      </p:sp>
    </p:spTree>
    <p:extLst>
      <p:ext uri="{BB962C8B-B14F-4D97-AF65-F5344CB8AC3E}">
        <p14:creationId xmlns:p14="http://schemas.microsoft.com/office/powerpoint/2010/main" val="1262915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C5F652-D4E4-458A-A465-1E3842CF47C7}"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9A738-D17F-4B52-9030-2EFA6B42248B}" type="slidenum">
              <a:rPr lang="en-US" smtClean="0"/>
              <a:t>‹#›</a:t>
            </a:fld>
            <a:endParaRPr lang="en-US"/>
          </a:p>
        </p:txBody>
      </p:sp>
    </p:spTree>
    <p:extLst>
      <p:ext uri="{BB962C8B-B14F-4D97-AF65-F5344CB8AC3E}">
        <p14:creationId xmlns:p14="http://schemas.microsoft.com/office/powerpoint/2010/main" val="2697100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5F652-D4E4-458A-A465-1E3842CF47C7}" type="datetimeFigureOut">
              <a:rPr lang="en-US" smtClean="0"/>
              <a:t>3/4/2020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9A738-D17F-4B52-9030-2EFA6B42248B}" type="slidenum">
              <a:rPr lang="en-US" smtClean="0"/>
              <a:t>‹#›</a:t>
            </a:fld>
            <a:endParaRPr lang="en-US"/>
          </a:p>
        </p:txBody>
      </p:sp>
    </p:spTree>
    <p:extLst>
      <p:ext uri="{BB962C8B-B14F-4D97-AF65-F5344CB8AC3E}">
        <p14:creationId xmlns:p14="http://schemas.microsoft.com/office/powerpoint/2010/main" val="3519181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Management</a:t>
            </a:r>
          </a:p>
        </p:txBody>
      </p:sp>
      <p:sp>
        <p:nvSpPr>
          <p:cNvPr id="3" name="Subtitle 2"/>
          <p:cNvSpPr>
            <a:spLocks noGrp="1"/>
          </p:cNvSpPr>
          <p:nvPr>
            <p:ph type="subTitle" idx="1"/>
          </p:nvPr>
        </p:nvSpPr>
        <p:spPr/>
        <p:txBody>
          <a:bodyPr/>
          <a:lstStyle/>
          <a:p>
            <a:r>
              <a:rPr lang="en-US" dirty="0"/>
              <a:t>CSC 504</a:t>
            </a:r>
          </a:p>
          <a:p>
            <a:r>
              <a:rPr lang="en-US" dirty="0"/>
              <a:t>LECTURE SERIES 4 new</a:t>
            </a:r>
          </a:p>
          <a:p>
            <a:endParaRPr lang="en-US" dirty="0"/>
          </a:p>
        </p:txBody>
      </p:sp>
    </p:spTree>
    <p:extLst>
      <p:ext uri="{BB962C8B-B14F-4D97-AF65-F5344CB8AC3E}">
        <p14:creationId xmlns:p14="http://schemas.microsoft.com/office/powerpoint/2010/main" val="3320089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Intrusion</a:t>
            </a:r>
          </a:p>
        </p:txBody>
      </p:sp>
      <p:sp>
        <p:nvSpPr>
          <p:cNvPr id="3" name="Content Placeholder 2"/>
          <p:cNvSpPr>
            <a:spLocks noGrp="1"/>
          </p:cNvSpPr>
          <p:nvPr>
            <p:ph idx="1"/>
          </p:nvPr>
        </p:nvSpPr>
        <p:spPr/>
        <p:txBody>
          <a:bodyPr/>
          <a:lstStyle/>
          <a:p>
            <a:r>
              <a:rPr lang="en-US" altLang="en-US" b="1" dirty="0"/>
              <a:t>Denial of Service</a:t>
            </a:r>
          </a:p>
          <a:p>
            <a:pPr lvl="1"/>
            <a:r>
              <a:rPr lang="en-US" altLang="en-US" dirty="0"/>
              <a:t>Overload the targeted computer preventing it from doing any useful work</a:t>
            </a:r>
          </a:p>
          <a:p>
            <a:pPr lvl="1"/>
            <a:r>
              <a:rPr lang="en-US" altLang="en-US" b="1" dirty="0">
                <a:solidFill>
                  <a:srgbClr val="3366FF"/>
                </a:solidFill>
              </a:rPr>
              <a:t>Distributed denial-of-service</a:t>
            </a:r>
            <a:r>
              <a:rPr lang="en-US" altLang="en-US" dirty="0"/>
              <a:t> (</a:t>
            </a:r>
            <a:r>
              <a:rPr lang="en-US" altLang="en-US" b="1" dirty="0">
                <a:solidFill>
                  <a:srgbClr val="3366FF"/>
                </a:solidFill>
              </a:rPr>
              <a:t>DDOS</a:t>
            </a:r>
            <a:r>
              <a:rPr lang="en-US" altLang="en-US" dirty="0"/>
              <a:t>) come from multiple sites at once</a:t>
            </a:r>
          </a:p>
          <a:p>
            <a:pPr lvl="1"/>
            <a:r>
              <a:rPr lang="en-US" altLang="en-US" dirty="0"/>
              <a:t>Consider the start of the IP-connection handshake (SYN)</a:t>
            </a:r>
          </a:p>
          <a:p>
            <a:pPr lvl="2"/>
            <a:r>
              <a:rPr lang="en-US" altLang="en-US" dirty="0"/>
              <a:t>How many started-connections can the OS handle?</a:t>
            </a:r>
          </a:p>
          <a:p>
            <a:pPr lvl="1"/>
            <a:r>
              <a:rPr lang="en-US" altLang="en-US" dirty="0"/>
              <a:t>Consider traffic to a web site</a:t>
            </a:r>
          </a:p>
          <a:p>
            <a:pPr lvl="2"/>
            <a:r>
              <a:rPr lang="en-US" altLang="en-US" dirty="0"/>
              <a:t>How can you tell the difference between being a target and being really popular?</a:t>
            </a:r>
          </a:p>
          <a:p>
            <a:pPr lvl="1"/>
            <a:r>
              <a:rPr lang="en-US" altLang="en-US" dirty="0"/>
              <a:t>Accidental – CS students writing bad </a:t>
            </a:r>
            <a:r>
              <a:rPr lang="en-US" altLang="en-US" dirty="0">
                <a:latin typeface="Courier New" panose="02070309020205020404" pitchFamily="49" charset="0"/>
                <a:cs typeface="Courier New" panose="02070309020205020404" pitchFamily="49" charset="0"/>
              </a:rPr>
              <a:t>fork() </a:t>
            </a:r>
            <a:r>
              <a:rPr lang="en-US" altLang="en-US" dirty="0"/>
              <a:t>code</a:t>
            </a:r>
          </a:p>
          <a:p>
            <a:pPr lvl="1"/>
            <a:r>
              <a:rPr lang="en-US" altLang="en-US" dirty="0"/>
              <a:t>Purposeful – extortion, punishment</a:t>
            </a:r>
          </a:p>
          <a:p>
            <a:endParaRPr lang="en-US" dirty="0"/>
          </a:p>
        </p:txBody>
      </p:sp>
    </p:spTree>
    <p:extLst>
      <p:ext uri="{BB962C8B-B14F-4D97-AF65-F5344CB8AC3E}">
        <p14:creationId xmlns:p14="http://schemas.microsoft.com/office/powerpoint/2010/main" val="174141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threats</a:t>
            </a:r>
          </a:p>
        </p:txBody>
      </p:sp>
      <p:pic>
        <p:nvPicPr>
          <p:cNvPr id="1026" name="Picture 2"/>
          <p:cNvPicPr>
            <a:picLocks noGrp="1" noChangeAspect="1" noChangeArrowheads="1"/>
          </p:cNvPicPr>
          <p:nvPr>
            <p:ph idx="1"/>
          </p:nvPr>
        </p:nvPicPr>
        <p:blipFill>
          <a:blip r:embed="rId2"/>
          <a:srcRect/>
          <a:stretch>
            <a:fillRect/>
          </a:stretch>
        </p:blipFill>
        <p:spPr bwMode="auto">
          <a:xfrm>
            <a:off x="986971" y="1524001"/>
            <a:ext cx="8461829" cy="4952999"/>
          </a:xfrm>
          <a:prstGeom prst="rect">
            <a:avLst/>
          </a:prstGeom>
          <a:noFill/>
          <a:ln w="9525">
            <a:noFill/>
            <a:miter lim="800000"/>
            <a:headEnd/>
            <a:tailEnd/>
          </a:ln>
          <a:effectLst/>
        </p:spPr>
      </p:pic>
    </p:spTree>
    <p:extLst>
      <p:ext uri="{BB962C8B-B14F-4D97-AF65-F5344CB8AC3E}">
        <p14:creationId xmlns:p14="http://schemas.microsoft.com/office/powerpoint/2010/main" val="218511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types…</a:t>
            </a:r>
          </a:p>
        </p:txBody>
      </p:sp>
      <p:pic>
        <p:nvPicPr>
          <p:cNvPr id="2050" name="Picture 2"/>
          <p:cNvPicPr>
            <a:picLocks noGrp="1" noChangeAspect="1" noChangeArrowheads="1"/>
          </p:cNvPicPr>
          <p:nvPr>
            <p:ph idx="1"/>
          </p:nvPr>
        </p:nvPicPr>
        <p:blipFill>
          <a:blip r:embed="rId2"/>
          <a:srcRect/>
          <a:stretch>
            <a:fillRect/>
          </a:stretch>
        </p:blipFill>
        <p:spPr bwMode="auto">
          <a:xfrm>
            <a:off x="738787" y="1606256"/>
            <a:ext cx="9888842" cy="5257800"/>
          </a:xfrm>
          <a:prstGeom prst="rect">
            <a:avLst/>
          </a:prstGeom>
          <a:noFill/>
          <a:ln w="9525">
            <a:noFill/>
            <a:miter lim="800000"/>
            <a:headEnd/>
            <a:tailEnd/>
          </a:ln>
          <a:effectLst/>
        </p:spPr>
      </p:pic>
    </p:spTree>
    <p:extLst>
      <p:ext uri="{BB962C8B-B14F-4D97-AF65-F5344CB8AC3E}">
        <p14:creationId xmlns:p14="http://schemas.microsoft.com/office/powerpoint/2010/main" val="3475250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on Security…</a:t>
            </a:r>
          </a:p>
        </p:txBody>
      </p:sp>
      <p:sp>
        <p:nvSpPr>
          <p:cNvPr id="3" name="Content Placeholder 2"/>
          <p:cNvSpPr>
            <a:spLocks noGrp="1"/>
          </p:cNvSpPr>
          <p:nvPr>
            <p:ph idx="1"/>
          </p:nvPr>
        </p:nvSpPr>
        <p:spPr/>
        <p:txBody>
          <a:bodyPr>
            <a:normAutofit fontScale="92500" lnSpcReduction="20000"/>
          </a:bodyPr>
          <a:lstStyle/>
          <a:p>
            <a:r>
              <a:rPr lang="en-US" i="1" dirty="0">
                <a:solidFill>
                  <a:srgbClr val="FF0000"/>
                </a:solidFill>
              </a:rPr>
              <a:t>Accountability</a:t>
            </a:r>
            <a:r>
              <a:rPr lang="en-US" i="1" dirty="0"/>
              <a:t>. Accountability refers to identifying who is responsible for what e.g. an audit trail can be  kept for all activity that happen to data movement within the system, data mining tools can be used to phish out who uses what</a:t>
            </a:r>
          </a:p>
          <a:p>
            <a:endParaRPr lang="en-US" dirty="0"/>
          </a:p>
          <a:p>
            <a:r>
              <a:rPr lang="en-US" i="1" dirty="0">
                <a:solidFill>
                  <a:srgbClr val="FF0000"/>
                </a:solidFill>
              </a:rPr>
              <a:t>Authorization</a:t>
            </a:r>
            <a:r>
              <a:rPr lang="en-US" i="1" dirty="0"/>
              <a:t>. Authorization refers to what aspect of data is allowed to access and who is to access (</a:t>
            </a:r>
            <a:r>
              <a:rPr lang="en-US" i="1" dirty="0" err="1"/>
              <a:t>I,e</a:t>
            </a:r>
            <a:r>
              <a:rPr lang="en-US" i="1" dirty="0"/>
              <a:t>. defining of roles)</a:t>
            </a:r>
          </a:p>
          <a:p>
            <a:endParaRPr lang="en-US" dirty="0"/>
          </a:p>
          <a:p>
            <a:r>
              <a:rPr lang="en-US" dirty="0"/>
              <a:t>The critical issue underlying both accountability and authorization is </a:t>
            </a:r>
            <a:r>
              <a:rPr lang="en-US" dirty="0">
                <a:solidFill>
                  <a:srgbClr val="FF0000"/>
                </a:solidFill>
              </a:rPr>
              <a:t>access</a:t>
            </a:r>
            <a:r>
              <a:rPr lang="en-US" dirty="0"/>
              <a:t>  </a:t>
            </a:r>
            <a:r>
              <a:rPr lang="en-US" i="1" dirty="0">
                <a:solidFill>
                  <a:srgbClr val="FF0000"/>
                </a:solidFill>
              </a:rPr>
              <a:t>control</a:t>
            </a:r>
          </a:p>
          <a:p>
            <a:r>
              <a:rPr lang="en-US" i="1" dirty="0">
                <a:solidFill>
                  <a:srgbClr val="FF0000"/>
                </a:solidFill>
              </a:rPr>
              <a:t>Authorization policies are meaningless without an authentication</a:t>
            </a:r>
          </a:p>
          <a:p>
            <a:pPr marL="0" indent="0">
              <a:buNone/>
            </a:pPr>
            <a:r>
              <a:rPr lang="en-US" i="1" dirty="0">
                <a:solidFill>
                  <a:srgbClr val="FF0000"/>
                </a:solidFill>
              </a:rPr>
              <a:t>     mechanism</a:t>
            </a:r>
            <a:r>
              <a:rPr lang="en-US" i="1" dirty="0"/>
              <a:t> that can unambiguously verify the identity of a requester</a:t>
            </a:r>
            <a:endParaRPr lang="en-US" dirty="0"/>
          </a:p>
        </p:txBody>
      </p:sp>
    </p:spTree>
    <p:extLst>
      <p:ext uri="{BB962C8B-B14F-4D97-AF65-F5344CB8AC3E}">
        <p14:creationId xmlns:p14="http://schemas.microsoft.com/office/powerpoint/2010/main" val="1529051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fontScale="90000"/>
          </a:bodyPr>
          <a:lstStyle/>
          <a:p>
            <a:r>
              <a:rPr lang="en-US" dirty="0"/>
              <a:t>Security measures</a:t>
            </a:r>
          </a:p>
        </p:txBody>
      </p:sp>
      <p:sp>
        <p:nvSpPr>
          <p:cNvPr id="3" name="Content Placeholder 2"/>
          <p:cNvSpPr>
            <a:spLocks noGrp="1"/>
          </p:cNvSpPr>
          <p:nvPr>
            <p:ph idx="1"/>
          </p:nvPr>
        </p:nvSpPr>
        <p:spPr>
          <a:xfrm>
            <a:off x="320040" y="1257300"/>
            <a:ext cx="11544300" cy="5417820"/>
          </a:xfrm>
        </p:spPr>
        <p:txBody>
          <a:bodyPr>
            <a:normAutofit/>
          </a:bodyPr>
          <a:lstStyle/>
          <a:p>
            <a:r>
              <a:rPr lang="en-US" altLang="en-US" dirty="0"/>
              <a:t>Impossible to have absolute security, but make cost to perpetrator sufficiently high to deter most intruders</a:t>
            </a:r>
          </a:p>
          <a:p>
            <a:r>
              <a:rPr lang="en-US" altLang="en-US" dirty="0"/>
              <a:t>Security must occur at four levels to be effective:</a:t>
            </a:r>
          </a:p>
          <a:p>
            <a:pPr lvl="1"/>
            <a:r>
              <a:rPr lang="en-US" altLang="en-US" b="1" dirty="0"/>
              <a:t>Physical</a:t>
            </a:r>
          </a:p>
          <a:p>
            <a:pPr lvl="2"/>
            <a:r>
              <a:rPr lang="en-US" altLang="en-US" dirty="0"/>
              <a:t>Data centers, servers, connected terminals</a:t>
            </a:r>
          </a:p>
          <a:p>
            <a:pPr lvl="1"/>
            <a:r>
              <a:rPr lang="en-US" altLang="en-US" b="1" dirty="0"/>
              <a:t>Human</a:t>
            </a:r>
          </a:p>
          <a:p>
            <a:pPr lvl="2"/>
            <a:r>
              <a:rPr lang="en-US" altLang="en-US" dirty="0"/>
              <a:t>Avoid </a:t>
            </a:r>
            <a:r>
              <a:rPr lang="en-US" altLang="en-US" b="1" dirty="0">
                <a:solidFill>
                  <a:srgbClr val="3366FF"/>
                </a:solidFill>
              </a:rPr>
              <a:t>social engineering</a:t>
            </a:r>
            <a:r>
              <a:rPr lang="en-US" altLang="en-US" dirty="0"/>
              <a:t>,</a:t>
            </a:r>
            <a:r>
              <a:rPr lang="en-US" altLang="en-US" b="1" dirty="0">
                <a:solidFill>
                  <a:srgbClr val="3366FF"/>
                </a:solidFill>
              </a:rPr>
              <a:t> phishing</a:t>
            </a:r>
            <a:r>
              <a:rPr lang="en-US" altLang="en-US" dirty="0"/>
              <a:t>,</a:t>
            </a:r>
            <a:r>
              <a:rPr lang="en-US" altLang="en-US" b="1" dirty="0">
                <a:solidFill>
                  <a:srgbClr val="3366FF"/>
                </a:solidFill>
              </a:rPr>
              <a:t> dumpster diving</a:t>
            </a:r>
          </a:p>
          <a:p>
            <a:pPr lvl="1"/>
            <a:r>
              <a:rPr lang="en-US" altLang="en-US" b="1" dirty="0"/>
              <a:t>Operating System</a:t>
            </a:r>
          </a:p>
          <a:p>
            <a:pPr lvl="2"/>
            <a:r>
              <a:rPr lang="en-US" altLang="en-US" dirty="0"/>
              <a:t>Protection mechanisms, debugging</a:t>
            </a:r>
          </a:p>
          <a:p>
            <a:pPr lvl="1"/>
            <a:r>
              <a:rPr lang="en-US" altLang="en-US" b="1" dirty="0"/>
              <a:t>Network</a:t>
            </a:r>
          </a:p>
          <a:p>
            <a:pPr lvl="2"/>
            <a:r>
              <a:rPr lang="en-US" altLang="en-US" dirty="0"/>
              <a:t>Intercepted communications, interruption, DOS</a:t>
            </a:r>
          </a:p>
          <a:p>
            <a:r>
              <a:rPr lang="en-US" altLang="en-US" dirty="0"/>
              <a:t>Security is as weak as the weakest link in the chain</a:t>
            </a:r>
          </a:p>
          <a:p>
            <a:r>
              <a:rPr lang="en-US" altLang="en-US" dirty="0"/>
              <a:t>But can too much security be a problem?</a:t>
            </a:r>
          </a:p>
          <a:p>
            <a:endParaRPr lang="en-US" dirty="0"/>
          </a:p>
        </p:txBody>
      </p:sp>
    </p:spTree>
    <p:extLst>
      <p:ext uri="{BB962C8B-B14F-4D97-AF65-F5344CB8AC3E}">
        <p14:creationId xmlns:p14="http://schemas.microsoft.com/office/powerpoint/2010/main" val="2262869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Mechanisms…</a:t>
            </a:r>
          </a:p>
        </p:txBody>
      </p:sp>
      <p:pic>
        <p:nvPicPr>
          <p:cNvPr id="3074" name="Picture 2"/>
          <p:cNvPicPr>
            <a:picLocks noGrp="1" noChangeAspect="1" noChangeArrowheads="1"/>
          </p:cNvPicPr>
          <p:nvPr>
            <p:ph idx="1"/>
          </p:nvPr>
        </p:nvPicPr>
        <p:blipFill>
          <a:blip r:embed="rId2"/>
          <a:srcRect/>
          <a:stretch>
            <a:fillRect/>
          </a:stretch>
        </p:blipFill>
        <p:spPr bwMode="auto">
          <a:xfrm>
            <a:off x="2209800" y="1600201"/>
            <a:ext cx="8001000" cy="4648200"/>
          </a:xfrm>
          <a:prstGeom prst="rect">
            <a:avLst/>
          </a:prstGeom>
          <a:noFill/>
          <a:ln w="9525">
            <a:noFill/>
            <a:miter lim="800000"/>
            <a:headEnd/>
            <a:tailEnd/>
          </a:ln>
          <a:effectLst/>
        </p:spPr>
      </p:pic>
    </p:spTree>
    <p:extLst>
      <p:ext uri="{BB962C8B-B14F-4D97-AF65-F5344CB8AC3E}">
        <p14:creationId xmlns:p14="http://schemas.microsoft.com/office/powerpoint/2010/main" val="3517819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Nature of Problems</a:t>
            </a:r>
          </a:p>
        </p:txBody>
      </p:sp>
      <p:sp>
        <p:nvSpPr>
          <p:cNvPr id="3" name="Content Placeholder 2"/>
          <p:cNvSpPr>
            <a:spLocks noGrp="1"/>
          </p:cNvSpPr>
          <p:nvPr>
            <p:ph idx="1"/>
          </p:nvPr>
        </p:nvSpPr>
        <p:spPr/>
        <p:txBody>
          <a:bodyPr/>
          <a:lstStyle/>
          <a:p>
            <a:r>
              <a:rPr lang="en-US" altLang="en-US" dirty="0"/>
              <a:t>System is </a:t>
            </a:r>
            <a:r>
              <a:rPr lang="en-US" altLang="en-US" b="1" dirty="0">
                <a:solidFill>
                  <a:srgbClr val="3366FF"/>
                </a:solidFill>
              </a:rPr>
              <a:t>secured</a:t>
            </a:r>
            <a:r>
              <a:rPr lang="en-US" altLang="en-US" dirty="0"/>
              <a:t> if resources are used and accessed as intended under all circumstances</a:t>
            </a:r>
          </a:p>
          <a:p>
            <a:pPr lvl="1"/>
            <a:r>
              <a:rPr lang="en-US" altLang="en-US" dirty="0"/>
              <a:t>No Unachievable</a:t>
            </a:r>
          </a:p>
          <a:p>
            <a:pPr lvl="1"/>
            <a:r>
              <a:rPr lang="en-US" altLang="en-US" dirty="0"/>
              <a:t>If not put security measures in place</a:t>
            </a:r>
          </a:p>
          <a:p>
            <a:r>
              <a:rPr lang="en-US" altLang="en-US" b="1" dirty="0">
                <a:solidFill>
                  <a:srgbClr val="3366FF"/>
                </a:solidFill>
              </a:rPr>
              <a:t>Block Intruders</a:t>
            </a:r>
            <a:r>
              <a:rPr lang="en-US" altLang="en-US" dirty="0"/>
              <a:t> (</a:t>
            </a:r>
            <a:r>
              <a:rPr lang="en-US" altLang="en-US" b="1" dirty="0">
                <a:solidFill>
                  <a:srgbClr val="3366FF"/>
                </a:solidFill>
              </a:rPr>
              <a:t>hackers</a:t>
            </a:r>
            <a:r>
              <a:rPr lang="en-US" altLang="en-US" dirty="0"/>
              <a:t>) attempt to breach security</a:t>
            </a:r>
          </a:p>
          <a:p>
            <a:r>
              <a:rPr lang="en-US" altLang="en-US" b="1" dirty="0">
                <a:solidFill>
                  <a:srgbClr val="3366FF"/>
                </a:solidFill>
              </a:rPr>
              <a:t>Prevent threat </a:t>
            </a:r>
            <a:r>
              <a:rPr lang="en-US" altLang="en-US" dirty="0"/>
              <a:t>is a potential security violation</a:t>
            </a:r>
          </a:p>
          <a:p>
            <a:r>
              <a:rPr lang="en-US" altLang="en-US" b="1" dirty="0">
                <a:solidFill>
                  <a:srgbClr val="3366FF"/>
                </a:solidFill>
              </a:rPr>
              <a:t>Attack</a:t>
            </a:r>
            <a:r>
              <a:rPr lang="en-US" altLang="en-US" dirty="0"/>
              <a:t> is an attempt to breach security</a:t>
            </a:r>
          </a:p>
          <a:p>
            <a:r>
              <a:rPr lang="en-US" altLang="en-US" dirty="0"/>
              <a:t>Attack can be accidental or malicious</a:t>
            </a:r>
          </a:p>
          <a:p>
            <a:r>
              <a:rPr lang="en-US" altLang="en-US" dirty="0"/>
              <a:t>Easier to protect against accidental than malicious attacks</a:t>
            </a:r>
          </a:p>
          <a:p>
            <a:endParaRPr lang="en-US" dirty="0"/>
          </a:p>
        </p:txBody>
      </p:sp>
    </p:spTree>
    <p:extLst>
      <p:ext uri="{BB962C8B-B14F-4D97-AF65-F5344CB8AC3E}">
        <p14:creationId xmlns:p14="http://schemas.microsoft.com/office/powerpoint/2010/main" val="4167215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A768-1F55-43F8-8B70-E6AD4D6F389B}"/>
              </a:ext>
            </a:extLst>
          </p:cNvPr>
          <p:cNvSpPr>
            <a:spLocks noGrp="1"/>
          </p:cNvSpPr>
          <p:nvPr>
            <p:ph type="title"/>
          </p:nvPr>
        </p:nvSpPr>
        <p:spPr>
          <a:xfrm>
            <a:off x="838200" y="365125"/>
            <a:ext cx="10515600" cy="803611"/>
          </a:xfrm>
        </p:spPr>
        <p:txBody>
          <a:bodyPr/>
          <a:lstStyle/>
          <a:p>
            <a:r>
              <a:rPr lang="en-US" dirty="0"/>
              <a:t>Security Countermeasures</a:t>
            </a:r>
            <a:endParaRPr lang="LID4096" dirty="0"/>
          </a:p>
        </p:txBody>
      </p:sp>
      <p:pic>
        <p:nvPicPr>
          <p:cNvPr id="4" name="Content Placeholder 3">
            <a:extLst>
              <a:ext uri="{FF2B5EF4-FFF2-40B4-BE49-F238E27FC236}">
                <a16:creationId xmlns:a16="http://schemas.microsoft.com/office/drawing/2014/main" id="{C44ED6F8-1C22-404D-A400-781602D9C284}"/>
              </a:ext>
            </a:extLst>
          </p:cNvPr>
          <p:cNvPicPr>
            <a:picLocks noGrp="1"/>
          </p:cNvPicPr>
          <p:nvPr>
            <p:ph idx="1"/>
          </p:nvPr>
        </p:nvPicPr>
        <p:blipFill>
          <a:blip r:embed="rId2"/>
          <a:stretch>
            <a:fillRect/>
          </a:stretch>
        </p:blipFill>
        <p:spPr>
          <a:xfrm>
            <a:off x="357283" y="1825624"/>
            <a:ext cx="10597350" cy="4932457"/>
          </a:xfrm>
          <a:prstGeom prst="rect">
            <a:avLst/>
          </a:prstGeom>
        </p:spPr>
      </p:pic>
    </p:spTree>
    <p:extLst>
      <p:ext uri="{BB962C8B-B14F-4D97-AF65-F5344CB8AC3E}">
        <p14:creationId xmlns:p14="http://schemas.microsoft.com/office/powerpoint/2010/main" val="1097327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Encryption</a:t>
            </a:r>
            <a:endParaRPr lang="en-US" dirty="0"/>
          </a:p>
        </p:txBody>
      </p:sp>
      <p:sp>
        <p:nvSpPr>
          <p:cNvPr id="3" name="Content Placeholder 2"/>
          <p:cNvSpPr>
            <a:spLocks noGrp="1"/>
          </p:cNvSpPr>
          <p:nvPr>
            <p:ph idx="1"/>
          </p:nvPr>
        </p:nvSpPr>
        <p:spPr/>
        <p:txBody>
          <a:bodyPr>
            <a:normAutofit/>
          </a:bodyPr>
          <a:lstStyle/>
          <a:p>
            <a:r>
              <a:rPr lang="en-US" dirty="0"/>
              <a:t>encryption can guarantee data confidentiality</a:t>
            </a:r>
            <a:r>
              <a:rPr lang="en-US" i="1" dirty="0"/>
              <a:t>, authenticity, integrity, </a:t>
            </a:r>
          </a:p>
          <a:p>
            <a:r>
              <a:rPr lang="en-US" dirty="0"/>
              <a:t>In essence, a sender applies encryption to scramble the bits of a message in such a way that only the intended recipient can unscramble them.</a:t>
            </a:r>
          </a:p>
          <a:p>
            <a:r>
              <a:rPr lang="en-US" dirty="0"/>
              <a:t> Some terms are common:</a:t>
            </a:r>
          </a:p>
          <a:p>
            <a:r>
              <a:rPr lang="en-US" dirty="0"/>
              <a:t>Plaintext — an original message before it has been encrypted</a:t>
            </a:r>
          </a:p>
          <a:p>
            <a:r>
              <a:rPr lang="en-US" dirty="0"/>
              <a:t>Ciphertext — a message after it has been encrypted</a:t>
            </a:r>
          </a:p>
          <a:p>
            <a:r>
              <a:rPr lang="en-US" dirty="0"/>
              <a:t>Encryption key — a short bit string used to encrypt a message</a:t>
            </a:r>
          </a:p>
          <a:p>
            <a:r>
              <a:rPr lang="en-US" dirty="0"/>
              <a:t>Decryption key — a short bit string used to decrypt a message</a:t>
            </a:r>
          </a:p>
        </p:txBody>
      </p:sp>
    </p:spTree>
    <p:extLst>
      <p:ext uri="{BB962C8B-B14F-4D97-AF65-F5344CB8AC3E}">
        <p14:creationId xmlns:p14="http://schemas.microsoft.com/office/powerpoint/2010/main" val="2018464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dirty="0"/>
              <a:t>Encryption…</a:t>
            </a:r>
          </a:p>
        </p:txBody>
      </p:sp>
      <p:sp>
        <p:nvSpPr>
          <p:cNvPr id="3" name="Content Placeholder 2"/>
          <p:cNvSpPr>
            <a:spLocks noGrp="1"/>
          </p:cNvSpPr>
          <p:nvPr>
            <p:ph idx="1"/>
          </p:nvPr>
        </p:nvSpPr>
        <p:spPr>
          <a:xfrm>
            <a:off x="599507" y="914400"/>
            <a:ext cx="11093913" cy="5638800"/>
          </a:xfrm>
        </p:spPr>
        <p:txBody>
          <a:bodyPr>
            <a:normAutofit/>
          </a:bodyPr>
          <a:lstStyle/>
          <a:p>
            <a:r>
              <a:rPr lang="en-US" dirty="0"/>
              <a:t>Mathematically, we think of encryption as a function, </a:t>
            </a:r>
            <a:r>
              <a:rPr lang="en-US" i="1" dirty="0"/>
              <a:t>encrypt, that takes two arguments:</a:t>
            </a:r>
          </a:p>
          <a:p>
            <a:r>
              <a:rPr lang="en-US" dirty="0">
                <a:solidFill>
                  <a:srgbClr val="FF0000"/>
                </a:solidFill>
              </a:rPr>
              <a:t>a key</a:t>
            </a:r>
            <a:r>
              <a:rPr lang="en-US" dirty="0"/>
              <a:t>, </a:t>
            </a:r>
            <a:r>
              <a:rPr lang="en-US" i="1" dirty="0"/>
              <a:t>K1, and </a:t>
            </a:r>
            <a:r>
              <a:rPr lang="en-US" i="1" dirty="0">
                <a:solidFill>
                  <a:srgbClr val="FF0000"/>
                </a:solidFill>
              </a:rPr>
              <a:t>a plaintext message </a:t>
            </a:r>
            <a:r>
              <a:rPr lang="en-US" i="1" dirty="0"/>
              <a:t>to be encrypted, M. </a:t>
            </a:r>
          </a:p>
          <a:p>
            <a:r>
              <a:rPr lang="en-US" i="1" dirty="0"/>
              <a:t>The function produces an </a:t>
            </a:r>
            <a:r>
              <a:rPr lang="en-US" dirty="0"/>
              <a:t>encrypted version of the message, called </a:t>
            </a:r>
            <a:r>
              <a:rPr lang="en-US" dirty="0" err="1">
                <a:solidFill>
                  <a:srgbClr val="FF0000"/>
                </a:solidFill>
              </a:rPr>
              <a:t>cyphertext</a:t>
            </a:r>
            <a:r>
              <a:rPr lang="en-US" dirty="0"/>
              <a:t> </a:t>
            </a:r>
            <a:r>
              <a:rPr lang="en-US" i="1" dirty="0"/>
              <a:t>C:</a:t>
            </a:r>
          </a:p>
          <a:p>
            <a:r>
              <a:rPr lang="en-US" i="1" dirty="0"/>
              <a:t>C = encrypt (K1, M)</a:t>
            </a:r>
          </a:p>
          <a:p>
            <a:r>
              <a:rPr lang="en-US" dirty="0"/>
              <a:t>A </a:t>
            </a:r>
            <a:r>
              <a:rPr lang="en-US" i="1" dirty="0"/>
              <a:t>decrypt function reverses the mapping to produce the original message:</a:t>
            </a:r>
          </a:p>
          <a:p>
            <a:r>
              <a:rPr lang="en-US" i="1" dirty="0"/>
              <a:t>M = decrypt (K2, C)</a:t>
            </a:r>
          </a:p>
          <a:p>
            <a:r>
              <a:rPr lang="en-US" dirty="0"/>
              <a:t>Mathematically, </a:t>
            </a:r>
            <a:r>
              <a:rPr lang="en-US" i="1" dirty="0"/>
              <a:t>decrypt is the inverse of encrypt:</a:t>
            </a:r>
          </a:p>
          <a:p>
            <a:r>
              <a:rPr lang="en-US" i="1" dirty="0"/>
              <a:t>M = decrypt (K2 , encrypt (K1 , M))</a:t>
            </a:r>
            <a:endParaRPr lang="en-US" dirty="0"/>
          </a:p>
        </p:txBody>
      </p:sp>
    </p:spTree>
    <p:extLst>
      <p:ext uri="{BB962C8B-B14F-4D97-AF65-F5344CB8AC3E}">
        <p14:creationId xmlns:p14="http://schemas.microsoft.com/office/powerpoint/2010/main" val="3402792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Concerns for Security</a:t>
            </a:r>
          </a:p>
        </p:txBody>
      </p:sp>
      <p:sp>
        <p:nvSpPr>
          <p:cNvPr id="3" name="Content Placeholder 2"/>
          <p:cNvSpPr>
            <a:spLocks noGrp="1"/>
          </p:cNvSpPr>
          <p:nvPr>
            <p:ph idx="1"/>
          </p:nvPr>
        </p:nvSpPr>
        <p:spPr/>
        <p:txBody>
          <a:bodyPr>
            <a:normAutofit/>
          </a:bodyPr>
          <a:lstStyle/>
          <a:p>
            <a:r>
              <a:rPr lang="en-US" dirty="0"/>
              <a:t>The Internet has been used for criminal activities which lead to: </a:t>
            </a:r>
          </a:p>
          <a:p>
            <a:pPr lvl="1"/>
            <a:r>
              <a:rPr lang="en-US" dirty="0">
                <a:solidFill>
                  <a:srgbClr val="00B050"/>
                </a:solidFill>
              </a:rPr>
              <a:t>threats to the long-term viability of businesses: </a:t>
            </a:r>
          </a:p>
          <a:p>
            <a:pPr lvl="1"/>
            <a:r>
              <a:rPr lang="en-US" dirty="0">
                <a:solidFill>
                  <a:srgbClr val="00B050"/>
                </a:solidFill>
              </a:rPr>
              <a:t>damage to reputation,</a:t>
            </a:r>
          </a:p>
          <a:p>
            <a:pPr lvl="1"/>
            <a:r>
              <a:rPr lang="en-US" dirty="0">
                <a:solidFill>
                  <a:srgbClr val="00B050"/>
                </a:solidFill>
              </a:rPr>
              <a:t>loss of customer confidence, </a:t>
            </a:r>
          </a:p>
          <a:p>
            <a:pPr lvl="1"/>
            <a:r>
              <a:rPr lang="en-US" dirty="0">
                <a:solidFill>
                  <a:srgbClr val="00B050"/>
                </a:solidFill>
              </a:rPr>
              <a:t>stolen intellectual property.</a:t>
            </a:r>
          </a:p>
          <a:p>
            <a:pPr lvl="1"/>
            <a:r>
              <a:rPr lang="en-US" dirty="0">
                <a:solidFill>
                  <a:srgbClr val="00B050"/>
                </a:solidFill>
              </a:rPr>
              <a:t>Loss fund and efforts</a:t>
            </a:r>
          </a:p>
          <a:p>
            <a:r>
              <a:rPr lang="en-US" dirty="0"/>
              <a:t>Reasons: </a:t>
            </a:r>
          </a:p>
          <a:p>
            <a:r>
              <a:rPr lang="en-US" dirty="0">
                <a:solidFill>
                  <a:srgbClr val="FF0000"/>
                </a:solidFill>
              </a:rPr>
              <a:t>personal gain, IT egoism: high computer literacy level, low cost of browsing, ease of web access, unstructured IT policies, no common database</a:t>
            </a:r>
            <a:endParaRPr lang="en-US" dirty="0"/>
          </a:p>
        </p:txBody>
      </p:sp>
    </p:spTree>
    <p:extLst>
      <p:ext uri="{BB962C8B-B14F-4D97-AF65-F5344CB8AC3E}">
        <p14:creationId xmlns:p14="http://schemas.microsoft.com/office/powerpoint/2010/main" val="2282333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6018"/>
          </a:xfrm>
        </p:spPr>
        <p:txBody>
          <a:bodyPr/>
          <a:lstStyle/>
          <a:p>
            <a:r>
              <a:rPr lang="en-US" dirty="0"/>
              <a:t>Private Key Encryption (Symmetric)</a:t>
            </a:r>
          </a:p>
        </p:txBody>
      </p:sp>
      <p:sp>
        <p:nvSpPr>
          <p:cNvPr id="3" name="Content Placeholder 2"/>
          <p:cNvSpPr>
            <a:spLocks noGrp="1"/>
          </p:cNvSpPr>
          <p:nvPr>
            <p:ph idx="1"/>
          </p:nvPr>
        </p:nvSpPr>
        <p:spPr>
          <a:xfrm>
            <a:off x="838200" y="1349829"/>
            <a:ext cx="10515600" cy="4827134"/>
          </a:xfrm>
        </p:spPr>
        <p:txBody>
          <a:bodyPr>
            <a:normAutofit fontScale="85000" lnSpcReduction="20000"/>
          </a:bodyPr>
          <a:lstStyle/>
          <a:p>
            <a:r>
              <a:rPr lang="en-US" dirty="0">
                <a:solidFill>
                  <a:srgbClr val="FF0000"/>
                </a:solidFill>
              </a:rPr>
              <a:t>In a </a:t>
            </a:r>
            <a:r>
              <a:rPr lang="en-US" i="1" dirty="0">
                <a:solidFill>
                  <a:srgbClr val="FF0000"/>
                </a:solidFill>
              </a:rPr>
              <a:t>private key system, each pair of communicating entities share a single key that </a:t>
            </a:r>
            <a:r>
              <a:rPr lang="en-US" dirty="0">
                <a:solidFill>
                  <a:srgbClr val="FF0000"/>
                </a:solidFill>
              </a:rPr>
              <a:t>serves as both an </a:t>
            </a:r>
            <a:r>
              <a:rPr lang="en-US" i="1" dirty="0">
                <a:solidFill>
                  <a:srgbClr val="FF0000"/>
                </a:solidFill>
              </a:rPr>
              <a:t>encryption key and a decryption key. </a:t>
            </a:r>
          </a:p>
          <a:p>
            <a:r>
              <a:rPr lang="en-US" i="1" dirty="0"/>
              <a:t>The name arises because the key </a:t>
            </a:r>
            <a:r>
              <a:rPr lang="en-US" dirty="0"/>
              <a:t>must be kept secret — if a third party obtains a copy of the key, the third party will be able to decrypt messages passing between the pair. </a:t>
            </a:r>
          </a:p>
          <a:p>
            <a:r>
              <a:rPr lang="en-US" dirty="0"/>
              <a:t>Private key systems are </a:t>
            </a:r>
            <a:r>
              <a:rPr lang="en-US" i="1" dirty="0"/>
              <a:t>symmetric </a:t>
            </a:r>
            <a:r>
              <a:rPr lang="en-US" dirty="0"/>
              <a:t>in the sense that each side can send or receive messages. </a:t>
            </a:r>
          </a:p>
          <a:p>
            <a:r>
              <a:rPr lang="en-US" dirty="0"/>
              <a:t>To send a message, the key is used to produce ciphertext, which is then sent across a network. </a:t>
            </a:r>
          </a:p>
          <a:p>
            <a:r>
              <a:rPr lang="en-US" dirty="0"/>
              <a:t>When a message arrives, the receiving side uses the secret key to decode the ciphertext and extract the original (plaintext) message.</a:t>
            </a:r>
          </a:p>
          <a:p>
            <a:r>
              <a:rPr lang="en-US" dirty="0"/>
              <a:t>Thus, in a private key system, a sender and receiver each use the same key, </a:t>
            </a:r>
            <a:r>
              <a:rPr lang="en-US" i="1" dirty="0"/>
              <a:t>K, which means that:</a:t>
            </a:r>
          </a:p>
          <a:p>
            <a:r>
              <a:rPr lang="en-US" i="1" dirty="0"/>
              <a:t>M = decrypt (K, encrypt (K, M) )</a:t>
            </a:r>
            <a:endParaRPr lang="en-US" dirty="0"/>
          </a:p>
        </p:txBody>
      </p:sp>
    </p:spTree>
    <p:extLst>
      <p:ext uri="{BB962C8B-B14F-4D97-AF65-F5344CB8AC3E}">
        <p14:creationId xmlns:p14="http://schemas.microsoft.com/office/powerpoint/2010/main" val="1409287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r>
              <a:rPr lang="en-US" dirty="0"/>
              <a:t>Public Key Encryption (</a:t>
            </a:r>
            <a:r>
              <a:rPr lang="en-US" dirty="0" err="1"/>
              <a:t>Asymetric</a:t>
            </a:r>
            <a:r>
              <a:rPr lang="en-US" dirty="0"/>
              <a:t>)</a:t>
            </a:r>
          </a:p>
        </p:txBody>
      </p:sp>
      <p:sp>
        <p:nvSpPr>
          <p:cNvPr id="3" name="Content Placeholder 2"/>
          <p:cNvSpPr>
            <a:spLocks noGrp="1"/>
          </p:cNvSpPr>
          <p:nvPr>
            <p:ph idx="1"/>
          </p:nvPr>
        </p:nvSpPr>
        <p:spPr>
          <a:xfrm>
            <a:off x="838200" y="1175658"/>
            <a:ext cx="10515600" cy="5001305"/>
          </a:xfrm>
        </p:spPr>
        <p:txBody>
          <a:bodyPr>
            <a:normAutofit fontScale="92500" lnSpcReduction="20000"/>
          </a:bodyPr>
          <a:lstStyle/>
          <a:p>
            <a:r>
              <a:rPr lang="en-US" altLang="en-US" b="1" dirty="0">
                <a:solidFill>
                  <a:srgbClr val="3366FF"/>
                </a:solidFill>
              </a:rPr>
              <a:t>Public-key encryption </a:t>
            </a:r>
            <a:r>
              <a:rPr lang="en-US" altLang="en-US" dirty="0"/>
              <a:t>based on each user having two keys:</a:t>
            </a:r>
          </a:p>
          <a:p>
            <a:pPr lvl="1"/>
            <a:r>
              <a:rPr lang="en-US" altLang="en-US" b="1" dirty="0">
                <a:solidFill>
                  <a:srgbClr val="3366FF"/>
                </a:solidFill>
              </a:rPr>
              <a:t>public key </a:t>
            </a:r>
            <a:r>
              <a:rPr lang="en-US" altLang="en-US" dirty="0"/>
              <a:t>– published key, used to encrypt data</a:t>
            </a:r>
          </a:p>
          <a:p>
            <a:pPr lvl="1"/>
            <a:r>
              <a:rPr lang="en-US" altLang="en-US" b="1" dirty="0">
                <a:solidFill>
                  <a:srgbClr val="3366FF"/>
                </a:solidFill>
              </a:rPr>
              <a:t>private key </a:t>
            </a:r>
            <a:r>
              <a:rPr lang="en-US" altLang="en-US" dirty="0"/>
              <a:t>– key known only to individual user,  used to decrypt data</a:t>
            </a:r>
          </a:p>
          <a:p>
            <a:r>
              <a:rPr lang="en-US" dirty="0"/>
              <a:t>One of the user’s keys, called the </a:t>
            </a:r>
            <a:r>
              <a:rPr lang="en-US" i="1" dirty="0"/>
              <a:t>private  key, is kept secret, while the other, called the public key, is published along with the </a:t>
            </a:r>
            <a:r>
              <a:rPr lang="en-US" dirty="0"/>
              <a:t>name of the user, so everyone knows the value of the key. </a:t>
            </a:r>
          </a:p>
          <a:p>
            <a:r>
              <a:rPr lang="en-US" dirty="0"/>
              <a:t>The encryption function has the mathematical property that a plaintext message encrypted with the public key cannot  be decrypted except with the private key, and a plaintext message encrypted with the  private key cannot be decrypted except with the public key.</a:t>
            </a:r>
          </a:p>
          <a:p>
            <a:r>
              <a:rPr lang="en-US" dirty="0"/>
              <a:t>The encryption functions can be expressed as:</a:t>
            </a:r>
          </a:p>
          <a:p>
            <a:r>
              <a:rPr lang="en-US" i="1" dirty="0"/>
              <a:t>M = decrypt ( public_u1 , encrypt ( private_u1, M) )</a:t>
            </a:r>
          </a:p>
          <a:p>
            <a:r>
              <a:rPr lang="en-US" dirty="0"/>
              <a:t>and</a:t>
            </a:r>
          </a:p>
          <a:p>
            <a:r>
              <a:rPr lang="en-US" i="1" dirty="0"/>
              <a:t>M = decrypt ( private_u1 , encrypt ( public_u1, M) )</a:t>
            </a:r>
            <a:endParaRPr lang="en-US" dirty="0"/>
          </a:p>
        </p:txBody>
      </p:sp>
    </p:spTree>
    <p:extLst>
      <p:ext uri="{BB962C8B-B14F-4D97-AF65-F5344CB8AC3E}">
        <p14:creationId xmlns:p14="http://schemas.microsoft.com/office/powerpoint/2010/main" val="129022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both Public  &amp; Private Keys</a:t>
            </a:r>
          </a:p>
        </p:txBody>
      </p:sp>
      <p:pic>
        <p:nvPicPr>
          <p:cNvPr id="5122" name="Picture 2"/>
          <p:cNvPicPr>
            <a:picLocks noGrp="1" noChangeAspect="1" noChangeArrowheads="1"/>
          </p:cNvPicPr>
          <p:nvPr>
            <p:ph idx="1"/>
          </p:nvPr>
        </p:nvPicPr>
        <p:blipFill>
          <a:blip r:embed="rId2"/>
          <a:srcRect/>
          <a:stretch>
            <a:fillRect/>
          </a:stretch>
        </p:blipFill>
        <p:spPr bwMode="auto">
          <a:xfrm>
            <a:off x="2133600" y="1447801"/>
            <a:ext cx="7848600" cy="4495799"/>
          </a:xfrm>
          <a:prstGeom prst="rect">
            <a:avLst/>
          </a:prstGeom>
          <a:noFill/>
          <a:ln w="9525">
            <a:noFill/>
            <a:miter lim="800000"/>
            <a:headEnd/>
            <a:tailEnd/>
          </a:ln>
          <a:effectLst/>
        </p:spPr>
      </p:pic>
    </p:spTree>
    <p:extLst>
      <p:ext uri="{BB962C8B-B14F-4D97-AF65-F5344CB8AC3E}">
        <p14:creationId xmlns:p14="http://schemas.microsoft.com/office/powerpoint/2010/main" val="2106704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t>Symmetric encryption- key exchange important</a:t>
            </a:r>
          </a:p>
        </p:txBody>
      </p:sp>
      <p:pic>
        <p:nvPicPr>
          <p:cNvPr id="4" name="Picture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7000" y="1473200"/>
            <a:ext cx="965200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569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829" y="365125"/>
            <a:ext cx="11019971" cy="625475"/>
          </a:xfrm>
        </p:spPr>
        <p:txBody>
          <a:bodyPr>
            <a:normAutofit fontScale="90000"/>
          </a:bodyPr>
          <a:lstStyle/>
          <a:p>
            <a:r>
              <a:rPr lang="en-US" dirty="0"/>
              <a:t>Asymmetric Encryption</a:t>
            </a:r>
          </a:p>
        </p:txBody>
      </p:sp>
      <p:sp>
        <p:nvSpPr>
          <p:cNvPr id="3" name="Content Placeholder 2"/>
          <p:cNvSpPr>
            <a:spLocks noGrp="1"/>
          </p:cNvSpPr>
          <p:nvPr>
            <p:ph idx="1"/>
          </p:nvPr>
        </p:nvSpPr>
        <p:spPr>
          <a:xfrm>
            <a:off x="0" y="1204686"/>
            <a:ext cx="12192000" cy="5653313"/>
          </a:xfrm>
        </p:spPr>
        <p:txBody>
          <a:bodyPr>
            <a:normAutofit fontScale="92500" lnSpcReduction="10000"/>
          </a:bodyPr>
          <a:lstStyle/>
          <a:p>
            <a:r>
              <a:rPr lang="en-US" altLang="en-US" b="1" dirty="0">
                <a:solidFill>
                  <a:srgbClr val="3366FF"/>
                </a:solidFill>
              </a:rPr>
              <a:t>Public-key encryption </a:t>
            </a:r>
            <a:r>
              <a:rPr lang="en-US" altLang="en-US" dirty="0"/>
              <a:t>based on each user having two keys:</a:t>
            </a:r>
          </a:p>
          <a:p>
            <a:pPr lvl="1"/>
            <a:r>
              <a:rPr lang="en-US" altLang="en-US" b="1" dirty="0">
                <a:solidFill>
                  <a:srgbClr val="3366FF"/>
                </a:solidFill>
              </a:rPr>
              <a:t>public key </a:t>
            </a:r>
            <a:r>
              <a:rPr lang="en-US" altLang="en-US" dirty="0"/>
              <a:t>– published key used to encrypt data</a:t>
            </a:r>
          </a:p>
          <a:p>
            <a:pPr lvl="1"/>
            <a:r>
              <a:rPr lang="en-US" altLang="en-US" b="1" dirty="0">
                <a:solidFill>
                  <a:srgbClr val="3366FF"/>
                </a:solidFill>
              </a:rPr>
              <a:t>private key </a:t>
            </a:r>
            <a:r>
              <a:rPr lang="en-US" altLang="en-US" dirty="0"/>
              <a:t>– key known only to individual user used to decrypt data</a:t>
            </a:r>
          </a:p>
          <a:p>
            <a:r>
              <a:rPr lang="en-US" altLang="en-US" dirty="0"/>
              <a:t>Must be an encryption scheme that can be made public without making it easy to figure out the decryption scheme</a:t>
            </a:r>
          </a:p>
          <a:p>
            <a:pPr lvl="1"/>
            <a:r>
              <a:rPr lang="en-US" altLang="en-US" dirty="0"/>
              <a:t>Most common is </a:t>
            </a:r>
            <a:r>
              <a:rPr lang="en-US" altLang="en-US" b="1" dirty="0">
                <a:solidFill>
                  <a:srgbClr val="3366FF"/>
                </a:solidFill>
              </a:rPr>
              <a:t>RSA</a:t>
            </a:r>
            <a:r>
              <a:rPr lang="en-US" altLang="en-US" dirty="0"/>
              <a:t> block cipher</a:t>
            </a:r>
          </a:p>
          <a:p>
            <a:pPr lvl="1"/>
            <a:r>
              <a:rPr lang="en-US" altLang="en-US" dirty="0"/>
              <a:t>Efficient algorithm for testing whether or not a number is prime</a:t>
            </a:r>
          </a:p>
          <a:p>
            <a:pPr lvl="1"/>
            <a:r>
              <a:rPr lang="en-US" altLang="en-US" dirty="0"/>
              <a:t>No efficient algorithm is know for finding the prime factors of a number</a:t>
            </a:r>
          </a:p>
          <a:p>
            <a:r>
              <a:rPr lang="en-US" altLang="en-US" dirty="0"/>
              <a:t>Formally, it is computationally infeasible to derive </a:t>
            </a:r>
            <a:r>
              <a:rPr lang="en-US" altLang="en-US" i="1" dirty="0" err="1"/>
              <a:t>k</a:t>
            </a:r>
            <a:r>
              <a:rPr lang="en-US" altLang="en-US" i="1" baseline="-25000" dirty="0" err="1"/>
              <a:t>d,N</a:t>
            </a:r>
            <a:r>
              <a:rPr lang="en-US" altLang="en-US" dirty="0"/>
              <a:t> from </a:t>
            </a:r>
            <a:r>
              <a:rPr lang="en-US" altLang="en-US" i="1" dirty="0" err="1"/>
              <a:t>k</a:t>
            </a:r>
            <a:r>
              <a:rPr lang="en-US" altLang="en-US" i="1" baseline="-25000" dirty="0" err="1"/>
              <a:t>e,N</a:t>
            </a:r>
            <a:r>
              <a:rPr lang="en-US" altLang="en-US" dirty="0"/>
              <a:t>, and so </a:t>
            </a:r>
            <a:r>
              <a:rPr lang="en-US" altLang="en-US" i="1" dirty="0" err="1"/>
              <a:t>k</a:t>
            </a:r>
            <a:r>
              <a:rPr lang="en-US" altLang="en-US" i="1" baseline="-25000" dirty="0" err="1"/>
              <a:t>e</a:t>
            </a:r>
            <a:r>
              <a:rPr lang="en-US" altLang="en-US" i="1" baseline="-25000" dirty="0"/>
              <a:t> </a:t>
            </a:r>
            <a:r>
              <a:rPr lang="en-US" altLang="en-US" dirty="0"/>
              <a:t> need not be kept secret and can be widely disseminated</a:t>
            </a:r>
          </a:p>
          <a:p>
            <a:pPr lvl="1"/>
            <a:r>
              <a:rPr lang="en-US" altLang="en-US" i="1" dirty="0" err="1"/>
              <a:t>k</a:t>
            </a:r>
            <a:r>
              <a:rPr lang="en-US" altLang="en-US" i="1" baseline="-25000" dirty="0" err="1"/>
              <a:t>e</a:t>
            </a:r>
            <a:r>
              <a:rPr lang="en-US" altLang="en-US" dirty="0"/>
              <a:t> is the </a:t>
            </a:r>
            <a:r>
              <a:rPr lang="en-US" altLang="en-US" b="1" dirty="0">
                <a:solidFill>
                  <a:srgbClr val="3366FF"/>
                </a:solidFill>
              </a:rPr>
              <a:t>public key</a:t>
            </a:r>
          </a:p>
          <a:p>
            <a:pPr lvl="1"/>
            <a:r>
              <a:rPr lang="en-US" altLang="en-US" i="1" dirty="0" err="1"/>
              <a:t>k</a:t>
            </a:r>
            <a:r>
              <a:rPr lang="en-US" altLang="en-US" i="1" baseline="-25000" dirty="0" err="1"/>
              <a:t>d</a:t>
            </a:r>
            <a:r>
              <a:rPr lang="en-US" altLang="en-US" dirty="0"/>
              <a:t> is the </a:t>
            </a:r>
            <a:r>
              <a:rPr lang="en-US" altLang="en-US" b="1" dirty="0">
                <a:solidFill>
                  <a:srgbClr val="3366FF"/>
                </a:solidFill>
              </a:rPr>
              <a:t>private key</a:t>
            </a:r>
          </a:p>
          <a:p>
            <a:pPr lvl="1"/>
            <a:r>
              <a:rPr lang="en-US" altLang="en-US" i="1" dirty="0"/>
              <a:t>N </a:t>
            </a:r>
            <a:r>
              <a:rPr lang="en-US" altLang="en-US" dirty="0"/>
              <a:t>is the product of two large, randomly chosen prime numbers </a:t>
            </a:r>
            <a:r>
              <a:rPr lang="en-US" altLang="en-US" i="1" dirty="0"/>
              <a:t>p </a:t>
            </a:r>
            <a:r>
              <a:rPr lang="en-US" altLang="en-US" dirty="0"/>
              <a:t>and </a:t>
            </a:r>
            <a:r>
              <a:rPr lang="en-US" altLang="en-US" i="1" dirty="0"/>
              <a:t>q </a:t>
            </a:r>
            <a:r>
              <a:rPr lang="en-US" altLang="en-US" dirty="0"/>
              <a:t>(for example, </a:t>
            </a:r>
            <a:r>
              <a:rPr lang="en-US" altLang="en-US" i="1" dirty="0"/>
              <a:t>p </a:t>
            </a:r>
            <a:r>
              <a:rPr lang="en-US" altLang="en-US" dirty="0"/>
              <a:t>and </a:t>
            </a:r>
            <a:r>
              <a:rPr lang="en-US" altLang="en-US" i="1" dirty="0"/>
              <a:t>q </a:t>
            </a:r>
            <a:r>
              <a:rPr lang="en-US" altLang="en-US" dirty="0"/>
              <a:t>are 512 bits each)</a:t>
            </a:r>
          </a:p>
          <a:p>
            <a:pPr lvl="1"/>
            <a:r>
              <a:rPr lang="en-US" altLang="en-US" dirty="0"/>
              <a:t>Encryption algorithm is </a:t>
            </a:r>
            <a:r>
              <a:rPr lang="en-US" altLang="en-US" i="1" dirty="0" err="1"/>
              <a:t>E</a:t>
            </a:r>
            <a:r>
              <a:rPr lang="en-US" altLang="en-US" i="1" baseline="-25000" dirty="0" err="1"/>
              <a:t>ke,N</a:t>
            </a:r>
            <a:r>
              <a:rPr lang="en-US" altLang="en-US" dirty="0"/>
              <a:t>(</a:t>
            </a:r>
            <a:r>
              <a:rPr lang="en-US" altLang="en-US" i="1" dirty="0"/>
              <a:t>m</a:t>
            </a:r>
            <a:r>
              <a:rPr lang="en-US" altLang="en-US" dirty="0"/>
              <a:t>) = </a:t>
            </a:r>
            <a:r>
              <a:rPr lang="en-US" altLang="en-US" i="1" dirty="0" err="1"/>
              <a:t>m</a:t>
            </a:r>
            <a:r>
              <a:rPr lang="en-US" altLang="en-US" i="1" baseline="30000" dirty="0" err="1"/>
              <a:t>k</a:t>
            </a:r>
            <a:r>
              <a:rPr lang="en-US" altLang="en-US" i="1" baseline="12000" dirty="0" err="1"/>
              <a:t>e</a:t>
            </a:r>
            <a:r>
              <a:rPr lang="en-US" altLang="en-US" i="1" dirty="0"/>
              <a:t> </a:t>
            </a:r>
            <a:r>
              <a:rPr lang="en-US" altLang="en-US" dirty="0"/>
              <a:t>mod </a:t>
            </a:r>
            <a:r>
              <a:rPr lang="en-US" altLang="en-US" i="1" dirty="0"/>
              <a:t>N</a:t>
            </a:r>
            <a:r>
              <a:rPr lang="en-US" altLang="en-US" dirty="0"/>
              <a:t>, where </a:t>
            </a:r>
            <a:r>
              <a:rPr lang="en-US" altLang="en-US" i="1" dirty="0" err="1"/>
              <a:t>k</a:t>
            </a:r>
            <a:r>
              <a:rPr lang="en-US" altLang="en-US" i="1" baseline="-25000" dirty="0" err="1"/>
              <a:t>e</a:t>
            </a:r>
            <a:r>
              <a:rPr lang="en-US" altLang="en-US" i="1" dirty="0"/>
              <a:t> </a:t>
            </a:r>
            <a:r>
              <a:rPr lang="en-US" altLang="en-US" dirty="0"/>
              <a:t>satisfies </a:t>
            </a:r>
            <a:r>
              <a:rPr lang="en-US" altLang="en-US" i="1" dirty="0" err="1"/>
              <a:t>k</a:t>
            </a:r>
            <a:r>
              <a:rPr lang="en-US" altLang="en-US" i="1" baseline="-25000" dirty="0" err="1"/>
              <a:t>e</a:t>
            </a:r>
            <a:r>
              <a:rPr lang="en-US" altLang="en-US" i="1" dirty="0" err="1"/>
              <a:t>k</a:t>
            </a:r>
            <a:r>
              <a:rPr lang="en-US" altLang="en-US" i="1" baseline="-25000" dirty="0" err="1"/>
              <a:t>d</a:t>
            </a:r>
            <a:r>
              <a:rPr lang="en-US" altLang="en-US" i="1" baseline="-25000" dirty="0"/>
              <a:t> </a:t>
            </a:r>
            <a:r>
              <a:rPr lang="en-US" altLang="en-US" dirty="0"/>
              <a:t>mod (</a:t>
            </a:r>
            <a:r>
              <a:rPr lang="en-US" altLang="en-US" i="1" dirty="0"/>
              <a:t>p</a:t>
            </a:r>
            <a:r>
              <a:rPr lang="en-US" altLang="en-US" dirty="0"/>
              <a:t>−1)(</a:t>
            </a:r>
            <a:r>
              <a:rPr lang="en-US" altLang="en-US" i="1" dirty="0"/>
              <a:t>q </a:t>
            </a:r>
            <a:r>
              <a:rPr lang="en-US" altLang="en-US" dirty="0"/>
              <a:t>−1) = 1</a:t>
            </a:r>
          </a:p>
          <a:p>
            <a:pPr lvl="1"/>
            <a:r>
              <a:rPr lang="en-US" altLang="en-US" dirty="0"/>
              <a:t>The decryption algorithm is then </a:t>
            </a:r>
            <a:r>
              <a:rPr lang="en-US" altLang="en-US" i="1" dirty="0" err="1"/>
              <a:t>D</a:t>
            </a:r>
            <a:r>
              <a:rPr lang="en-US" altLang="en-US" i="1" baseline="-25000" dirty="0" err="1"/>
              <a:t>kd,N</a:t>
            </a:r>
            <a:r>
              <a:rPr lang="en-US" altLang="en-US" dirty="0"/>
              <a:t>(</a:t>
            </a:r>
            <a:r>
              <a:rPr lang="en-US" altLang="en-US" i="1" dirty="0"/>
              <a:t>c</a:t>
            </a:r>
            <a:r>
              <a:rPr lang="en-US" altLang="en-US" dirty="0"/>
              <a:t>) = </a:t>
            </a:r>
            <a:r>
              <a:rPr lang="en-US" altLang="en-US" i="1" dirty="0" err="1"/>
              <a:t>c</a:t>
            </a:r>
            <a:r>
              <a:rPr lang="en-US" altLang="en-US" i="1" baseline="30000" dirty="0" err="1"/>
              <a:t>k</a:t>
            </a:r>
            <a:r>
              <a:rPr lang="en-US" altLang="en-US" i="1" baseline="12000" dirty="0" err="1"/>
              <a:t>d</a:t>
            </a:r>
            <a:r>
              <a:rPr lang="en-US" altLang="en-US" i="1" dirty="0"/>
              <a:t> </a:t>
            </a:r>
            <a:r>
              <a:rPr lang="en-US" altLang="en-US" dirty="0"/>
              <a:t>mod </a:t>
            </a:r>
            <a:r>
              <a:rPr lang="en-US" altLang="en-US" i="1" dirty="0"/>
              <a:t>N</a:t>
            </a:r>
            <a:endParaRPr lang="en-US" altLang="en-US" dirty="0"/>
          </a:p>
          <a:p>
            <a:pPr lvl="1"/>
            <a:endParaRPr lang="en-US" altLang="en-US" dirty="0"/>
          </a:p>
          <a:p>
            <a:endParaRPr lang="en-US" dirty="0"/>
          </a:p>
        </p:txBody>
      </p:sp>
    </p:spTree>
    <p:extLst>
      <p:ext uri="{BB962C8B-B14F-4D97-AF65-F5344CB8AC3E}">
        <p14:creationId xmlns:p14="http://schemas.microsoft.com/office/powerpoint/2010/main" val="1400928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 Algorithm</a:t>
            </a:r>
          </a:p>
        </p:txBody>
      </p:sp>
      <p:sp>
        <p:nvSpPr>
          <p:cNvPr id="3" name="Content Placeholder 2"/>
          <p:cNvSpPr>
            <a:spLocks noGrp="1"/>
          </p:cNvSpPr>
          <p:nvPr>
            <p:ph idx="1"/>
          </p:nvPr>
        </p:nvSpPr>
        <p:spPr/>
        <p:txBody>
          <a:bodyPr>
            <a:normAutofit fontScale="85000" lnSpcReduction="20000"/>
          </a:bodyPr>
          <a:lstStyle/>
          <a:p>
            <a:r>
              <a:rPr lang="en-US" dirty="0"/>
              <a:t>Makes use of modulo-n arithmetic</a:t>
            </a:r>
          </a:p>
          <a:p>
            <a:r>
              <a:rPr lang="en-US" dirty="0"/>
              <a:t>Uses a choice of public key &amp; private key</a:t>
            </a:r>
          </a:p>
          <a:p>
            <a:r>
              <a:rPr lang="en-US" dirty="0"/>
              <a:t>Steps:</a:t>
            </a:r>
          </a:p>
          <a:p>
            <a:r>
              <a:rPr lang="en-US" dirty="0"/>
              <a:t>1 choose 2 prime numbers: p q., the larger the value the more difficult to break</a:t>
            </a:r>
          </a:p>
          <a:p>
            <a:r>
              <a:rPr lang="en-US" dirty="0"/>
              <a:t>2. compute n=</a:t>
            </a:r>
            <a:r>
              <a:rPr lang="en-US" dirty="0" err="1"/>
              <a:t>pq</a:t>
            </a:r>
            <a:r>
              <a:rPr lang="en-US" dirty="0"/>
              <a:t> and z=(p-1)(q-1)</a:t>
            </a:r>
          </a:p>
          <a:p>
            <a:r>
              <a:rPr lang="en-US" dirty="0"/>
              <a:t>3. choose a number, e, less than n, that has no common factors other than 1 with z</a:t>
            </a:r>
          </a:p>
          <a:p>
            <a:r>
              <a:rPr lang="en-US" dirty="0"/>
              <a:t>4. find a number , d, such that e*d-1 is exactly divisible by z i.e. </a:t>
            </a:r>
            <a:r>
              <a:rPr lang="en-US" dirty="0" err="1"/>
              <a:t>ed</a:t>
            </a:r>
            <a:r>
              <a:rPr lang="en-US" dirty="0"/>
              <a:t> mod z = 1</a:t>
            </a:r>
          </a:p>
          <a:p>
            <a:r>
              <a:rPr lang="en-US" dirty="0"/>
              <a:t>5. the encrypted  text is c= </a:t>
            </a:r>
            <a:r>
              <a:rPr lang="en-GB" b="1" dirty="0"/>
              <a:t>m</a:t>
            </a:r>
            <a:r>
              <a:rPr lang="en-GB" b="1" baseline="30000" dirty="0"/>
              <a:t>e</a:t>
            </a:r>
            <a:r>
              <a:rPr lang="en-US" dirty="0"/>
              <a:t> mod n</a:t>
            </a:r>
          </a:p>
          <a:p>
            <a:r>
              <a:rPr lang="en-US" dirty="0"/>
              <a:t>And decrypted value is m=</a:t>
            </a:r>
            <a:r>
              <a:rPr lang="en-GB" b="1" dirty="0"/>
              <a:t> </a:t>
            </a:r>
            <a:r>
              <a:rPr lang="en-GB" b="1" dirty="0" err="1"/>
              <a:t>c</a:t>
            </a:r>
            <a:r>
              <a:rPr lang="en-GB" b="1" baseline="30000" dirty="0" err="1"/>
              <a:t>d</a:t>
            </a:r>
            <a:r>
              <a:rPr lang="en-US" dirty="0"/>
              <a:t> mod n</a:t>
            </a:r>
          </a:p>
          <a:p>
            <a:r>
              <a:rPr lang="en-US" dirty="0"/>
              <a:t>E.g. p=5 q=7, with this n=35 z=24, e=5, d=29</a:t>
            </a:r>
          </a:p>
          <a:p>
            <a:pPr>
              <a:buNone/>
            </a:pPr>
            <a:endParaRPr lang="en-US" dirty="0"/>
          </a:p>
        </p:txBody>
      </p:sp>
    </p:spTree>
    <p:extLst>
      <p:ext uri="{BB962C8B-B14F-4D97-AF65-F5344CB8AC3E}">
        <p14:creationId xmlns:p14="http://schemas.microsoft.com/office/powerpoint/2010/main" val="3060615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875"/>
          </a:xfrm>
        </p:spPr>
        <p:txBody>
          <a:bodyPr>
            <a:normAutofit fontScale="90000"/>
          </a:bodyPr>
          <a:lstStyle/>
          <a:p>
            <a:r>
              <a:rPr lang="en-US" dirty="0"/>
              <a:t>Asymmetric example</a:t>
            </a:r>
          </a:p>
        </p:txBody>
      </p:sp>
      <p:sp>
        <p:nvSpPr>
          <p:cNvPr id="3" name="Content Placeholder 2"/>
          <p:cNvSpPr>
            <a:spLocks noGrp="1"/>
          </p:cNvSpPr>
          <p:nvPr>
            <p:ph idx="1"/>
          </p:nvPr>
        </p:nvSpPr>
        <p:spPr>
          <a:xfrm>
            <a:off x="457200" y="889000"/>
            <a:ext cx="11430000" cy="5765800"/>
          </a:xfrm>
        </p:spPr>
        <p:txBody>
          <a:bodyPr>
            <a:normAutofit/>
          </a:bodyPr>
          <a:lstStyle/>
          <a:p>
            <a:r>
              <a:rPr lang="en-US" altLang="en-US" dirty="0"/>
              <a:t>Make </a:t>
            </a:r>
            <a:r>
              <a:rPr lang="en-US" altLang="en-US" i="1" dirty="0"/>
              <a:t>p </a:t>
            </a:r>
            <a:r>
              <a:rPr lang="en-US" altLang="en-US" dirty="0"/>
              <a:t>= 7 and </a:t>
            </a:r>
            <a:r>
              <a:rPr lang="en-US" altLang="en-US" i="1" dirty="0"/>
              <a:t>q </a:t>
            </a:r>
            <a:r>
              <a:rPr lang="en-US" altLang="en-US" dirty="0"/>
              <a:t>= 13</a:t>
            </a:r>
            <a:endParaRPr lang="en-US" altLang="en-US" sz="800" dirty="0"/>
          </a:p>
          <a:p>
            <a:r>
              <a:rPr lang="en-US" altLang="en-US" dirty="0"/>
              <a:t>We then calculate </a:t>
            </a:r>
            <a:r>
              <a:rPr lang="en-US" altLang="en-US" i="1" dirty="0"/>
              <a:t>N </a:t>
            </a:r>
            <a:r>
              <a:rPr lang="en-US" altLang="en-US" dirty="0"/>
              <a:t>= 7∗13 = 91 and (</a:t>
            </a:r>
            <a:r>
              <a:rPr lang="en-US" altLang="en-US" i="1" dirty="0"/>
              <a:t>p</a:t>
            </a:r>
            <a:r>
              <a:rPr lang="en-US" altLang="en-US" dirty="0"/>
              <a:t>−1)(</a:t>
            </a:r>
            <a:r>
              <a:rPr lang="en-US" altLang="en-US" i="1" dirty="0"/>
              <a:t>q</a:t>
            </a:r>
            <a:r>
              <a:rPr lang="en-US" altLang="en-US" dirty="0"/>
              <a:t>−1) = 72</a:t>
            </a:r>
            <a:endParaRPr lang="en-US" altLang="en-US" sz="800" dirty="0"/>
          </a:p>
          <a:p>
            <a:r>
              <a:rPr lang="en-US" altLang="en-US" dirty="0"/>
              <a:t>We next select </a:t>
            </a:r>
            <a:r>
              <a:rPr lang="en-US" altLang="en-US" i="1" dirty="0" err="1"/>
              <a:t>k</a:t>
            </a:r>
            <a:r>
              <a:rPr lang="en-US" altLang="en-US" i="1" baseline="-25000" dirty="0" err="1"/>
              <a:t>e</a:t>
            </a:r>
            <a:r>
              <a:rPr lang="en-US" altLang="en-US" i="1" dirty="0"/>
              <a:t> </a:t>
            </a:r>
            <a:r>
              <a:rPr lang="en-US" altLang="en-US" dirty="0"/>
              <a:t>relatively prime to 72 and</a:t>
            </a:r>
            <a:r>
              <a:rPr lang="en-US" altLang="en-US" i="1" dirty="0"/>
              <a:t>&lt; </a:t>
            </a:r>
            <a:r>
              <a:rPr lang="en-US" altLang="en-US" dirty="0"/>
              <a:t>72, yielding 5</a:t>
            </a:r>
            <a:endParaRPr lang="en-US" altLang="en-US" sz="800" dirty="0"/>
          </a:p>
          <a:p>
            <a:r>
              <a:rPr lang="en-US" altLang="en-US" dirty="0"/>
              <a:t>Finally, we calculate </a:t>
            </a:r>
            <a:r>
              <a:rPr lang="en-US" altLang="en-US" i="1" dirty="0" err="1"/>
              <a:t>k</a:t>
            </a:r>
            <a:r>
              <a:rPr lang="en-US" altLang="en-US" i="1" baseline="-25000" dirty="0" err="1"/>
              <a:t>d</a:t>
            </a:r>
            <a:r>
              <a:rPr lang="en-US" altLang="en-US" i="1" dirty="0"/>
              <a:t> </a:t>
            </a:r>
            <a:r>
              <a:rPr lang="en-US" altLang="en-US" dirty="0"/>
              <a:t>such that </a:t>
            </a:r>
            <a:r>
              <a:rPr lang="en-US" altLang="en-US" i="1" dirty="0" err="1"/>
              <a:t>k</a:t>
            </a:r>
            <a:r>
              <a:rPr lang="en-US" altLang="en-US" i="1" baseline="-25000" dirty="0" err="1"/>
              <a:t>e</a:t>
            </a:r>
            <a:r>
              <a:rPr lang="en-US" altLang="en-US" i="1" dirty="0" err="1"/>
              <a:t>k</a:t>
            </a:r>
            <a:r>
              <a:rPr lang="en-US" altLang="en-US" i="1" baseline="-25000" dirty="0" err="1"/>
              <a:t>d</a:t>
            </a:r>
            <a:r>
              <a:rPr lang="en-US" altLang="en-US" i="1" dirty="0"/>
              <a:t> </a:t>
            </a:r>
            <a:r>
              <a:rPr lang="en-US" altLang="en-US" dirty="0"/>
              <a:t>mod 72 = 1, yielding 29</a:t>
            </a:r>
            <a:endParaRPr lang="en-US" altLang="en-US" sz="800" dirty="0"/>
          </a:p>
          <a:p>
            <a:r>
              <a:rPr lang="en-US" altLang="en-US" dirty="0"/>
              <a:t>We how have our keys</a:t>
            </a:r>
          </a:p>
          <a:p>
            <a:pPr lvl="1"/>
            <a:r>
              <a:rPr lang="en-US" altLang="en-US" dirty="0"/>
              <a:t>Public key, </a:t>
            </a:r>
            <a:r>
              <a:rPr lang="en-US" altLang="en-US" i="1" dirty="0" err="1"/>
              <a:t>k</a:t>
            </a:r>
            <a:r>
              <a:rPr lang="en-US" altLang="en-US" i="1" baseline="-25000" dirty="0" err="1"/>
              <a:t>e,N</a:t>
            </a:r>
            <a:r>
              <a:rPr lang="en-US" altLang="en-US" i="1" dirty="0"/>
              <a:t> </a:t>
            </a:r>
            <a:r>
              <a:rPr lang="en-US" altLang="en-US" dirty="0"/>
              <a:t>= 5</a:t>
            </a:r>
            <a:r>
              <a:rPr lang="en-US" altLang="en-US" i="1" dirty="0"/>
              <a:t>, </a:t>
            </a:r>
            <a:r>
              <a:rPr lang="en-US" altLang="en-US" dirty="0"/>
              <a:t>91</a:t>
            </a:r>
          </a:p>
          <a:p>
            <a:pPr lvl="1"/>
            <a:r>
              <a:rPr lang="en-US" altLang="en-US" dirty="0"/>
              <a:t>Private key, </a:t>
            </a:r>
            <a:r>
              <a:rPr lang="en-US" altLang="en-US" i="1" dirty="0" err="1"/>
              <a:t>k</a:t>
            </a:r>
            <a:r>
              <a:rPr lang="en-US" altLang="en-US" i="1" baseline="-25000" dirty="0" err="1"/>
              <a:t>d,N</a:t>
            </a:r>
            <a:r>
              <a:rPr lang="en-US" altLang="en-US" i="1" dirty="0"/>
              <a:t> </a:t>
            </a:r>
            <a:r>
              <a:rPr lang="en-US" altLang="en-US" dirty="0"/>
              <a:t>= 29</a:t>
            </a:r>
            <a:r>
              <a:rPr lang="en-US" altLang="en-US" i="1" dirty="0"/>
              <a:t>, </a:t>
            </a:r>
            <a:r>
              <a:rPr lang="en-US" altLang="en-US" dirty="0"/>
              <a:t>91</a:t>
            </a:r>
            <a:endParaRPr lang="en-US" altLang="en-US" sz="800" dirty="0"/>
          </a:p>
          <a:p>
            <a:r>
              <a:rPr lang="en-US" altLang="en-US" dirty="0"/>
              <a:t> Encrypting the message 69 with the public key results in the </a:t>
            </a:r>
            <a:r>
              <a:rPr lang="en-US" altLang="en-US" dirty="0" err="1"/>
              <a:t>cyphertext</a:t>
            </a:r>
            <a:r>
              <a:rPr lang="en-US" altLang="en-US" dirty="0"/>
              <a:t> 62</a:t>
            </a:r>
            <a:endParaRPr lang="en-US" altLang="en-US" sz="800" dirty="0"/>
          </a:p>
          <a:p>
            <a:r>
              <a:rPr lang="en-US" altLang="en-US" dirty="0" err="1"/>
              <a:t>Cyphertext</a:t>
            </a:r>
            <a:r>
              <a:rPr lang="en-US" altLang="en-US" dirty="0"/>
              <a:t> can be decoded with the private key</a:t>
            </a:r>
          </a:p>
          <a:p>
            <a:pPr lvl="1"/>
            <a:r>
              <a:rPr lang="en-US" altLang="en-US" dirty="0"/>
              <a:t>Public key can be distributed in </a:t>
            </a:r>
            <a:r>
              <a:rPr lang="en-US" altLang="en-US" dirty="0" err="1"/>
              <a:t>cleartext</a:t>
            </a:r>
            <a:r>
              <a:rPr lang="en-US" altLang="en-US" dirty="0"/>
              <a:t> to anyone who wants to communicate with holder of public key</a:t>
            </a:r>
          </a:p>
          <a:p>
            <a:endParaRPr lang="en-US" dirty="0"/>
          </a:p>
        </p:txBody>
      </p:sp>
    </p:spTree>
    <p:extLst>
      <p:ext uri="{BB962C8B-B14F-4D97-AF65-F5344CB8AC3E}">
        <p14:creationId xmlns:p14="http://schemas.microsoft.com/office/powerpoint/2010/main" val="2373255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encrypt Love using RSA =&gt; QOVJ</a:t>
            </a:r>
          </a:p>
        </p:txBody>
      </p:sp>
      <p:pic>
        <p:nvPicPr>
          <p:cNvPr id="4" name="Content Placeholder 3"/>
          <p:cNvPicPr>
            <a:picLocks noGrp="1" noChangeAspect="1"/>
          </p:cNvPicPr>
          <p:nvPr>
            <p:ph idx="1"/>
          </p:nvPr>
        </p:nvPicPr>
        <p:blipFill>
          <a:blip r:embed="rId2"/>
          <a:stretch>
            <a:fillRect/>
          </a:stretch>
        </p:blipFill>
        <p:spPr>
          <a:xfrm>
            <a:off x="957944" y="2148114"/>
            <a:ext cx="10395856" cy="3976915"/>
          </a:xfrm>
          <a:prstGeom prst="rect">
            <a:avLst/>
          </a:prstGeom>
        </p:spPr>
      </p:pic>
    </p:spTree>
    <p:extLst>
      <p:ext uri="{BB962C8B-B14F-4D97-AF65-F5344CB8AC3E}">
        <p14:creationId xmlns:p14="http://schemas.microsoft.com/office/powerpoint/2010/main" val="2426126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decrypt QOVJ to LOVE</a:t>
            </a:r>
          </a:p>
        </p:txBody>
      </p:sp>
      <p:pic>
        <p:nvPicPr>
          <p:cNvPr id="4" name="Content Placeholder 3"/>
          <p:cNvPicPr>
            <a:picLocks noGrp="1" noChangeAspect="1"/>
          </p:cNvPicPr>
          <p:nvPr>
            <p:ph idx="1"/>
          </p:nvPr>
        </p:nvPicPr>
        <p:blipFill>
          <a:blip r:embed="rId2"/>
          <a:stretch>
            <a:fillRect/>
          </a:stretch>
        </p:blipFill>
        <p:spPr>
          <a:xfrm>
            <a:off x="838200" y="2119086"/>
            <a:ext cx="10515600" cy="4281714"/>
          </a:xfrm>
          <a:prstGeom prst="rect">
            <a:avLst/>
          </a:prstGeom>
        </p:spPr>
      </p:pic>
    </p:spTree>
    <p:extLst>
      <p:ext uri="{BB962C8B-B14F-4D97-AF65-F5344CB8AC3E}">
        <p14:creationId xmlns:p14="http://schemas.microsoft.com/office/powerpoint/2010/main" val="2831778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Mechanism</a:t>
            </a:r>
          </a:p>
        </p:txBody>
      </p:sp>
      <p:sp>
        <p:nvSpPr>
          <p:cNvPr id="3" name="Content Placeholder 2"/>
          <p:cNvSpPr>
            <a:spLocks noGrp="1"/>
          </p:cNvSpPr>
          <p:nvPr>
            <p:ph idx="1"/>
          </p:nvPr>
        </p:nvSpPr>
        <p:spPr/>
        <p:txBody>
          <a:bodyPr>
            <a:normAutofit fontScale="92500" lnSpcReduction="10000"/>
          </a:bodyPr>
          <a:lstStyle/>
          <a:p>
            <a:r>
              <a:rPr lang="en-US" dirty="0"/>
              <a:t>hashing scheme relies on a </a:t>
            </a:r>
            <a:r>
              <a:rPr lang="en-US" i="1" dirty="0"/>
              <a:t>secret key known only to the sender and receiver. </a:t>
            </a:r>
          </a:p>
          <a:p>
            <a:r>
              <a:rPr lang="en-US" i="1" dirty="0"/>
              <a:t>The </a:t>
            </a:r>
            <a:r>
              <a:rPr lang="en-US" dirty="0"/>
              <a:t>sender takes a message as input, uses the key to compute a hash, H, and transmits H along with the message. </a:t>
            </a:r>
          </a:p>
          <a:p>
            <a:r>
              <a:rPr lang="en-US" dirty="0"/>
              <a:t>H is a short string of bits, and the length of H is independent of the message size. </a:t>
            </a:r>
          </a:p>
          <a:p>
            <a:r>
              <a:rPr lang="en-US" dirty="0"/>
              <a:t>The receiver uses the key to compute a hash of the message, and compares the hash to H. </a:t>
            </a:r>
          </a:p>
          <a:p>
            <a:r>
              <a:rPr lang="en-US" dirty="0"/>
              <a:t>If the two agree, the message has arrived intact. </a:t>
            </a:r>
          </a:p>
          <a:p>
            <a:r>
              <a:rPr lang="en-US" dirty="0"/>
              <a:t>An attacker, who does not have the secret key, will be unable to modify the message </a:t>
            </a:r>
            <a:r>
              <a:rPr lang="en-US"/>
              <a:t>without introducing an </a:t>
            </a:r>
            <a:r>
              <a:rPr lang="en-US" dirty="0"/>
              <a:t>error.</a:t>
            </a:r>
          </a:p>
        </p:txBody>
      </p:sp>
    </p:spTree>
    <p:extLst>
      <p:ext uri="{BB962C8B-B14F-4D97-AF65-F5344CB8AC3E}">
        <p14:creationId xmlns:p14="http://schemas.microsoft.com/office/powerpoint/2010/main" val="3549029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 man operations</a:t>
            </a:r>
          </a:p>
        </p:txBody>
      </p:sp>
      <p:pic>
        <p:nvPicPr>
          <p:cNvPr id="4" name="Picture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8760" y="1847882"/>
            <a:ext cx="9845040" cy="462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8985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a:t>
            </a:r>
          </a:p>
        </p:txBody>
      </p:sp>
      <p:sp>
        <p:nvSpPr>
          <p:cNvPr id="3" name="Content Placeholder 2"/>
          <p:cNvSpPr>
            <a:spLocks noGrp="1"/>
          </p:cNvSpPr>
          <p:nvPr>
            <p:ph idx="1"/>
          </p:nvPr>
        </p:nvSpPr>
        <p:spPr/>
        <p:txBody>
          <a:bodyPr/>
          <a:lstStyle/>
          <a:p>
            <a:r>
              <a:rPr lang="en-US" dirty="0"/>
              <a:t>Group A: Describe the use of Steganography and Advanced Encryption Standard (AES)</a:t>
            </a:r>
          </a:p>
          <a:p>
            <a:r>
              <a:rPr lang="en-US" dirty="0"/>
              <a:t>Group B: Compare information hiding and anonymity approaches to counter hacker</a:t>
            </a:r>
          </a:p>
          <a:p>
            <a:r>
              <a:rPr lang="en-US" dirty="0"/>
              <a:t>Group C: Explain how a firewall works on Windows operating </a:t>
            </a:r>
            <a:r>
              <a:rPr lang="en-US" dirty="0" err="1"/>
              <a:t>stystem</a:t>
            </a:r>
            <a:endParaRPr lang="en-US" dirty="0"/>
          </a:p>
          <a:p>
            <a:r>
              <a:rPr lang="en-US" dirty="0"/>
              <a:t>Group D: Windows 10 has windows defender, describe its </a:t>
            </a:r>
            <a:r>
              <a:rPr lang="en-US" dirty="0" err="1"/>
              <a:t>usefulnesses</a:t>
            </a:r>
            <a:endParaRPr lang="en-US" dirty="0"/>
          </a:p>
        </p:txBody>
      </p:sp>
    </p:spTree>
    <p:extLst>
      <p:ext uri="{BB962C8B-B14F-4D97-AF65-F5344CB8AC3E}">
        <p14:creationId xmlns:p14="http://schemas.microsoft.com/office/powerpoint/2010/main" val="116906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Concerns…</a:t>
            </a:r>
          </a:p>
        </p:txBody>
      </p:sp>
      <p:sp>
        <p:nvSpPr>
          <p:cNvPr id="3" name="Content Placeholder 2"/>
          <p:cNvSpPr>
            <a:spLocks noGrp="1"/>
          </p:cNvSpPr>
          <p:nvPr>
            <p:ph idx="1"/>
          </p:nvPr>
        </p:nvSpPr>
        <p:spPr/>
        <p:txBody>
          <a:bodyPr>
            <a:normAutofit lnSpcReduction="10000"/>
          </a:bodyPr>
          <a:lstStyle/>
          <a:p>
            <a:r>
              <a:rPr lang="en-US" dirty="0"/>
              <a:t>Several questions can arise regarding network security:</a:t>
            </a:r>
          </a:p>
          <a:p>
            <a:r>
              <a:rPr lang="en-US" dirty="0">
                <a:solidFill>
                  <a:srgbClr val="00B050"/>
                </a:solidFill>
              </a:rPr>
              <a:t>What are the major Internet security problems and threats?</a:t>
            </a:r>
          </a:p>
          <a:p>
            <a:r>
              <a:rPr lang="en-US" dirty="0">
                <a:solidFill>
                  <a:srgbClr val="FF0000"/>
                </a:solidFill>
              </a:rPr>
              <a:t>What technical aspects of protocols do criminals exploit?</a:t>
            </a:r>
          </a:p>
          <a:p>
            <a:r>
              <a:rPr lang="en-US" dirty="0">
                <a:solidFill>
                  <a:srgbClr val="00B0F0"/>
                </a:solidFill>
              </a:rPr>
              <a:t>What are the key aspects of security?</a:t>
            </a:r>
          </a:p>
          <a:p>
            <a:r>
              <a:rPr lang="en-US" dirty="0"/>
              <a:t>What technologies are available to help reduce security?</a:t>
            </a:r>
          </a:p>
          <a:p>
            <a:r>
              <a:rPr lang="en-US" dirty="0"/>
              <a:t>Why are threats peculiar to windows:</a:t>
            </a:r>
          </a:p>
          <a:p>
            <a:pPr lvl="1"/>
            <a:r>
              <a:rPr lang="en-US" dirty="0"/>
              <a:t>Most common</a:t>
            </a:r>
          </a:p>
          <a:p>
            <a:pPr lvl="1"/>
            <a:r>
              <a:rPr lang="en-US" dirty="0"/>
              <a:t>Everyone is an administrator</a:t>
            </a:r>
          </a:p>
          <a:p>
            <a:pPr lvl="2"/>
            <a:r>
              <a:rPr lang="en-US" dirty="0"/>
              <a:t>Require licensing i.e. permission rights as </a:t>
            </a:r>
            <a:r>
              <a:rPr lang="en-US" dirty="0" err="1"/>
              <a:t>linux</a:t>
            </a:r>
            <a:endParaRPr lang="en-US" dirty="0"/>
          </a:p>
          <a:p>
            <a:pPr lvl="2"/>
            <a:r>
              <a:rPr lang="en-US" dirty="0"/>
              <a:t>Strong protection required</a:t>
            </a:r>
          </a:p>
        </p:txBody>
      </p:sp>
    </p:spTree>
    <p:extLst>
      <p:ext uri="{BB962C8B-B14F-4D97-AF65-F5344CB8AC3E}">
        <p14:creationId xmlns:p14="http://schemas.microsoft.com/office/powerpoint/2010/main" val="217890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3789"/>
          </a:xfrm>
        </p:spPr>
        <p:txBody>
          <a:bodyPr>
            <a:normAutofit fontScale="90000"/>
          </a:bodyPr>
          <a:lstStyle/>
          <a:p>
            <a:r>
              <a:rPr lang="en-US" dirty="0"/>
              <a:t>Security metrics</a:t>
            </a:r>
          </a:p>
        </p:txBody>
      </p:sp>
      <p:sp>
        <p:nvSpPr>
          <p:cNvPr id="3" name="Content Placeholder 2"/>
          <p:cNvSpPr>
            <a:spLocks noGrp="1"/>
          </p:cNvSpPr>
          <p:nvPr>
            <p:ph idx="1"/>
          </p:nvPr>
        </p:nvSpPr>
        <p:spPr>
          <a:xfrm>
            <a:off x="435429" y="1103086"/>
            <a:ext cx="11234057" cy="5588000"/>
          </a:xfrm>
        </p:spPr>
        <p:txBody>
          <a:bodyPr>
            <a:noAutofit/>
          </a:bodyPr>
          <a:lstStyle/>
          <a:p>
            <a:r>
              <a:rPr lang="en-US" sz="2400" dirty="0">
                <a:latin typeface="Times New Roman" pitchFamily="18" charset="0"/>
                <a:ea typeface="SimSun" pitchFamily="2" charset="-122"/>
                <a:cs typeface="Times New Roman" pitchFamily="18" charset="0"/>
              </a:rPr>
              <a:t>Quality yard sticks are:  CIAA-Confidentiality, Integrity and Authenticity, Availability</a:t>
            </a:r>
          </a:p>
          <a:p>
            <a:pPr marL="0" indent="0">
              <a:buNone/>
            </a:pPr>
            <a:endParaRPr lang="en-US" sz="2400" dirty="0">
              <a:latin typeface="Times New Roman" pitchFamily="18" charset="0"/>
              <a:ea typeface="SimSun" pitchFamily="2" charset="-122"/>
              <a:cs typeface="Times New Roman" pitchFamily="18" charset="0"/>
            </a:endParaRPr>
          </a:p>
          <a:p>
            <a:r>
              <a:rPr lang="en-US" sz="2400" i="1" dirty="0">
                <a:solidFill>
                  <a:srgbClr val="C00000"/>
                </a:solidFill>
                <a:latin typeface="Times New Roman" pitchFamily="18" charset="0"/>
                <a:ea typeface="SimSun" pitchFamily="2" charset="-122"/>
                <a:cs typeface="Times New Roman" pitchFamily="18" charset="0"/>
              </a:rPr>
              <a:t>Data Integrity</a:t>
            </a:r>
            <a:r>
              <a:rPr lang="en-US" sz="2400" i="1" dirty="0">
                <a:latin typeface="Times New Roman" pitchFamily="18" charset="0"/>
                <a:ea typeface="SimSun" pitchFamily="2" charset="-122"/>
                <a:cs typeface="Times New Roman" pitchFamily="18" charset="0"/>
              </a:rPr>
              <a:t>. Integrity refers to </a:t>
            </a:r>
            <a:r>
              <a:rPr lang="en-US" sz="2400" b="1" i="1" dirty="0">
                <a:latin typeface="Times New Roman" pitchFamily="18" charset="0"/>
                <a:ea typeface="SimSun" pitchFamily="2" charset="-122"/>
                <a:cs typeface="Times New Roman" pitchFamily="18" charset="0"/>
              </a:rPr>
              <a:t>protection from change</a:t>
            </a:r>
            <a:r>
              <a:rPr lang="en-US" sz="2400" i="1" dirty="0">
                <a:latin typeface="Times New Roman" pitchFamily="18" charset="0"/>
                <a:ea typeface="SimSun" pitchFamily="2" charset="-122"/>
                <a:cs typeface="Times New Roman" pitchFamily="18" charset="0"/>
              </a:rPr>
              <a:t>: is the </a:t>
            </a:r>
            <a:r>
              <a:rPr lang="en-US" sz="2400" dirty="0">
                <a:latin typeface="Times New Roman" pitchFamily="18" charset="0"/>
                <a:ea typeface="SimSun" pitchFamily="2" charset="-122"/>
                <a:cs typeface="Times New Roman" pitchFamily="18" charset="0"/>
              </a:rPr>
              <a:t>data that arrives at a receiver identical to the data that was sent?</a:t>
            </a:r>
          </a:p>
          <a:p>
            <a:r>
              <a:rPr lang="en-US" sz="2400" i="1" dirty="0">
                <a:solidFill>
                  <a:srgbClr val="C00000"/>
                </a:solidFill>
                <a:latin typeface="Times New Roman" pitchFamily="18" charset="0"/>
                <a:ea typeface="SimSun" pitchFamily="2" charset="-122"/>
                <a:cs typeface="Times New Roman" pitchFamily="18" charset="0"/>
              </a:rPr>
              <a:t>Data Availability</a:t>
            </a:r>
            <a:r>
              <a:rPr lang="en-US" sz="2400" i="1" dirty="0">
                <a:latin typeface="Times New Roman" pitchFamily="18" charset="0"/>
                <a:ea typeface="SimSun" pitchFamily="2" charset="-122"/>
                <a:cs typeface="Times New Roman" pitchFamily="18" charset="0"/>
              </a:rPr>
              <a:t>. Availability refers to </a:t>
            </a:r>
            <a:r>
              <a:rPr lang="en-US" sz="2400" i="1" dirty="0">
                <a:solidFill>
                  <a:srgbClr val="C00000"/>
                </a:solidFill>
                <a:latin typeface="Times New Roman" pitchFamily="18" charset="0"/>
                <a:ea typeface="SimSun" pitchFamily="2" charset="-122"/>
                <a:cs typeface="Times New Roman" pitchFamily="18" charset="0"/>
              </a:rPr>
              <a:t>protection against disruption </a:t>
            </a:r>
            <a:r>
              <a:rPr lang="en-US" sz="2400" dirty="0">
                <a:solidFill>
                  <a:srgbClr val="C00000"/>
                </a:solidFill>
                <a:latin typeface="Times New Roman" pitchFamily="18" charset="0"/>
                <a:ea typeface="SimSun" pitchFamily="2" charset="-122"/>
                <a:cs typeface="Times New Roman" pitchFamily="18" charset="0"/>
              </a:rPr>
              <a:t>of service</a:t>
            </a:r>
            <a:r>
              <a:rPr lang="en-US" sz="2400" dirty="0">
                <a:latin typeface="Times New Roman" pitchFamily="18" charset="0"/>
                <a:ea typeface="SimSun" pitchFamily="2" charset="-122"/>
                <a:cs typeface="Times New Roman" pitchFamily="18" charset="0"/>
              </a:rPr>
              <a:t>: does data remain accessible for legitimate uses?</a:t>
            </a:r>
          </a:p>
          <a:p>
            <a:r>
              <a:rPr lang="en-US" sz="2400" i="1" dirty="0">
                <a:latin typeface="Times New Roman" pitchFamily="18" charset="0"/>
                <a:ea typeface="SimSun" pitchFamily="2" charset="-122"/>
                <a:cs typeface="Times New Roman" pitchFamily="18" charset="0"/>
              </a:rPr>
              <a:t>Data Confidentiality/privacy: Confidentiality refers to </a:t>
            </a:r>
            <a:r>
              <a:rPr lang="en-US" sz="2400" i="1" dirty="0">
                <a:solidFill>
                  <a:srgbClr val="C00000"/>
                </a:solidFill>
                <a:latin typeface="Times New Roman" pitchFamily="18" charset="0"/>
                <a:ea typeface="SimSun" pitchFamily="2" charset="-122"/>
                <a:cs typeface="Times New Roman" pitchFamily="18" charset="0"/>
              </a:rPr>
              <a:t>protection against </a:t>
            </a:r>
            <a:r>
              <a:rPr lang="en-US" sz="2400" dirty="0">
                <a:solidFill>
                  <a:srgbClr val="C00000"/>
                </a:solidFill>
                <a:latin typeface="Times New Roman" pitchFamily="18" charset="0"/>
                <a:ea typeface="SimSun" pitchFamily="2" charset="-122"/>
                <a:cs typeface="Times New Roman" pitchFamily="18" charset="0"/>
              </a:rPr>
              <a:t>unauthorized data access (encryption/encoding)</a:t>
            </a:r>
          </a:p>
          <a:p>
            <a:r>
              <a:rPr lang="en-US" sz="2400" dirty="0">
                <a:solidFill>
                  <a:srgbClr val="C00000"/>
                </a:solidFill>
                <a:latin typeface="Times New Roman" pitchFamily="18" charset="0"/>
                <a:ea typeface="SimSun" pitchFamily="2" charset="-122"/>
                <a:cs typeface="Times New Roman" pitchFamily="18" charset="0"/>
              </a:rPr>
              <a:t>Authenticity: </a:t>
            </a:r>
            <a:r>
              <a:rPr lang="en-US" sz="2400" dirty="0">
                <a:latin typeface="Times New Roman" pitchFamily="18" charset="0"/>
                <a:ea typeface="SimSun" pitchFamily="2" charset="-122"/>
                <a:cs typeface="Times New Roman" pitchFamily="18" charset="0"/>
              </a:rPr>
              <a:t>right sender and right receiver (password, tokens)</a:t>
            </a:r>
          </a:p>
          <a:p>
            <a:r>
              <a:rPr lang="en-US" sz="2400" i="1" dirty="0">
                <a:solidFill>
                  <a:srgbClr val="C00000"/>
                </a:solidFill>
                <a:latin typeface="Times New Roman" pitchFamily="18" charset="0"/>
                <a:ea typeface="SimSun" pitchFamily="2" charset="-122"/>
                <a:cs typeface="Times New Roman" pitchFamily="18" charset="0"/>
              </a:rPr>
              <a:t>Non-repudiation of sender or Privacy</a:t>
            </a:r>
            <a:r>
              <a:rPr lang="en-US" sz="2400" i="1" dirty="0">
                <a:latin typeface="Times New Roman" pitchFamily="18" charset="0"/>
                <a:ea typeface="SimSun" pitchFamily="2" charset="-122"/>
                <a:cs typeface="Times New Roman" pitchFamily="18" charset="0"/>
              </a:rPr>
              <a:t>. Privacy refers to the </a:t>
            </a:r>
            <a:r>
              <a:rPr lang="en-US" sz="2400" i="1" dirty="0">
                <a:solidFill>
                  <a:srgbClr val="C00000"/>
                </a:solidFill>
                <a:latin typeface="Times New Roman" pitchFamily="18" charset="0"/>
                <a:ea typeface="SimSun" pitchFamily="2" charset="-122"/>
                <a:cs typeface="Times New Roman" pitchFamily="18" charset="0"/>
              </a:rPr>
              <a:t>ability of a sender to remain </a:t>
            </a:r>
            <a:r>
              <a:rPr lang="en-US" sz="2400" dirty="0">
                <a:solidFill>
                  <a:srgbClr val="C00000"/>
                </a:solidFill>
                <a:latin typeface="Times New Roman" pitchFamily="18" charset="0"/>
                <a:ea typeface="SimSun" pitchFamily="2" charset="-122"/>
                <a:cs typeface="Times New Roman" pitchFamily="18" charset="0"/>
              </a:rPr>
              <a:t>anonymous</a:t>
            </a:r>
            <a:r>
              <a:rPr lang="en-US" sz="2400" dirty="0">
                <a:latin typeface="Times New Roman" pitchFamily="18" charset="0"/>
                <a:ea typeface="SimSun" pitchFamily="2" charset="-122"/>
                <a:cs typeface="Times New Roman" pitchFamily="18" charset="0"/>
              </a:rPr>
              <a:t>: is the sender’s identity revealed</a:t>
            </a:r>
            <a:r>
              <a:rPr lang="en-US" sz="2400" dirty="0"/>
              <a:t>?</a:t>
            </a:r>
          </a:p>
        </p:txBody>
      </p:sp>
    </p:spTree>
    <p:extLst>
      <p:ext uri="{BB962C8B-B14F-4D97-AF65-F5344CB8AC3E}">
        <p14:creationId xmlns:p14="http://schemas.microsoft.com/office/powerpoint/2010/main" val="1544853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Threats.attacks</a:t>
            </a:r>
            <a:endParaRPr lang="en-US" dirty="0"/>
          </a:p>
        </p:txBody>
      </p:sp>
      <p:sp>
        <p:nvSpPr>
          <p:cNvPr id="3" name="Content Placeholder 2"/>
          <p:cNvSpPr>
            <a:spLocks noGrp="1"/>
          </p:cNvSpPr>
          <p:nvPr>
            <p:ph idx="1"/>
          </p:nvPr>
        </p:nvSpPr>
        <p:spPr/>
        <p:txBody>
          <a:bodyPr>
            <a:normAutofit lnSpcReduction="10000"/>
          </a:bodyPr>
          <a:lstStyle/>
          <a:p>
            <a:r>
              <a:rPr lang="en-US" altLang="en-US" b="1" dirty="0"/>
              <a:t>Breach of confidentiality</a:t>
            </a:r>
          </a:p>
          <a:p>
            <a:pPr lvl="1"/>
            <a:r>
              <a:rPr lang="en-US" altLang="en-US" dirty="0"/>
              <a:t>Unauthorized reading of data</a:t>
            </a:r>
          </a:p>
          <a:p>
            <a:r>
              <a:rPr lang="en-US" altLang="en-US" b="1" dirty="0"/>
              <a:t>Breach of integrity</a:t>
            </a:r>
          </a:p>
          <a:p>
            <a:pPr lvl="1"/>
            <a:r>
              <a:rPr lang="en-US" altLang="en-US" dirty="0"/>
              <a:t>Unauthorized modification of data</a:t>
            </a:r>
          </a:p>
          <a:p>
            <a:r>
              <a:rPr lang="en-US" altLang="en-US" b="1" dirty="0"/>
              <a:t>Breach of availability</a:t>
            </a:r>
          </a:p>
          <a:p>
            <a:pPr lvl="1"/>
            <a:r>
              <a:rPr lang="en-US" altLang="en-US" dirty="0"/>
              <a:t>Unauthorized destruction of data</a:t>
            </a:r>
          </a:p>
          <a:p>
            <a:r>
              <a:rPr lang="en-US" altLang="en-US" b="1" dirty="0"/>
              <a:t>Theft of service</a:t>
            </a:r>
          </a:p>
          <a:p>
            <a:pPr lvl="1"/>
            <a:r>
              <a:rPr lang="en-US" altLang="en-US" dirty="0"/>
              <a:t>Unauthorized use of resources</a:t>
            </a:r>
          </a:p>
          <a:p>
            <a:r>
              <a:rPr lang="en-US" altLang="en-US" b="1" dirty="0"/>
              <a:t>Denial of service (</a:t>
            </a:r>
            <a:r>
              <a:rPr lang="en-US" altLang="en-US" b="1" dirty="0">
                <a:solidFill>
                  <a:srgbClr val="3366FF"/>
                </a:solidFill>
              </a:rPr>
              <a:t>DOS</a:t>
            </a:r>
            <a:r>
              <a:rPr lang="en-US" altLang="en-US" b="1" dirty="0"/>
              <a:t>)</a:t>
            </a:r>
          </a:p>
          <a:p>
            <a:pPr lvl="1"/>
            <a:r>
              <a:rPr lang="en-US" altLang="en-US" dirty="0"/>
              <a:t>Denial  of the  legitimate user/ legitimate resources</a:t>
            </a:r>
          </a:p>
          <a:p>
            <a:endParaRPr lang="en-US" dirty="0"/>
          </a:p>
        </p:txBody>
      </p:sp>
    </p:spTree>
    <p:extLst>
      <p:ext uri="{BB962C8B-B14F-4D97-AF65-F5344CB8AC3E}">
        <p14:creationId xmlns:p14="http://schemas.microsoft.com/office/powerpoint/2010/main" val="412168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838200" y="1825624"/>
            <a:ext cx="10934700" cy="4735195"/>
          </a:xfrm>
        </p:spPr>
        <p:txBody>
          <a:bodyPr>
            <a:normAutofit fontScale="92500" lnSpcReduction="20000"/>
          </a:bodyPr>
          <a:lstStyle/>
          <a:p>
            <a:r>
              <a:rPr lang="en-US" altLang="en-US" b="1" dirty="0">
                <a:solidFill>
                  <a:srgbClr val="3366FF"/>
                </a:solidFill>
              </a:rPr>
              <a:t>Masquerading </a:t>
            </a:r>
            <a:r>
              <a:rPr lang="en-US" altLang="en-US" dirty="0"/>
              <a:t>(breach </a:t>
            </a:r>
            <a:r>
              <a:rPr lang="en-US" altLang="en-US" b="1" dirty="0">
                <a:solidFill>
                  <a:srgbClr val="3366FF"/>
                </a:solidFill>
              </a:rPr>
              <a:t>authentication</a:t>
            </a:r>
            <a:r>
              <a:rPr lang="en-US" altLang="en-US" dirty="0"/>
              <a:t>)</a:t>
            </a:r>
          </a:p>
          <a:p>
            <a:pPr lvl="1"/>
            <a:r>
              <a:rPr lang="en-US" altLang="en-US" dirty="0"/>
              <a:t>Pretending to be an authorized user to escalate privileges</a:t>
            </a:r>
          </a:p>
          <a:p>
            <a:r>
              <a:rPr lang="en-US" altLang="en-US" b="1" dirty="0">
                <a:solidFill>
                  <a:srgbClr val="3366FF"/>
                </a:solidFill>
              </a:rPr>
              <a:t>Replay attack</a:t>
            </a:r>
          </a:p>
          <a:p>
            <a:pPr lvl="1"/>
            <a:r>
              <a:rPr lang="en-US" altLang="en-US" dirty="0"/>
              <a:t>As is or with </a:t>
            </a:r>
            <a:r>
              <a:rPr lang="en-US" altLang="en-US" b="1" dirty="0">
                <a:solidFill>
                  <a:srgbClr val="3366FF"/>
                </a:solidFill>
              </a:rPr>
              <a:t>message modification</a:t>
            </a:r>
          </a:p>
          <a:p>
            <a:r>
              <a:rPr lang="en-US" altLang="en-US" b="1" dirty="0">
                <a:solidFill>
                  <a:srgbClr val="3366FF"/>
                </a:solidFill>
              </a:rPr>
              <a:t>Man-in-the-middle attack</a:t>
            </a:r>
          </a:p>
          <a:p>
            <a:pPr lvl="1"/>
            <a:r>
              <a:rPr lang="en-US" altLang="en-US" dirty="0"/>
              <a:t>Intruder sits in data flow, masquerading as sender to receiver and vice versa</a:t>
            </a:r>
          </a:p>
          <a:p>
            <a:r>
              <a:rPr lang="en-US" altLang="en-US" b="1" dirty="0">
                <a:solidFill>
                  <a:srgbClr val="3366FF"/>
                </a:solidFill>
              </a:rPr>
              <a:t>Session hijacking</a:t>
            </a:r>
          </a:p>
          <a:p>
            <a:pPr lvl="1"/>
            <a:r>
              <a:rPr lang="en-US" altLang="en-US" dirty="0"/>
              <a:t>Intercept an already-established session to bypass authentication</a:t>
            </a:r>
          </a:p>
          <a:p>
            <a:r>
              <a:rPr lang="en-US" altLang="en-US" b="1" dirty="0">
                <a:solidFill>
                  <a:srgbClr val="3366FF"/>
                </a:solidFill>
              </a:rPr>
              <a:t>Script kiddies </a:t>
            </a:r>
            <a:r>
              <a:rPr lang="en-US" altLang="en-US" dirty="0"/>
              <a:t>can run pre-written exploit code to attack a given system</a:t>
            </a:r>
          </a:p>
          <a:p>
            <a:pPr lvl="1"/>
            <a:r>
              <a:rPr lang="en-US" altLang="en-US" dirty="0"/>
              <a:t>Attack code can get a shell with the process’s</a:t>
            </a:r>
            <a:r>
              <a:rPr lang="ja-JP" altLang="en-US" dirty="0"/>
              <a:t> </a:t>
            </a:r>
            <a:r>
              <a:rPr lang="en-US" altLang="ja-JP" dirty="0"/>
              <a:t>owner permissions</a:t>
            </a:r>
          </a:p>
          <a:p>
            <a:pPr lvl="1"/>
            <a:r>
              <a:rPr lang="en-US" altLang="en-US" dirty="0"/>
              <a:t>Or open a network port, delete files, download a program, etc.</a:t>
            </a:r>
          </a:p>
          <a:p>
            <a:r>
              <a:rPr lang="en-US" altLang="en-US" dirty="0"/>
              <a:t>Depending on bug, attack can be executed across a network using allowed connections, bypassing firewalls</a:t>
            </a:r>
          </a:p>
          <a:p>
            <a:pPr lvl="1"/>
            <a:endParaRPr lang="en-US" altLang="en-US" dirty="0"/>
          </a:p>
          <a:p>
            <a:endParaRPr lang="en-US" dirty="0"/>
          </a:p>
        </p:txBody>
      </p:sp>
    </p:spTree>
    <p:extLst>
      <p:ext uri="{BB962C8B-B14F-4D97-AF65-F5344CB8AC3E}">
        <p14:creationId xmlns:p14="http://schemas.microsoft.com/office/powerpoint/2010/main" val="3036541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a:t>Data, networks attacks  are increasing geometrically – malwares, spams, spoofing </a:t>
            </a:r>
            <a:r>
              <a:rPr lang="en-US" altLang="en-US" dirty="0" err="1"/>
              <a:t>etc</a:t>
            </a:r>
            <a:endParaRPr lang="en-US" altLang="en-US" dirty="0"/>
          </a:p>
          <a:p>
            <a:r>
              <a:rPr lang="en-US" altLang="en-US" dirty="0"/>
              <a:t>Attacks has moved with trends to tools of organized crime</a:t>
            </a:r>
          </a:p>
          <a:p>
            <a:pPr lvl="1"/>
            <a:r>
              <a:rPr lang="en-US" altLang="en-US" dirty="0"/>
              <a:t>Yahoo-yahoo as they call some methods</a:t>
            </a:r>
          </a:p>
          <a:p>
            <a:pPr lvl="1"/>
            <a:r>
              <a:rPr lang="en-US" altLang="en-US" dirty="0"/>
              <a:t>Targeting specific companies</a:t>
            </a:r>
          </a:p>
          <a:p>
            <a:pPr lvl="1"/>
            <a:r>
              <a:rPr lang="en-US" altLang="en-US" dirty="0"/>
              <a:t>Creating downloadable codes as tool for spam and DDOS delivery</a:t>
            </a:r>
          </a:p>
          <a:p>
            <a:pPr lvl="1"/>
            <a:r>
              <a:rPr lang="en-US" altLang="en-US" b="1" dirty="0">
                <a:solidFill>
                  <a:srgbClr val="3366FF"/>
                </a:solidFill>
              </a:rPr>
              <a:t>Keystroke logger </a:t>
            </a:r>
            <a:r>
              <a:rPr lang="en-US" altLang="en-US" dirty="0"/>
              <a:t>to grab passwords, credit card numbers</a:t>
            </a:r>
          </a:p>
          <a:p>
            <a:endParaRPr lang="en-US" dirty="0"/>
          </a:p>
        </p:txBody>
      </p:sp>
    </p:spTree>
    <p:extLst>
      <p:ext uri="{BB962C8B-B14F-4D97-AF65-F5344CB8AC3E}">
        <p14:creationId xmlns:p14="http://schemas.microsoft.com/office/powerpoint/2010/main" val="667026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Intrusions: port scanning and DDOS</a:t>
            </a:r>
          </a:p>
        </p:txBody>
      </p:sp>
      <p:sp>
        <p:nvSpPr>
          <p:cNvPr id="3" name="Content Placeholder 2"/>
          <p:cNvSpPr>
            <a:spLocks noGrp="1"/>
          </p:cNvSpPr>
          <p:nvPr>
            <p:ph idx="1"/>
          </p:nvPr>
        </p:nvSpPr>
        <p:spPr/>
        <p:txBody>
          <a:bodyPr/>
          <a:lstStyle/>
          <a:p>
            <a:r>
              <a:rPr lang="en-US" altLang="en-US" b="1" dirty="0"/>
              <a:t>Port scanning</a:t>
            </a:r>
            <a:endParaRPr lang="en-US" altLang="en-US" dirty="0"/>
          </a:p>
          <a:p>
            <a:pPr lvl="1"/>
            <a:r>
              <a:rPr lang="en-US" altLang="en-US" dirty="0"/>
              <a:t>Automated attempt to connect to a range of ports on one or a range of IP addresses</a:t>
            </a:r>
          </a:p>
          <a:p>
            <a:pPr lvl="1"/>
            <a:r>
              <a:rPr lang="en-US" altLang="en-US" dirty="0"/>
              <a:t>Detection of answering service protocol</a:t>
            </a:r>
          </a:p>
          <a:p>
            <a:pPr lvl="1"/>
            <a:r>
              <a:rPr lang="en-US" altLang="en-US" dirty="0"/>
              <a:t>Detection of OS and version running on system</a:t>
            </a:r>
          </a:p>
          <a:p>
            <a:pPr lvl="1"/>
            <a:r>
              <a:rPr lang="en-US" altLang="en-US" dirty="0" err="1">
                <a:latin typeface="Courier New" panose="02070309020205020404" pitchFamily="49" charset="0"/>
                <a:cs typeface="Courier New" panose="02070309020205020404" pitchFamily="49" charset="0"/>
              </a:rPr>
              <a:t>nmap</a:t>
            </a:r>
            <a:r>
              <a:rPr lang="en-US" altLang="en-US" dirty="0">
                <a:latin typeface="Courier New" panose="02070309020205020404" pitchFamily="49" charset="0"/>
                <a:cs typeface="Courier New" panose="02070309020205020404" pitchFamily="49" charset="0"/>
              </a:rPr>
              <a:t> </a:t>
            </a:r>
            <a:r>
              <a:rPr lang="en-US" altLang="en-US" dirty="0"/>
              <a:t>scans all ports in a given IP range for a response</a:t>
            </a:r>
          </a:p>
          <a:p>
            <a:pPr lvl="1"/>
            <a:r>
              <a:rPr lang="en-US" altLang="en-US" dirty="0" err="1">
                <a:latin typeface="Courier New" panose="02070309020205020404" pitchFamily="49" charset="0"/>
                <a:cs typeface="Courier New" panose="02070309020205020404" pitchFamily="49" charset="0"/>
              </a:rPr>
              <a:t>nessus</a:t>
            </a:r>
            <a:r>
              <a:rPr lang="en-US" altLang="en-US" dirty="0"/>
              <a:t> has a database of protocols and bugs (and exploits) to apply against a system</a:t>
            </a:r>
          </a:p>
          <a:p>
            <a:pPr lvl="1"/>
            <a:r>
              <a:rPr lang="en-US" altLang="en-US" dirty="0"/>
              <a:t>Frequently launched from </a:t>
            </a:r>
            <a:r>
              <a:rPr lang="en-US" altLang="en-US" b="1" dirty="0">
                <a:solidFill>
                  <a:srgbClr val="3366FF"/>
                </a:solidFill>
              </a:rPr>
              <a:t>zombie systems</a:t>
            </a:r>
            <a:r>
              <a:rPr lang="en-US" altLang="en-US" dirty="0"/>
              <a:t> </a:t>
            </a:r>
          </a:p>
          <a:p>
            <a:pPr lvl="2"/>
            <a:r>
              <a:rPr lang="en-US" altLang="en-US" dirty="0"/>
              <a:t>To decrease trace-ability	</a:t>
            </a:r>
          </a:p>
          <a:p>
            <a:endParaRPr lang="en-US" dirty="0"/>
          </a:p>
        </p:txBody>
      </p:sp>
    </p:spTree>
    <p:extLst>
      <p:ext uri="{BB962C8B-B14F-4D97-AF65-F5344CB8AC3E}">
        <p14:creationId xmlns:p14="http://schemas.microsoft.com/office/powerpoint/2010/main" val="2656722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2063</Words>
  <Application>Microsoft Office PowerPoint</Application>
  <PresentationFormat>Widescreen</PresentationFormat>
  <Paragraphs>202</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Courier New</vt:lpstr>
      <vt:lpstr>Times New Roman</vt:lpstr>
      <vt:lpstr>Office Theme</vt:lpstr>
      <vt:lpstr>Security Management</vt:lpstr>
      <vt:lpstr>Concerns for Security</vt:lpstr>
      <vt:lpstr>Middle man operations</vt:lpstr>
      <vt:lpstr>Security Concerns…</vt:lpstr>
      <vt:lpstr>Security metrics</vt:lpstr>
      <vt:lpstr>Threats.attacks</vt:lpstr>
      <vt:lpstr>…</vt:lpstr>
      <vt:lpstr>PowerPoint Presentation</vt:lpstr>
      <vt:lpstr>Intrusions: port scanning and DDOS</vt:lpstr>
      <vt:lpstr>Intrusion</vt:lpstr>
      <vt:lpstr>Types of threats</vt:lpstr>
      <vt:lpstr>Threat  types…</vt:lpstr>
      <vt:lpstr>Issues on Security…</vt:lpstr>
      <vt:lpstr>Security measures</vt:lpstr>
      <vt:lpstr>Security Mechanisms…</vt:lpstr>
      <vt:lpstr>Nature of Problems</vt:lpstr>
      <vt:lpstr>Security Countermeasures</vt:lpstr>
      <vt:lpstr>Data Encryption</vt:lpstr>
      <vt:lpstr>Encryption…</vt:lpstr>
      <vt:lpstr>Private Key Encryption (Symmetric)</vt:lpstr>
      <vt:lpstr>Public Key Encryption (Asymetric)</vt:lpstr>
      <vt:lpstr>Use of both Public  &amp; Private Keys</vt:lpstr>
      <vt:lpstr>Symmetric encryption- key exchange important</vt:lpstr>
      <vt:lpstr>Asymmetric Encryption</vt:lpstr>
      <vt:lpstr>RSA Algorithm</vt:lpstr>
      <vt:lpstr>Asymmetric example</vt:lpstr>
      <vt:lpstr>To encrypt Love using RSA =&gt; QOVJ</vt:lpstr>
      <vt:lpstr>To decrypt QOVJ to LOVE</vt:lpstr>
      <vt:lpstr>Hashing Mechanism</vt:lpstr>
      <vt:lpstr>Assignment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Management</dc:title>
  <dc:creator>oladeji</dc:creator>
  <cp:lastModifiedBy>Gloria Oladeji</cp:lastModifiedBy>
  <cp:revision>42</cp:revision>
  <dcterms:created xsi:type="dcterms:W3CDTF">2018-04-10T08:42:22Z</dcterms:created>
  <dcterms:modified xsi:type="dcterms:W3CDTF">2020-03-04T12:40:16Z</dcterms:modified>
</cp:coreProperties>
</file>