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40" r:id="rId3"/>
    <p:sldId id="336" r:id="rId4"/>
    <p:sldId id="341" r:id="rId5"/>
    <p:sldId id="342" r:id="rId6"/>
    <p:sldId id="337" r:id="rId7"/>
    <p:sldId id="338" r:id="rId8"/>
    <p:sldId id="33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257" r:id="rId26"/>
    <p:sldId id="258" r:id="rId27"/>
    <p:sldId id="259" r:id="rId28"/>
    <p:sldId id="261" r:id="rId29"/>
    <p:sldId id="262" r:id="rId30"/>
    <p:sldId id="263" r:id="rId31"/>
    <p:sldId id="264" r:id="rId32"/>
    <p:sldId id="265" r:id="rId33"/>
    <p:sldId id="266" r:id="rId34"/>
    <p:sldId id="267" r:id="rId35"/>
    <p:sldId id="268" r:id="rId36"/>
    <p:sldId id="269" r:id="rId37"/>
    <p:sldId id="270" r:id="rId38"/>
    <p:sldId id="282" r:id="rId39"/>
    <p:sldId id="283" r:id="rId40"/>
    <p:sldId id="284" r:id="rId41"/>
    <p:sldId id="285" r:id="rId42"/>
    <p:sldId id="287" r:id="rId43"/>
    <p:sldId id="288" r:id="rId44"/>
    <p:sldId id="289" r:id="rId45"/>
    <p:sldId id="290" r:id="rId46"/>
    <p:sldId id="291" r:id="rId47"/>
    <p:sldId id="292" r:id="rId48"/>
    <p:sldId id="293" r:id="rId49"/>
    <p:sldId id="294"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2" r:id="rId63"/>
    <p:sldId id="313" r:id="rId64"/>
    <p:sldId id="314" r:id="rId65"/>
    <p:sldId id="315" r:id="rId66"/>
    <p:sldId id="316" r:id="rId67"/>
    <p:sldId id="317" r:id="rId68"/>
    <p:sldId id="31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9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FEEDA-751E-4CBC-8445-232DDF4B9838}"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8F766-236C-4549-97C2-2B9BAD8B5768}" type="slidenum">
              <a:rPr lang="en-US" smtClean="0"/>
              <a:t>‹#›</a:t>
            </a:fld>
            <a:endParaRPr lang="en-US"/>
          </a:p>
        </p:txBody>
      </p:sp>
    </p:spTree>
    <p:extLst>
      <p:ext uri="{BB962C8B-B14F-4D97-AF65-F5344CB8AC3E}">
        <p14:creationId xmlns:p14="http://schemas.microsoft.com/office/powerpoint/2010/main" val="310439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CD7A7F-C091-4891-9131-CED41F7C4224}" type="slidenum">
              <a:rPr lang="en-US" sz="1200"/>
              <a:pPr/>
              <a:t>26</a:t>
            </a:fld>
            <a:endParaRPr lang="en-US" sz="1200"/>
          </a:p>
        </p:txBody>
      </p:sp>
      <p:sp>
        <p:nvSpPr>
          <p:cNvPr id="61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lstStyle/>
          <a:p>
            <a:endParaRPr lang="en-US"/>
          </a:p>
        </p:txBody>
      </p:sp>
      <p:sp>
        <p:nvSpPr>
          <p:cNvPr id="6148"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8428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AAB8AE-8034-4CC1-9DDB-529A9C9535CC}" type="slidenum">
              <a:rPr lang="en-US" sz="1200"/>
              <a:pPr/>
              <a:t>27</a:t>
            </a:fld>
            <a:endParaRPr lang="en-US" sz="1200"/>
          </a:p>
        </p:txBody>
      </p:sp>
      <p:sp>
        <p:nvSpPr>
          <p:cNvPr id="819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lstStyle/>
          <a:p>
            <a:endParaRPr lang="en-US"/>
          </a:p>
        </p:txBody>
      </p:sp>
      <p:sp>
        <p:nvSpPr>
          <p:cNvPr id="8196"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9276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5F3AB2-26E8-475C-B5BE-035E5EA29CF2}"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364198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F3AB2-26E8-475C-B5BE-035E5EA29CF2}"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376802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F3AB2-26E8-475C-B5BE-035E5EA29CF2}"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794506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0" y="228600"/>
            <a:ext cx="9448800" cy="1143000"/>
          </a:xfrm>
        </p:spPr>
        <p:txBody>
          <a:bodyPr/>
          <a:lstStyle/>
          <a:p>
            <a:r>
              <a:rPr lang="en-US"/>
              <a:t>Click to edit Master title style</a:t>
            </a:r>
          </a:p>
        </p:txBody>
      </p:sp>
      <p:sp>
        <p:nvSpPr>
          <p:cNvPr id="3" name="Text Placeholder 2"/>
          <p:cNvSpPr>
            <a:spLocks noGrp="1"/>
          </p:cNvSpPr>
          <p:nvPr>
            <p:ph type="body" sz="half" idx="1"/>
          </p:nvPr>
        </p:nvSpPr>
        <p:spPr>
          <a:xfrm>
            <a:off x="1930400" y="1524000"/>
            <a:ext cx="9652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30400" y="3886200"/>
            <a:ext cx="9652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A273B8-703B-44C2-9FA3-7EF39941D7EC}" type="slidenum">
              <a:rPr lang="en-US"/>
              <a:pPr>
                <a:defRPr/>
              </a:pPr>
              <a:t>‹#›</a:t>
            </a:fld>
            <a:endParaRPr lang="en-US"/>
          </a:p>
        </p:txBody>
      </p:sp>
    </p:spTree>
    <p:extLst>
      <p:ext uri="{BB962C8B-B14F-4D97-AF65-F5344CB8AC3E}">
        <p14:creationId xmlns:p14="http://schemas.microsoft.com/office/powerpoint/2010/main" val="4118031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930400" y="228600"/>
            <a:ext cx="9448800" cy="1143000"/>
          </a:xfrm>
        </p:spPr>
        <p:txBody>
          <a:bodyPr/>
          <a:lstStyle/>
          <a:p>
            <a:r>
              <a:rPr lang="en-US"/>
              <a:t>Click to edit Master title style</a:t>
            </a:r>
          </a:p>
        </p:txBody>
      </p:sp>
      <p:sp>
        <p:nvSpPr>
          <p:cNvPr id="3" name="Text Placeholder 2"/>
          <p:cNvSpPr>
            <a:spLocks noGrp="1"/>
          </p:cNvSpPr>
          <p:nvPr>
            <p:ph type="body" sz="half" idx="1"/>
          </p:nvPr>
        </p:nvSpPr>
        <p:spPr>
          <a:xfrm>
            <a:off x="1930400" y="1524000"/>
            <a:ext cx="4724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58000" y="1524000"/>
            <a:ext cx="4724400" cy="4572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11DD7C-9219-4C2D-9ECC-53E9974B5036}" type="slidenum">
              <a:rPr lang="en-US"/>
              <a:pPr>
                <a:defRPr/>
              </a:pPr>
              <a:t>‹#›</a:t>
            </a:fld>
            <a:endParaRPr lang="en-US"/>
          </a:p>
        </p:txBody>
      </p:sp>
    </p:spTree>
    <p:extLst>
      <p:ext uri="{BB962C8B-B14F-4D97-AF65-F5344CB8AC3E}">
        <p14:creationId xmlns:p14="http://schemas.microsoft.com/office/powerpoint/2010/main" val="274472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F3AB2-26E8-475C-B5BE-035E5EA29CF2}"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174597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3AB2-26E8-475C-B5BE-035E5EA29CF2}"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206085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5F3AB2-26E8-475C-B5BE-035E5EA29CF2}"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419407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5F3AB2-26E8-475C-B5BE-035E5EA29CF2}"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393737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5F3AB2-26E8-475C-B5BE-035E5EA29CF2}"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162439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F3AB2-26E8-475C-B5BE-035E5EA29CF2}"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183673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5F3AB2-26E8-475C-B5BE-035E5EA29CF2}"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273462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5F3AB2-26E8-475C-B5BE-035E5EA29CF2}"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101073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F3AB2-26E8-475C-B5BE-035E5EA29CF2}" type="datetimeFigureOut">
              <a:rPr lang="en-US" smtClean="0"/>
              <a:t>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4E637-3EEE-4894-B499-1B9FC573F967}" type="slidenum">
              <a:rPr lang="en-US" smtClean="0"/>
              <a:t>‹#›</a:t>
            </a:fld>
            <a:endParaRPr lang="en-US"/>
          </a:p>
        </p:txBody>
      </p:sp>
    </p:spTree>
    <p:extLst>
      <p:ext uri="{BB962C8B-B14F-4D97-AF65-F5344CB8AC3E}">
        <p14:creationId xmlns:p14="http://schemas.microsoft.com/office/powerpoint/2010/main" val="2355773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oladeji@unilag.edu.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504- Concurrent systems</a:t>
            </a:r>
          </a:p>
        </p:txBody>
      </p:sp>
      <p:sp>
        <p:nvSpPr>
          <p:cNvPr id="3" name="Subtitle 2"/>
          <p:cNvSpPr>
            <a:spLocks noGrp="1"/>
          </p:cNvSpPr>
          <p:nvPr>
            <p:ph type="subTitle" idx="1"/>
          </p:nvPr>
        </p:nvSpPr>
        <p:spPr/>
        <p:txBody>
          <a:bodyPr>
            <a:normAutofit lnSpcReduction="10000"/>
          </a:bodyPr>
          <a:lstStyle/>
          <a:p>
            <a:r>
              <a:rPr lang="en-US" dirty="0"/>
              <a:t>Lecture Series 2</a:t>
            </a:r>
          </a:p>
          <a:p>
            <a:r>
              <a:rPr lang="en-US" dirty="0"/>
              <a:t>OLADEJI F.A</a:t>
            </a:r>
          </a:p>
          <a:p>
            <a:r>
              <a:rPr lang="en-US" dirty="0">
                <a:hlinkClick r:id="rId2"/>
              </a:rPr>
              <a:t>foladeji@unilag.edu.ng</a:t>
            </a:r>
            <a:endParaRPr lang="en-US" dirty="0"/>
          </a:p>
          <a:p>
            <a:r>
              <a:rPr lang="en-US" dirty="0"/>
              <a:t>07033629809</a:t>
            </a:r>
          </a:p>
        </p:txBody>
      </p:sp>
    </p:spTree>
    <p:extLst>
      <p:ext uri="{BB962C8B-B14F-4D97-AF65-F5344CB8AC3E}">
        <p14:creationId xmlns:p14="http://schemas.microsoft.com/office/powerpoint/2010/main" val="169575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Co-operations</a:t>
            </a:r>
          </a:p>
        </p:txBody>
      </p:sp>
      <p:sp>
        <p:nvSpPr>
          <p:cNvPr id="3" name="Content Placeholder 2"/>
          <p:cNvSpPr>
            <a:spLocks noGrp="1"/>
          </p:cNvSpPr>
          <p:nvPr>
            <p:ph idx="1"/>
          </p:nvPr>
        </p:nvSpPr>
        <p:spPr/>
        <p:txBody>
          <a:bodyPr>
            <a:normAutofit fontScale="92500" lnSpcReduction="10000"/>
          </a:bodyPr>
          <a:lstStyle/>
          <a:p>
            <a:pPr lvl="0"/>
            <a:r>
              <a:rPr lang="en-US" dirty="0">
                <a:solidFill>
                  <a:srgbClr val="FF0000"/>
                </a:solidFill>
              </a:rPr>
              <a:t>Fully independent processes</a:t>
            </a:r>
            <a:r>
              <a:rPr lang="en-US" dirty="0"/>
              <a:t>; users working on separate applications within the same system such as students running their programs.</a:t>
            </a:r>
          </a:p>
          <a:p>
            <a:pPr lvl="0"/>
            <a:r>
              <a:rPr lang="en-US" dirty="0">
                <a:solidFill>
                  <a:srgbClr val="FF0000"/>
                </a:solidFill>
              </a:rPr>
              <a:t>Independent but related processes</a:t>
            </a:r>
            <a:r>
              <a:rPr lang="en-US" dirty="0"/>
              <a:t>: users contributing to one application such as several data clerks in an order processing department. Each clerk could be running his own copy of a data entry program but be accessing and updating one database.</a:t>
            </a:r>
          </a:p>
          <a:p>
            <a:pPr lvl="0"/>
            <a:r>
              <a:rPr lang="en-US" dirty="0">
                <a:solidFill>
                  <a:srgbClr val="FF0000"/>
                </a:solidFill>
              </a:rPr>
              <a:t>Concurrency aware processes</a:t>
            </a:r>
            <a:r>
              <a:rPr lang="en-US" dirty="0"/>
              <a:t>. This is common in real time applications where threads operate at the same time. High level languages such as Java, Concurrent C, and Concurrent Pascal are designed to facilitate the production of concurrent programs. </a:t>
            </a:r>
          </a:p>
          <a:p>
            <a:pPr lvl="0"/>
            <a:r>
              <a:rPr lang="en-US" dirty="0"/>
              <a:t>Examples of Concurrent program­ming applications are the OS process control, distributed on-line databases, network controllers etc.</a:t>
            </a:r>
          </a:p>
          <a:p>
            <a:endParaRPr lang="en-US" dirty="0"/>
          </a:p>
        </p:txBody>
      </p:sp>
    </p:spTree>
    <p:extLst>
      <p:ext uri="{BB962C8B-B14F-4D97-AF65-F5344CB8AC3E}">
        <p14:creationId xmlns:p14="http://schemas.microsoft.com/office/powerpoint/2010/main" val="208243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normAutofit fontScale="90000"/>
          </a:bodyPr>
          <a:lstStyle/>
          <a:p>
            <a:r>
              <a:rPr lang="en-US" dirty="0"/>
              <a:t>Reasons for cooperation</a:t>
            </a:r>
          </a:p>
        </p:txBody>
      </p:sp>
      <p:sp>
        <p:nvSpPr>
          <p:cNvPr id="3" name="Content Placeholder 2"/>
          <p:cNvSpPr>
            <a:spLocks noGrp="1"/>
          </p:cNvSpPr>
          <p:nvPr>
            <p:ph idx="1"/>
          </p:nvPr>
        </p:nvSpPr>
        <p:spPr>
          <a:xfrm>
            <a:off x="677334" y="1300766"/>
            <a:ext cx="8596668" cy="5306095"/>
          </a:xfrm>
        </p:spPr>
        <p:txBody>
          <a:bodyPr>
            <a:normAutofit fontScale="62500" lnSpcReduction="20000"/>
          </a:bodyPr>
          <a:lstStyle/>
          <a:p>
            <a:pPr lvl="0"/>
            <a:r>
              <a:rPr lang="en-US" dirty="0">
                <a:solidFill>
                  <a:srgbClr val="FF0000"/>
                </a:solidFill>
              </a:rPr>
              <a:t>To identify the situation</a:t>
            </a:r>
            <a:r>
              <a:rPr lang="en-US" dirty="0"/>
              <a:t> </a:t>
            </a:r>
            <a:r>
              <a:rPr lang="en-US" dirty="0">
                <a:solidFill>
                  <a:srgbClr val="FF0000"/>
                </a:solidFill>
              </a:rPr>
              <a:t>that can cause problem and avoid</a:t>
            </a:r>
            <a:r>
              <a:rPr lang="en-US" dirty="0"/>
              <a:t> it.</a:t>
            </a:r>
          </a:p>
          <a:p>
            <a:pPr lvl="1"/>
            <a:r>
              <a:rPr lang="en-US" b="1" dirty="0"/>
              <a:t>Deadlock situation, illegal data altering, or process starvation problems</a:t>
            </a:r>
          </a:p>
          <a:p>
            <a:pPr lvl="0"/>
            <a:r>
              <a:rPr lang="en-US" dirty="0"/>
              <a:t> For example, many processes can enter a race condition which can lead to critical section at the same time. </a:t>
            </a:r>
          </a:p>
          <a:p>
            <a:pPr lvl="0"/>
            <a:r>
              <a:rPr lang="en-US" dirty="0"/>
              <a:t>A race condition is a situation when a process gets to the stage where it decides to use a shared resource. An attempt to get the same resource by many processes needing the said resource may lead to critical section and a deadlock may resort. </a:t>
            </a:r>
          </a:p>
          <a:p>
            <a:pPr lvl="0"/>
            <a:r>
              <a:rPr lang="en-US" dirty="0"/>
              <a:t>Mutual exclusion is the over-riding solution in dealing with competing processes. In the case of shared physical resources such as a printer or a magnetic tape, it is necessary to avoid data corruption and collision </a:t>
            </a:r>
          </a:p>
          <a:p>
            <a:pPr lvl="0"/>
            <a:r>
              <a:rPr lang="en-US" dirty="0">
                <a:solidFill>
                  <a:srgbClr val="FF0000"/>
                </a:solidFill>
              </a:rPr>
              <a:t>To achieve Mutual Exclusion</a:t>
            </a:r>
            <a:r>
              <a:rPr lang="en-US" dirty="0"/>
              <a:t>: Mutual exclusion of system resources is readily achieved since access to these is centralized in the O.S. For logical resources, a number of methods have been proposed to manage the mutual exclusion problem.</a:t>
            </a:r>
          </a:p>
          <a:p>
            <a:pPr lvl="0"/>
            <a:r>
              <a:rPr lang="en-US" dirty="0">
                <a:solidFill>
                  <a:srgbClr val="FF0000"/>
                </a:solidFill>
              </a:rPr>
              <a:t>To allow concurrent processes to exist without fear of data loss or corruption.</a:t>
            </a:r>
          </a:p>
          <a:p>
            <a:pPr lvl="0"/>
            <a:r>
              <a:rPr lang="en-US" dirty="0">
                <a:solidFill>
                  <a:srgbClr val="FF0000"/>
                </a:solidFill>
              </a:rPr>
              <a:t>To provide an efficient and equitable handling of shared resources</a:t>
            </a:r>
            <a:r>
              <a:rPr lang="en-US" dirty="0"/>
              <a:t>.</a:t>
            </a:r>
          </a:p>
          <a:p>
            <a:r>
              <a:rPr lang="en-US" dirty="0"/>
              <a:t>An important specific application of mutual exclusion is found in file process­ing where several users are accessing the same database, as In the airline booking example. The term ‘locking’ used in this context, refers to the action of one user process preventing access to data (by other processes) while it is updating a file</a:t>
            </a:r>
          </a:p>
        </p:txBody>
      </p:sp>
    </p:spTree>
    <p:extLst>
      <p:ext uri="{BB962C8B-B14F-4D97-AF65-F5344CB8AC3E}">
        <p14:creationId xmlns:p14="http://schemas.microsoft.com/office/powerpoint/2010/main" val="202516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b="1" dirty="0"/>
              <a:t>Re-usable/Consumable Resources</a:t>
            </a:r>
            <a:endParaRPr lang="en-US" dirty="0"/>
          </a:p>
        </p:txBody>
      </p:sp>
      <p:sp>
        <p:nvSpPr>
          <p:cNvPr id="3" name="Content Placeholder 2"/>
          <p:cNvSpPr>
            <a:spLocks noGrp="1"/>
          </p:cNvSpPr>
          <p:nvPr>
            <p:ph idx="1"/>
          </p:nvPr>
        </p:nvSpPr>
        <p:spPr>
          <a:xfrm>
            <a:off x="677334" y="1352283"/>
            <a:ext cx="8596668" cy="5370490"/>
          </a:xfrm>
        </p:spPr>
        <p:txBody>
          <a:bodyPr>
            <a:normAutofit fontScale="92500" lnSpcReduction="10000"/>
          </a:bodyPr>
          <a:lstStyle/>
          <a:p>
            <a:r>
              <a:rPr lang="en-US" b="1" dirty="0"/>
              <a:t>R</a:t>
            </a:r>
            <a:r>
              <a:rPr lang="en-US" dirty="0"/>
              <a:t>esources can be classified as re-useable or consumables. </a:t>
            </a:r>
          </a:p>
          <a:p>
            <a:r>
              <a:rPr lang="en-US" dirty="0">
                <a:solidFill>
                  <a:srgbClr val="FF0000"/>
                </a:solidFill>
              </a:rPr>
              <a:t>A re-useable resource is not destroyed by being used</a:t>
            </a:r>
            <a:r>
              <a:rPr lang="en-US" dirty="0"/>
              <a:t> e.g. physical resources such as processor, RAM, I/O devices and secondary storage devices.</a:t>
            </a:r>
          </a:p>
          <a:p>
            <a:r>
              <a:rPr lang="en-US" dirty="0"/>
              <a:t> If however, </a:t>
            </a:r>
            <a:r>
              <a:rPr lang="en-US" dirty="0">
                <a:solidFill>
                  <a:srgbClr val="FF0000"/>
                </a:solidFill>
              </a:rPr>
              <a:t>a resource can only be used by one process at a time, it is called a serially reusable resource</a:t>
            </a:r>
            <a:r>
              <a:rPr lang="en-US" dirty="0"/>
              <a:t> e.g. Printers.</a:t>
            </a:r>
          </a:p>
          <a:p>
            <a:r>
              <a:rPr lang="en-US" dirty="0">
                <a:solidFill>
                  <a:srgbClr val="FF0000"/>
                </a:solidFill>
              </a:rPr>
              <a:t>A consumable resource is a transient (temporary) data item or a signal which is created by one process and ceases to exist when received by another </a:t>
            </a:r>
            <a:r>
              <a:rPr lang="en-US" dirty="0"/>
              <a:t>e.g. a message sent between processes.</a:t>
            </a:r>
          </a:p>
          <a:p>
            <a:r>
              <a:rPr lang="en-US" dirty="0"/>
              <a:t>The principal problem arising from the sharing of resources is </a:t>
            </a:r>
            <a:r>
              <a:rPr lang="en-US" dirty="0">
                <a:solidFill>
                  <a:srgbClr val="00B0F0"/>
                </a:solidFill>
              </a:rPr>
              <a:t>how to ensure that serially reusable resources are only used by one process at a time</a:t>
            </a:r>
            <a:r>
              <a:rPr lang="en-US" dirty="0"/>
              <a:t> .i.e. to ensure mutual exclusion</a:t>
            </a:r>
          </a:p>
        </p:txBody>
      </p:sp>
    </p:spTree>
    <p:extLst>
      <p:ext uri="{BB962C8B-B14F-4D97-AF65-F5344CB8AC3E}">
        <p14:creationId xmlns:p14="http://schemas.microsoft.com/office/powerpoint/2010/main" val="180974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normAutofit fontScale="90000"/>
          </a:bodyPr>
          <a:lstStyle/>
          <a:p>
            <a:r>
              <a:rPr lang="en-US" b="1" dirty="0"/>
              <a:t>Deadlocks in Concurrent Environment</a:t>
            </a:r>
            <a:endParaRPr lang="en-US" dirty="0"/>
          </a:p>
        </p:txBody>
      </p:sp>
      <p:sp>
        <p:nvSpPr>
          <p:cNvPr id="3" name="Content Placeholder 2"/>
          <p:cNvSpPr>
            <a:spLocks noGrp="1"/>
          </p:cNvSpPr>
          <p:nvPr>
            <p:ph idx="1"/>
          </p:nvPr>
        </p:nvSpPr>
        <p:spPr>
          <a:xfrm>
            <a:off x="677334" y="1287887"/>
            <a:ext cx="8596668" cy="4753475"/>
          </a:xfrm>
        </p:spPr>
        <p:txBody>
          <a:bodyPr>
            <a:normAutofit fontScale="77500" lnSpcReduction="20000"/>
          </a:bodyPr>
          <a:lstStyle/>
          <a:p>
            <a:r>
              <a:rPr lang="en-US" dirty="0"/>
              <a:t>The principal problem created by the need for the mutual exclusion is the potential danger of DEADLOCK. </a:t>
            </a:r>
          </a:p>
          <a:p>
            <a:r>
              <a:rPr lang="en-US" dirty="0"/>
              <a:t>A process is said to be deadlocked if it is waiting for. an event which will never occur, </a:t>
            </a:r>
          </a:p>
          <a:p>
            <a:r>
              <a:rPr lang="en-US" dirty="0"/>
              <a:t>e.g. Two processes P1 and P2 have resources R1 and R2 at their disposal. P1 has the resource R1 (a Printer) allocated to it and attempts to open a file F. </a:t>
            </a:r>
          </a:p>
          <a:p>
            <a:r>
              <a:rPr lang="en-US" dirty="0"/>
              <a:t>White P2 has the resource R2 allocated to it and requests a Printer. Each process is waiting for a resource held by the other while holding a resource required by the other.</a:t>
            </a:r>
          </a:p>
          <a:p>
            <a:r>
              <a:rPr lang="en-US" dirty="0"/>
              <a:t>In principle more than two processes could be involved in a deadlocked situ­ation, a related problem is starvation (with respect to processor allocation) where bias in the resource allocation scheme continually prevents a waiting process from obtaining a required resource.</a:t>
            </a:r>
          </a:p>
          <a:p>
            <a:r>
              <a:rPr lang="en-US" dirty="0"/>
              <a:t>A process is said to be deadlocked when it is waiting for a situation that will never occur</a:t>
            </a:r>
          </a:p>
        </p:txBody>
      </p:sp>
    </p:spTree>
    <p:extLst>
      <p:ext uri="{BB962C8B-B14F-4D97-AF65-F5344CB8AC3E}">
        <p14:creationId xmlns:p14="http://schemas.microsoft.com/office/powerpoint/2010/main" val="297577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deadlock</a:t>
            </a:r>
          </a:p>
        </p:txBody>
      </p:sp>
      <p:sp>
        <p:nvSpPr>
          <p:cNvPr id="3" name="Content Placeholder 2"/>
          <p:cNvSpPr>
            <a:spLocks noGrp="1"/>
          </p:cNvSpPr>
          <p:nvPr>
            <p:ph idx="1"/>
          </p:nvPr>
        </p:nvSpPr>
        <p:spPr>
          <a:xfrm>
            <a:off x="677334" y="1416677"/>
            <a:ext cx="8596668" cy="4624686"/>
          </a:xfrm>
        </p:spPr>
        <p:txBody>
          <a:bodyPr>
            <a:normAutofit fontScale="92500" lnSpcReduction="20000"/>
          </a:bodyPr>
          <a:lstStyle/>
          <a:p>
            <a:r>
              <a:rPr lang="en-US" dirty="0"/>
              <a:t>There are four necessary and sufficient conditions for deadlock to occur.</a:t>
            </a:r>
          </a:p>
          <a:p>
            <a:pPr lvl="0"/>
            <a:r>
              <a:rPr lang="en-US" dirty="0"/>
              <a:t>No compliance to Mutual Exclusion Rule: Since only one process can use a resource at a time, the rule says any time a resource is being used by a process, other processes should exclude the demand for it. </a:t>
            </a:r>
          </a:p>
          <a:p>
            <a:pPr lvl="0"/>
            <a:r>
              <a:rPr lang="en-US" dirty="0"/>
              <a:t>Presence of Resource holding Right: If there is a rule that a process can hold a resource and still demand for the other ones, then there is likelihood of deadlock.</a:t>
            </a:r>
          </a:p>
          <a:p>
            <a:pPr lvl="0"/>
            <a:r>
              <a:rPr lang="en-US" dirty="0"/>
              <a:t>No Preemption: If resources cannot be forcefully removed from a process, then there can be indefinite holding of that resource. </a:t>
            </a:r>
          </a:p>
          <a:p>
            <a:pPr lvl="0"/>
            <a:r>
              <a:rPr lang="en-US" dirty="0"/>
              <a:t>Presence of Circular Wait: A closed circle of processes exists, where each process requires a resource held by the next.</a:t>
            </a:r>
          </a:p>
          <a:p>
            <a:endParaRPr lang="en-US" dirty="0"/>
          </a:p>
        </p:txBody>
      </p:sp>
    </p:spTree>
    <p:extLst>
      <p:ext uri="{BB962C8B-B14F-4D97-AF65-F5344CB8AC3E}">
        <p14:creationId xmlns:p14="http://schemas.microsoft.com/office/powerpoint/2010/main" val="154798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preventive  measure</a:t>
            </a:r>
          </a:p>
        </p:txBody>
      </p:sp>
      <p:sp>
        <p:nvSpPr>
          <p:cNvPr id="3" name="Content Placeholder 2"/>
          <p:cNvSpPr>
            <a:spLocks noGrp="1"/>
          </p:cNvSpPr>
          <p:nvPr>
            <p:ph idx="1"/>
          </p:nvPr>
        </p:nvSpPr>
        <p:spPr/>
        <p:txBody>
          <a:bodyPr>
            <a:normAutofit/>
          </a:bodyPr>
          <a:lstStyle/>
          <a:p>
            <a:pPr lvl="0"/>
            <a:r>
              <a:rPr lang="en-US" dirty="0">
                <a:solidFill>
                  <a:srgbClr val="FF0000"/>
                </a:solidFill>
              </a:rPr>
              <a:t>Enforce Mutual Exclusion</a:t>
            </a:r>
            <a:r>
              <a:rPr lang="en-US" dirty="0"/>
              <a:t>: It is beneficial because only a few resources can be shared. We cannot toler­ate multiple writes to the same database record or mixed printed output from two processes. </a:t>
            </a:r>
          </a:p>
          <a:p>
            <a:pPr lvl="0"/>
            <a:r>
              <a:rPr lang="en-US" b="1"/>
              <a:t>No Resource </a:t>
            </a:r>
            <a:r>
              <a:rPr lang="en-US" b="1" dirty="0"/>
              <a:t>Holding (Wait for Condition):</a:t>
            </a:r>
            <a:r>
              <a:rPr lang="en-US" dirty="0"/>
              <a:t> Disallowing this condition implies that a process must allocate all its resource at once time</a:t>
            </a:r>
          </a:p>
          <a:p>
            <a:pPr lvl="0"/>
            <a:r>
              <a:rPr lang="en-US" dirty="0"/>
              <a:t> This means either allocating all resources it requires as soon as the process starts or, if a new resource is required during execution, all currently held-resources must be relinquished before allocating everything</a:t>
            </a:r>
          </a:p>
          <a:p>
            <a:endParaRPr lang="en-US" dirty="0"/>
          </a:p>
        </p:txBody>
      </p:sp>
    </p:spTree>
    <p:extLst>
      <p:ext uri="{BB962C8B-B14F-4D97-AF65-F5344CB8AC3E}">
        <p14:creationId xmlns:p14="http://schemas.microsoft.com/office/powerpoint/2010/main" val="194357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a:t>
            </a:r>
          </a:p>
        </p:txBody>
      </p:sp>
      <p:sp>
        <p:nvSpPr>
          <p:cNvPr id="3" name="Content Placeholder 2"/>
          <p:cNvSpPr>
            <a:spLocks noGrp="1"/>
          </p:cNvSpPr>
          <p:nvPr>
            <p:ph idx="1"/>
          </p:nvPr>
        </p:nvSpPr>
        <p:spPr/>
        <p:txBody>
          <a:bodyPr>
            <a:normAutofit fontScale="85000" lnSpcReduction="10000"/>
          </a:bodyPr>
          <a:lstStyle/>
          <a:p>
            <a:pPr lvl="0"/>
            <a:r>
              <a:rPr lang="en-US" b="1" dirty="0">
                <a:solidFill>
                  <a:srgbClr val="FF0000"/>
                </a:solidFill>
              </a:rPr>
              <a:t>Allow Preemption</a:t>
            </a:r>
            <a:r>
              <a:rPr lang="en-US" b="1" dirty="0"/>
              <a:t>:</a:t>
            </a:r>
            <a:r>
              <a:rPr lang="en-US" dirty="0"/>
              <a:t> This condition implies that once a process has been allocated a resource it cannot lose it. There are two possible techniques which could obviate this. First, if a process already holding some resources requires an additional re­source which is held by another process, the requesting process .can be forced to give up the resources currently held. It is similar to the one shot allocation except that the relinquishing of the resources is done forcibly by the O.S. A second possibility is that a resource required by one process and held by a second, could be forcibly removed from the second on the basis of the relative process priorities. This approach is not feasible for serially reusable resources but can be used for resources such as memory space, machine registers etc. </a:t>
            </a:r>
          </a:p>
          <a:p>
            <a:pPr lvl="0"/>
            <a:r>
              <a:rPr lang="en-US" b="1" dirty="0">
                <a:solidFill>
                  <a:srgbClr val="FF0000"/>
                </a:solidFill>
              </a:rPr>
              <a:t>No Circular Wait</a:t>
            </a:r>
            <a:r>
              <a:rPr lang="en-US" b="1" dirty="0"/>
              <a:t>:</a:t>
            </a:r>
            <a:r>
              <a:rPr lang="en-US" dirty="0"/>
              <a:t> If a process has been allocated resources of a particular type b, it may only request for resources of types which follow b in that order e.g. A system can order the following resources as shown Printer Tape Drive Disk drive.</a:t>
            </a:r>
          </a:p>
          <a:p>
            <a:endParaRPr lang="en-US" dirty="0"/>
          </a:p>
        </p:txBody>
      </p:sp>
    </p:spTree>
    <p:extLst>
      <p:ext uri="{BB962C8B-B14F-4D97-AF65-F5344CB8AC3E}">
        <p14:creationId xmlns:p14="http://schemas.microsoft.com/office/powerpoint/2010/main" val="196079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Deadlock Situation in Concurrency</a:t>
            </a:r>
          </a:p>
        </p:txBody>
      </p:sp>
      <p:sp>
        <p:nvSpPr>
          <p:cNvPr id="3" name="Content Placeholder 2"/>
          <p:cNvSpPr>
            <a:spLocks noGrp="1"/>
          </p:cNvSpPr>
          <p:nvPr>
            <p:ph idx="1"/>
          </p:nvPr>
        </p:nvSpPr>
        <p:spPr/>
        <p:txBody>
          <a:bodyPr/>
          <a:lstStyle/>
          <a:p>
            <a:r>
              <a:rPr lang="en-US" dirty="0"/>
              <a:t>Suppose a situation where Processes P1 and P2 are both executing, each on a separate processor. Both processes invoke the echo procedure. The following events occur; events on the same line take place in parallel:</a:t>
            </a:r>
          </a:p>
        </p:txBody>
      </p:sp>
    </p:spTree>
    <p:extLst>
      <p:ext uri="{BB962C8B-B14F-4D97-AF65-F5344CB8AC3E}">
        <p14:creationId xmlns:p14="http://schemas.microsoft.com/office/powerpoint/2010/main" val="154321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reusable resource</a:t>
            </a:r>
          </a:p>
        </p:txBody>
      </p:sp>
      <p:pic>
        <p:nvPicPr>
          <p:cNvPr id="1026" name="Picture 2"/>
          <p:cNvPicPr>
            <a:picLocks noGrp="1" noChangeAspect="1" noChangeArrowheads="1"/>
          </p:cNvPicPr>
          <p:nvPr>
            <p:ph idx="1"/>
          </p:nvPr>
        </p:nvPicPr>
        <p:blipFill>
          <a:blip r:embed="rId2"/>
          <a:srcRect/>
          <a:stretch>
            <a:fillRect/>
          </a:stretch>
        </p:blipFill>
        <p:spPr bwMode="auto">
          <a:xfrm>
            <a:off x="2995612" y="1828800"/>
            <a:ext cx="6986588" cy="4038600"/>
          </a:xfrm>
          <a:prstGeom prst="rect">
            <a:avLst/>
          </a:prstGeom>
          <a:noFill/>
          <a:ln w="9525">
            <a:noFill/>
            <a:miter lim="800000"/>
            <a:headEnd/>
            <a:tailEnd/>
          </a:ln>
          <a:effectLst/>
        </p:spPr>
      </p:pic>
    </p:spTree>
    <p:extLst>
      <p:ext uri="{BB962C8B-B14F-4D97-AF65-F5344CB8AC3E}">
        <p14:creationId xmlns:p14="http://schemas.microsoft.com/office/powerpoint/2010/main" val="18337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a:t>
            </a:r>
          </a:p>
        </p:txBody>
      </p:sp>
      <p:sp>
        <p:nvSpPr>
          <p:cNvPr id="3" name="Content Placeholder 2"/>
          <p:cNvSpPr>
            <a:spLocks noGrp="1"/>
          </p:cNvSpPr>
          <p:nvPr>
            <p:ph idx="1"/>
          </p:nvPr>
        </p:nvSpPr>
        <p:spPr/>
        <p:txBody>
          <a:bodyPr/>
          <a:lstStyle/>
          <a:p>
            <a:r>
              <a:rPr lang="en-US" dirty="0"/>
              <a:t>The result is that the character input to P1 is lost before being displayed, and the character input to P2 is displayed by both P1 and P2.</a:t>
            </a:r>
          </a:p>
          <a:p>
            <a:r>
              <a:rPr lang="en-US" dirty="0"/>
              <a:t>enforcing the mutual exclusive discipline would cause only one process at a time to run  echo.</a:t>
            </a:r>
          </a:p>
          <a:p>
            <a:endParaRPr lang="en-US" dirty="0"/>
          </a:p>
        </p:txBody>
      </p:sp>
    </p:spTree>
    <p:extLst>
      <p:ext uri="{BB962C8B-B14F-4D97-AF65-F5344CB8AC3E}">
        <p14:creationId xmlns:p14="http://schemas.microsoft.com/office/powerpoint/2010/main" val="254065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multiprocessor systems as follows: </a:t>
            </a:r>
          </a:p>
          <a:p>
            <a:pPr lvl="0"/>
            <a:r>
              <a:rPr lang="en-US" dirty="0"/>
              <a:t>Loosely coupled multiprocessor: Consists of a collection of relatively autonomous systems, each processor having its own main memory and I/O channels. This category is addressed under Networking and Distributed processing. </a:t>
            </a:r>
          </a:p>
          <a:p>
            <a:pPr lvl="0"/>
            <a:r>
              <a:rPr lang="en-US" dirty="0"/>
              <a:t> Functionally specialized processors: Such as I/O processors, Math processors, Network interface cards.  In this case, there is a master general-purpose processor; specialized processors are controlled by the master processor and provide services to it.</a:t>
            </a:r>
          </a:p>
          <a:p>
            <a:r>
              <a:rPr lang="en-US" dirty="0"/>
              <a:t> Tightly coupled multiprocessing processors that share a common main memory and are under the integrated control of an operating system.</a:t>
            </a:r>
          </a:p>
        </p:txBody>
      </p:sp>
    </p:spTree>
    <p:extLst>
      <p:ext uri="{BB962C8B-B14F-4D97-AF65-F5344CB8AC3E}">
        <p14:creationId xmlns:p14="http://schemas.microsoft.com/office/powerpoint/2010/main" val="222421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sp>
        <p:nvSpPr>
          <p:cNvPr id="3" name="Content Placeholder 2"/>
          <p:cNvSpPr>
            <a:spLocks noGrp="1"/>
          </p:cNvSpPr>
          <p:nvPr>
            <p:ph idx="1"/>
          </p:nvPr>
        </p:nvSpPr>
        <p:spPr/>
        <p:txBody>
          <a:bodyPr>
            <a:normAutofit/>
          </a:bodyPr>
          <a:lstStyle/>
          <a:p>
            <a:r>
              <a:rPr lang="en-US" dirty="0">
                <a:solidFill>
                  <a:srgbClr val="FF0000"/>
                </a:solidFill>
              </a:rPr>
              <a:t>If mutual exclusion law is enforced</a:t>
            </a:r>
            <a:r>
              <a:rPr lang="en-US" dirty="0"/>
              <a:t>, this occur:</a:t>
            </a:r>
          </a:p>
          <a:p>
            <a:r>
              <a:rPr lang="en-US" dirty="0"/>
              <a:t>Processes P1 and P2 are both executing, each on a separate processor. P1 invokes the echo procedure.</a:t>
            </a:r>
          </a:p>
          <a:p>
            <a:r>
              <a:rPr lang="en-US" dirty="0"/>
              <a:t>While P1 is inside the echo procedure, P2 invokes echo. Because P1 is still inside the echo procedure (whether P1 is suspended or executing), </a:t>
            </a:r>
            <a:r>
              <a:rPr lang="en-US" dirty="0">
                <a:solidFill>
                  <a:srgbClr val="FF0000"/>
                </a:solidFill>
              </a:rPr>
              <a:t>P2 is blocked from entering the procedure. </a:t>
            </a:r>
            <a:r>
              <a:rPr lang="en-US" dirty="0"/>
              <a:t>Therefore, P2 is suspended awaiting the availability of the echo procedure.</a:t>
            </a:r>
          </a:p>
          <a:p>
            <a:r>
              <a:rPr lang="en-US" dirty="0"/>
              <a:t>At a later time, process P1 completes execution of echo, exits that procedure, P2 is resumed and begins executing echo.</a:t>
            </a:r>
          </a:p>
        </p:txBody>
      </p:sp>
    </p:spTree>
    <p:extLst>
      <p:ext uri="{BB962C8B-B14F-4D97-AF65-F5344CB8AC3E}">
        <p14:creationId xmlns:p14="http://schemas.microsoft.com/office/powerpoint/2010/main" val="4277815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pic>
        <p:nvPicPr>
          <p:cNvPr id="6146" name="Picture 2"/>
          <p:cNvPicPr>
            <a:picLocks noGrp="1" noChangeAspect="1" noChangeArrowheads="1"/>
          </p:cNvPicPr>
          <p:nvPr>
            <p:ph idx="1"/>
          </p:nvPr>
        </p:nvPicPr>
        <p:blipFill>
          <a:blip r:embed="rId2"/>
          <a:srcRect/>
          <a:stretch>
            <a:fillRect/>
          </a:stretch>
        </p:blipFill>
        <p:spPr bwMode="auto">
          <a:xfrm>
            <a:off x="1981200" y="1905001"/>
            <a:ext cx="8229600" cy="4419599"/>
          </a:xfrm>
          <a:prstGeom prst="rect">
            <a:avLst/>
          </a:prstGeom>
          <a:noFill/>
          <a:ln w="9525">
            <a:noFill/>
            <a:miter lim="800000"/>
            <a:headEnd/>
            <a:tailEnd/>
          </a:ln>
          <a:effectLst/>
        </p:spPr>
      </p:pic>
    </p:spTree>
    <p:extLst>
      <p:ext uri="{BB962C8B-B14F-4D97-AF65-F5344CB8AC3E}">
        <p14:creationId xmlns:p14="http://schemas.microsoft.com/office/powerpoint/2010/main" val="977404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roles on Concurrent processes</a:t>
            </a:r>
          </a:p>
        </p:txBody>
      </p:sp>
      <p:sp>
        <p:nvSpPr>
          <p:cNvPr id="3" name="Content Placeholder 2"/>
          <p:cNvSpPr>
            <a:spLocks noGrp="1"/>
          </p:cNvSpPr>
          <p:nvPr>
            <p:ph idx="1"/>
          </p:nvPr>
        </p:nvSpPr>
        <p:spPr>
          <a:xfrm>
            <a:off x="832144" y="1825625"/>
            <a:ext cx="10515600" cy="4351338"/>
          </a:xfrm>
        </p:spPr>
        <p:txBody>
          <a:bodyPr>
            <a:noAutofit/>
          </a:bodyPr>
          <a:lstStyle/>
          <a:p>
            <a:r>
              <a:rPr lang="en-US" sz="1600" b="1" dirty="0"/>
              <a:t>The OS must be able to</a:t>
            </a:r>
            <a:r>
              <a:rPr lang="en-US" sz="1600" b="1" dirty="0">
                <a:solidFill>
                  <a:srgbClr val="FF0000"/>
                </a:solidFill>
              </a:rPr>
              <a:t> keep track of the various processes</a:t>
            </a:r>
            <a:r>
              <a:rPr lang="en-US" sz="1600" b="1" dirty="0"/>
              <a:t>. This is done with</a:t>
            </a:r>
          </a:p>
          <a:p>
            <a:r>
              <a:rPr lang="en-US" sz="1600" dirty="0"/>
              <a:t>the use of process control blocks</a:t>
            </a:r>
          </a:p>
          <a:p>
            <a:r>
              <a:rPr lang="en-US" sz="1600" b="1" dirty="0"/>
              <a:t>The OS </a:t>
            </a:r>
            <a:r>
              <a:rPr lang="en-US" sz="1600" b="1" dirty="0">
                <a:solidFill>
                  <a:srgbClr val="FF0000"/>
                </a:solidFill>
              </a:rPr>
              <a:t>must allocate and de-allocate various resources</a:t>
            </a:r>
            <a:r>
              <a:rPr lang="en-US" sz="1600" b="1" dirty="0"/>
              <a:t> for each active process.</a:t>
            </a:r>
          </a:p>
          <a:p>
            <a:r>
              <a:rPr lang="en-US" sz="1600" dirty="0"/>
              <a:t>At times, multiple processes want access to the same resource. These resources</a:t>
            </a:r>
          </a:p>
          <a:p>
            <a:r>
              <a:rPr lang="en-US" sz="1600" dirty="0"/>
              <a:t>Include:</a:t>
            </a:r>
          </a:p>
          <a:p>
            <a:r>
              <a:rPr lang="en-US" sz="1600" dirty="0"/>
              <a:t>•</a:t>
            </a:r>
            <a:r>
              <a:rPr lang="en-US" sz="1600" dirty="0">
                <a:solidFill>
                  <a:srgbClr val="FF0000"/>
                </a:solidFill>
              </a:rPr>
              <a:t> </a:t>
            </a:r>
            <a:r>
              <a:rPr lang="en-US" sz="1600" b="1" dirty="0">
                <a:solidFill>
                  <a:srgbClr val="FF0000"/>
                </a:solidFill>
              </a:rPr>
              <a:t>Processor time: </a:t>
            </a:r>
          </a:p>
          <a:p>
            <a:r>
              <a:rPr lang="en-US" sz="1600" dirty="0">
                <a:solidFill>
                  <a:srgbClr val="FF0000"/>
                </a:solidFill>
              </a:rPr>
              <a:t>• </a:t>
            </a:r>
            <a:r>
              <a:rPr lang="en-US" sz="1600" b="1" dirty="0">
                <a:solidFill>
                  <a:srgbClr val="FF0000"/>
                </a:solidFill>
              </a:rPr>
              <a:t>Memory:</a:t>
            </a:r>
            <a:endParaRPr lang="en-US" sz="1600" dirty="0">
              <a:solidFill>
                <a:srgbClr val="FF0000"/>
              </a:solidFill>
            </a:endParaRPr>
          </a:p>
          <a:p>
            <a:r>
              <a:rPr lang="en-US" sz="1600" dirty="0">
                <a:solidFill>
                  <a:srgbClr val="FF0000"/>
                </a:solidFill>
              </a:rPr>
              <a:t>• </a:t>
            </a:r>
            <a:r>
              <a:rPr lang="en-US" sz="1600" b="1" dirty="0">
                <a:solidFill>
                  <a:srgbClr val="FF0000"/>
                </a:solidFill>
              </a:rPr>
              <a:t>Files</a:t>
            </a:r>
          </a:p>
          <a:p>
            <a:r>
              <a:rPr lang="en-US" sz="1600" dirty="0">
                <a:solidFill>
                  <a:srgbClr val="FF0000"/>
                </a:solidFill>
              </a:rPr>
              <a:t>• </a:t>
            </a:r>
            <a:r>
              <a:rPr lang="en-US" sz="1600" b="1" dirty="0">
                <a:solidFill>
                  <a:srgbClr val="FF0000"/>
                </a:solidFill>
              </a:rPr>
              <a:t>I/O devices</a:t>
            </a:r>
          </a:p>
          <a:p>
            <a:r>
              <a:rPr lang="en-US" sz="1600" b="1" dirty="0"/>
              <a:t>The OS </a:t>
            </a:r>
            <a:r>
              <a:rPr lang="en-US" sz="1600" b="1" dirty="0">
                <a:solidFill>
                  <a:srgbClr val="FF0000"/>
                </a:solidFill>
              </a:rPr>
              <a:t>must protect the data and physical resources of each process against unintended</a:t>
            </a:r>
          </a:p>
          <a:p>
            <a:r>
              <a:rPr lang="en-US" sz="1600" dirty="0">
                <a:solidFill>
                  <a:srgbClr val="FF0000"/>
                </a:solidFill>
              </a:rPr>
              <a:t>interference</a:t>
            </a:r>
            <a:r>
              <a:rPr lang="en-US" sz="1600" dirty="0"/>
              <a:t> by other processes. This involves techniques that relate to</a:t>
            </a:r>
          </a:p>
          <a:p>
            <a:r>
              <a:rPr lang="en-US" sz="1600" dirty="0"/>
              <a:t>memory, files, and I/O devices. </a:t>
            </a:r>
          </a:p>
          <a:p>
            <a:r>
              <a:rPr lang="en-US" sz="1600" b="1" dirty="0"/>
              <a:t>The functioning of a process, and the output it produces, must be independent</a:t>
            </a:r>
          </a:p>
          <a:p>
            <a:r>
              <a:rPr lang="en-US" sz="1600" dirty="0"/>
              <a:t>of the speed at which its execution is carried out relative to the speed of other</a:t>
            </a:r>
          </a:p>
          <a:p>
            <a:r>
              <a:rPr lang="en-US" sz="1600" dirty="0"/>
              <a:t>concurrent processes</a:t>
            </a:r>
          </a:p>
        </p:txBody>
      </p:sp>
    </p:spTree>
    <p:extLst>
      <p:ext uri="{BB962C8B-B14F-4D97-AF65-F5344CB8AC3E}">
        <p14:creationId xmlns:p14="http://schemas.microsoft.com/office/powerpoint/2010/main" val="305935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to Support Processor Cooperation / Mutualism</a:t>
            </a:r>
          </a:p>
        </p:txBody>
      </p:sp>
      <p:sp>
        <p:nvSpPr>
          <p:cNvPr id="3" name="Content Placeholder 2"/>
          <p:cNvSpPr>
            <a:spLocks noGrp="1"/>
          </p:cNvSpPr>
          <p:nvPr>
            <p:ph idx="1"/>
          </p:nvPr>
        </p:nvSpPr>
        <p:spPr/>
        <p:txBody>
          <a:bodyPr>
            <a:normAutofit fontScale="92500" lnSpcReduction="10000"/>
          </a:bodyPr>
          <a:lstStyle/>
          <a:p>
            <a:r>
              <a:rPr lang="en-US" dirty="0"/>
              <a:t>Any facility or capability that is to provide support for mutual exclusion should meet the following requirements:</a:t>
            </a:r>
          </a:p>
          <a:p>
            <a:pPr lvl="1"/>
            <a:r>
              <a:rPr lang="en-US" dirty="0">
                <a:solidFill>
                  <a:srgbClr val="FF0000"/>
                </a:solidFill>
              </a:rPr>
              <a:t>Mutual exclusion must be enforced</a:t>
            </a:r>
            <a:r>
              <a:rPr lang="en-US" dirty="0"/>
              <a:t>: Only one process at a time is allowed into its critical section, among all processes that have critical sections for the same resource or shared object.</a:t>
            </a:r>
          </a:p>
          <a:p>
            <a:pPr lvl="1"/>
            <a:r>
              <a:rPr lang="en-US" dirty="0"/>
              <a:t>A process that halts in its noncritical section must</a:t>
            </a:r>
            <a:r>
              <a:rPr lang="en-US" dirty="0">
                <a:solidFill>
                  <a:srgbClr val="FF0000"/>
                </a:solidFill>
              </a:rPr>
              <a:t> do so without interfering with other processes</a:t>
            </a:r>
            <a:r>
              <a:rPr lang="en-US" dirty="0"/>
              <a:t>.</a:t>
            </a:r>
          </a:p>
          <a:p>
            <a:pPr lvl="1"/>
            <a:r>
              <a:rPr lang="en-US" dirty="0"/>
              <a:t>It must not be possible for a process requiring access to a critical section to be </a:t>
            </a:r>
            <a:r>
              <a:rPr lang="en-US" dirty="0">
                <a:solidFill>
                  <a:srgbClr val="FF0000"/>
                </a:solidFill>
              </a:rPr>
              <a:t>delayed indefinitely</a:t>
            </a:r>
            <a:r>
              <a:rPr lang="en-US" dirty="0"/>
              <a:t>:  </a:t>
            </a:r>
            <a:r>
              <a:rPr lang="en-US" dirty="0">
                <a:sym typeface="Wingdings" panose="05000000000000000000" pitchFamily="2" charset="2"/>
              </a:rPr>
              <a:t> </a:t>
            </a:r>
            <a:r>
              <a:rPr lang="en-US" dirty="0"/>
              <a:t>no deadlock or starvation.</a:t>
            </a:r>
          </a:p>
          <a:p>
            <a:pPr lvl="1"/>
            <a:r>
              <a:rPr lang="en-US" dirty="0"/>
              <a:t>When no process is in a critical section, any process that requests entry to its critical section must </a:t>
            </a:r>
            <a:r>
              <a:rPr lang="en-US" dirty="0">
                <a:solidFill>
                  <a:srgbClr val="FF0000"/>
                </a:solidFill>
              </a:rPr>
              <a:t>be permitted to enter without delay</a:t>
            </a:r>
            <a:r>
              <a:rPr lang="en-US" dirty="0"/>
              <a:t>.</a:t>
            </a:r>
          </a:p>
          <a:p>
            <a:pPr lvl="1"/>
            <a:r>
              <a:rPr lang="en-US" dirty="0">
                <a:solidFill>
                  <a:srgbClr val="FF0000"/>
                </a:solidFill>
              </a:rPr>
              <a:t>No assumptions</a:t>
            </a:r>
            <a:r>
              <a:rPr lang="en-US" dirty="0"/>
              <a:t> are made about relative</a:t>
            </a:r>
            <a:r>
              <a:rPr lang="en-US" dirty="0">
                <a:solidFill>
                  <a:srgbClr val="FF0000"/>
                </a:solidFill>
              </a:rPr>
              <a:t> process speeds or number of processors.</a:t>
            </a:r>
          </a:p>
          <a:p>
            <a:pPr lvl="1"/>
            <a:r>
              <a:rPr lang="en-US" dirty="0"/>
              <a:t>A process remains inside its critical section for a finite time only.</a:t>
            </a:r>
          </a:p>
        </p:txBody>
      </p:sp>
    </p:spTree>
    <p:extLst>
      <p:ext uri="{BB962C8B-B14F-4D97-AF65-F5344CB8AC3E}">
        <p14:creationId xmlns:p14="http://schemas.microsoft.com/office/powerpoint/2010/main" val="3562998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Platform for implementing</a:t>
            </a:r>
            <a:br>
              <a:rPr lang="en-US" dirty="0"/>
            </a:br>
            <a:r>
              <a:rPr lang="en-US" dirty="0"/>
              <a:t>Mutual Exclusion</a:t>
            </a:r>
          </a:p>
        </p:txBody>
      </p:sp>
      <p:sp>
        <p:nvSpPr>
          <p:cNvPr id="3" name="Content Placeholder 2"/>
          <p:cNvSpPr>
            <a:spLocks noGrp="1"/>
          </p:cNvSpPr>
          <p:nvPr>
            <p:ph idx="1"/>
          </p:nvPr>
        </p:nvSpPr>
        <p:spPr/>
        <p:txBody>
          <a:bodyPr/>
          <a:lstStyle/>
          <a:p>
            <a:r>
              <a:rPr lang="en-US" dirty="0"/>
              <a:t>Uniprocessor-  multiprogramming, interleaving</a:t>
            </a:r>
          </a:p>
          <a:p>
            <a:r>
              <a:rPr lang="en-US" dirty="0"/>
              <a:t>Multiprocessor- many programs, many processors, overlapping, requires cooperation</a:t>
            </a:r>
          </a:p>
          <a:p>
            <a:r>
              <a:rPr lang="en-US" dirty="0"/>
              <a:t>Distributed systems- networked systems, require cooperation, queue management</a:t>
            </a:r>
          </a:p>
          <a:p>
            <a:r>
              <a:rPr lang="en-US" dirty="0"/>
              <a:t>Cloud computing, a kind of distributed platform</a:t>
            </a:r>
          </a:p>
          <a:p>
            <a:r>
              <a:rPr lang="en-US" dirty="0"/>
              <a:t>IOT environment</a:t>
            </a:r>
          </a:p>
        </p:txBody>
      </p:sp>
    </p:spTree>
    <p:extLst>
      <p:ext uri="{BB962C8B-B14F-4D97-AF65-F5344CB8AC3E}">
        <p14:creationId xmlns:p14="http://schemas.microsoft.com/office/powerpoint/2010/main" val="409986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p:txBody>
          <a:bodyPr>
            <a:normAutofit fontScale="90000"/>
          </a:bodyPr>
          <a:lstStyle/>
          <a:p>
            <a:r>
              <a:rPr lang="en-US" dirty="0"/>
              <a:t>Concurrency: Mutual Exclusion and Synchronization methods</a:t>
            </a:r>
          </a:p>
        </p:txBody>
      </p:sp>
      <p:sp>
        <p:nvSpPr>
          <p:cNvPr id="4099" name="Rectangle 6"/>
          <p:cNvSpPr>
            <a:spLocks noGrp="1" noChangeArrowheads="1"/>
          </p:cNvSpPr>
          <p:nvPr>
            <p:ph type="subTitle" idx="1"/>
          </p:nvPr>
        </p:nvSpPr>
        <p:spPr/>
        <p:txBody>
          <a:bodyPr/>
          <a:lstStyle/>
          <a:p>
            <a:endParaRPr lang="en-US" dirty="0"/>
          </a:p>
        </p:txBody>
      </p:sp>
    </p:spTree>
    <p:extLst>
      <p:ext uri="{BB962C8B-B14F-4D97-AF65-F5344CB8AC3E}">
        <p14:creationId xmlns:p14="http://schemas.microsoft.com/office/powerpoint/2010/main" val="2852760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43050" y="474663"/>
            <a:ext cx="9112250" cy="914400"/>
          </a:xfrm>
          <a:noFill/>
        </p:spPr>
        <p:txBody>
          <a:bodyPr vert="horz" lIns="90488" tIns="44450" rIns="90488" bIns="44450" rtlCol="0" anchor="b">
            <a:normAutofit/>
          </a:bodyPr>
          <a:lstStyle/>
          <a:p>
            <a:pPr>
              <a:tabLst>
                <a:tab pos="0" algn="l"/>
              </a:tabLst>
            </a:pPr>
            <a:r>
              <a:rPr lang="en-US"/>
              <a:t>Definitions</a:t>
            </a:r>
          </a:p>
        </p:txBody>
      </p:sp>
      <p:sp>
        <p:nvSpPr>
          <p:cNvPr id="5123" name="Rectangle 3"/>
          <p:cNvSpPr>
            <a:spLocks noGrp="1" noChangeArrowheads="1"/>
          </p:cNvSpPr>
          <p:nvPr>
            <p:ph sz="half" idx="2"/>
          </p:nvPr>
        </p:nvSpPr>
        <p:spPr>
          <a:xfrm>
            <a:off x="1881188" y="1408113"/>
            <a:ext cx="8102600" cy="4494212"/>
          </a:xfrm>
        </p:spPr>
        <p:txBody>
          <a:bodyPr vert="horz" lIns="90488" tIns="44450" rIns="90488" bIns="44450" rtlCol="0">
            <a:normAutofit/>
          </a:bodyPr>
          <a:lstStyle/>
          <a:p>
            <a:pPr>
              <a:buFont typeface="Monotype Sorts" pitchFamily="2" charset="2"/>
              <a:buChar char="_"/>
            </a:pPr>
            <a:r>
              <a:rPr lang="en-US" sz="2400" dirty="0"/>
              <a:t>critical section: 	a section of code which reads/writes 			shared data</a:t>
            </a:r>
          </a:p>
          <a:p>
            <a:pPr>
              <a:buFont typeface="Monotype Sorts" pitchFamily="2" charset="2"/>
              <a:buChar char="_"/>
            </a:pPr>
            <a:r>
              <a:rPr lang="en-US" sz="2400" dirty="0"/>
              <a:t>race condition:	potential for interleaved execution of a 			critical section by multiple threads =&gt; 			results are non-deterministic</a:t>
            </a:r>
          </a:p>
          <a:p>
            <a:pPr>
              <a:buFont typeface="Monotype Sorts" pitchFamily="2" charset="2"/>
              <a:buChar char="_"/>
            </a:pPr>
            <a:r>
              <a:rPr lang="en-US" sz="2400" dirty="0"/>
              <a:t>mutual exclusion: synchronization mechanism to avoid 			race conditions by ensuring exclusive 			execution of critical sections </a:t>
            </a:r>
          </a:p>
          <a:p>
            <a:pPr>
              <a:buFont typeface="Monotype Sorts" pitchFamily="2" charset="2"/>
              <a:buChar char="_"/>
            </a:pPr>
            <a:r>
              <a:rPr lang="en-US" sz="2400" dirty="0"/>
              <a:t>deadlock: 		permanent blocking of threads</a:t>
            </a:r>
          </a:p>
          <a:p>
            <a:pPr>
              <a:buFont typeface="Monotype Sorts" pitchFamily="2" charset="2"/>
              <a:buChar char="_"/>
            </a:pPr>
            <a:r>
              <a:rPr lang="en-US" sz="2400" dirty="0"/>
              <a:t>starvation:		execution  but no progress</a:t>
            </a:r>
          </a:p>
        </p:txBody>
      </p:sp>
      <p:sp>
        <p:nvSpPr>
          <p:cNvPr id="5124" name="Rectangle 4"/>
          <p:cNvSpPr>
            <a:spLocks noChangeArrowheads="1"/>
          </p:cNvSpPr>
          <p:nvPr/>
        </p:nvSpPr>
        <p:spPr bwMode="auto">
          <a:xfrm>
            <a:off x="2946401" y="3992563"/>
            <a:ext cx="71278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
        <p:nvSpPr>
          <p:cNvPr id="5125" name="Rectangle 5"/>
          <p:cNvSpPr>
            <a:spLocks noChangeArrowheads="1"/>
          </p:cNvSpPr>
          <p:nvPr/>
        </p:nvSpPr>
        <p:spPr bwMode="auto">
          <a:xfrm>
            <a:off x="3190876" y="3930650"/>
            <a:ext cx="654526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Tree>
    <p:extLst>
      <p:ext uri="{BB962C8B-B14F-4D97-AF65-F5344CB8AC3E}">
        <p14:creationId xmlns:p14="http://schemas.microsoft.com/office/powerpoint/2010/main" val="7593089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36750" y="304800"/>
            <a:ext cx="9112250" cy="914400"/>
          </a:xfrm>
          <a:noFill/>
        </p:spPr>
        <p:txBody>
          <a:bodyPr vert="horz" lIns="90488" tIns="44450" rIns="90488" bIns="44450" rtlCol="0" anchor="b">
            <a:normAutofit/>
          </a:bodyPr>
          <a:lstStyle/>
          <a:p>
            <a:pPr>
              <a:tabLst>
                <a:tab pos="0" algn="l"/>
              </a:tabLst>
            </a:pPr>
            <a:r>
              <a:rPr lang="en-US"/>
              <a:t>Conventional solutions for ME</a:t>
            </a:r>
          </a:p>
        </p:txBody>
      </p:sp>
      <p:sp>
        <p:nvSpPr>
          <p:cNvPr id="7171" name="Rectangle 3"/>
          <p:cNvSpPr>
            <a:spLocks noGrp="1" noChangeArrowheads="1"/>
          </p:cNvSpPr>
          <p:nvPr>
            <p:ph sz="half" idx="2"/>
          </p:nvPr>
        </p:nvSpPr>
        <p:spPr>
          <a:xfrm>
            <a:off x="1903413" y="1554163"/>
            <a:ext cx="8102600" cy="4864804"/>
          </a:xfrm>
        </p:spPr>
        <p:txBody>
          <a:bodyPr vert="horz" lIns="90488" tIns="44450" rIns="90488" bIns="44450" rtlCol="0">
            <a:normAutofit/>
          </a:bodyPr>
          <a:lstStyle/>
          <a:p>
            <a:pPr>
              <a:buFont typeface="Wingdings" panose="05000000000000000000" pitchFamily="2" charset="2"/>
              <a:buChar char="Ø"/>
            </a:pPr>
            <a:r>
              <a:rPr lang="en-US" dirty="0"/>
              <a:t>Software reservation: a thread must register its intent to enter CS and then wait until no other thread has registered a similar intention before proceeding</a:t>
            </a:r>
          </a:p>
          <a:p>
            <a:pPr>
              <a:buFont typeface="Wingdings" panose="05000000000000000000" pitchFamily="2" charset="2"/>
              <a:buChar char="Ø"/>
            </a:pPr>
            <a:r>
              <a:rPr lang="en-US" dirty="0"/>
              <a:t>Spin-locks using memory-interlocked instructions: requires special hardware to ensure that a given location can be read, modified and written without interruption (i.e. TST: </a:t>
            </a:r>
            <a:r>
              <a:rPr lang="en-US" dirty="0" err="1"/>
              <a:t>test&amp;set</a:t>
            </a:r>
            <a:r>
              <a:rPr lang="en-US" dirty="0"/>
              <a:t> instruction)</a:t>
            </a:r>
          </a:p>
          <a:p>
            <a:pPr>
              <a:buFont typeface="Wingdings" panose="05000000000000000000" pitchFamily="2" charset="2"/>
              <a:buChar char="Ø"/>
            </a:pPr>
            <a:r>
              <a:rPr lang="en-US" dirty="0"/>
              <a:t>Special variable-based mechanisms for ME: semaphores, monitors, message passing, lock files</a:t>
            </a:r>
          </a:p>
          <a:p>
            <a:pPr lvl="1">
              <a:buFont typeface="Wingdings" panose="05000000000000000000" pitchFamily="2" charset="2"/>
              <a:buChar char="Ø"/>
            </a:pPr>
            <a:r>
              <a:rPr lang="en-US" sz="2800" dirty="0"/>
              <a:t>they are equivalent !</a:t>
            </a:r>
          </a:p>
        </p:txBody>
      </p:sp>
      <p:sp>
        <p:nvSpPr>
          <p:cNvPr id="7172" name="Rectangle 4"/>
          <p:cNvSpPr>
            <a:spLocks noChangeArrowheads="1"/>
          </p:cNvSpPr>
          <p:nvPr/>
        </p:nvSpPr>
        <p:spPr bwMode="auto">
          <a:xfrm>
            <a:off x="2946401" y="3992563"/>
            <a:ext cx="71278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
        <p:nvSpPr>
          <p:cNvPr id="7173" name="Rectangle 5"/>
          <p:cNvSpPr>
            <a:spLocks noChangeArrowheads="1"/>
          </p:cNvSpPr>
          <p:nvPr/>
        </p:nvSpPr>
        <p:spPr bwMode="auto">
          <a:xfrm>
            <a:off x="3190876" y="3930650"/>
            <a:ext cx="654526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Tree>
    <p:extLst>
      <p:ext uri="{BB962C8B-B14F-4D97-AF65-F5344CB8AC3E}">
        <p14:creationId xmlns:p14="http://schemas.microsoft.com/office/powerpoint/2010/main" val="12509002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Problems with concurrent execution</a:t>
            </a:r>
          </a:p>
        </p:txBody>
      </p:sp>
      <p:sp>
        <p:nvSpPr>
          <p:cNvPr id="11267" name="Rectangle 3"/>
          <p:cNvSpPr>
            <a:spLocks noGrp="1" noChangeArrowheads="1"/>
          </p:cNvSpPr>
          <p:nvPr>
            <p:ph type="body" idx="1"/>
          </p:nvPr>
        </p:nvSpPr>
        <p:spPr/>
        <p:txBody>
          <a:bodyPr/>
          <a:lstStyle/>
          <a:p>
            <a:r>
              <a:rPr lang="en-US" dirty="0"/>
              <a:t>Concurrent processes (or threads) often need to share data (maintained either in shared memory or files) and resources </a:t>
            </a:r>
            <a:r>
              <a:rPr lang="en-US" dirty="0">
                <a:sym typeface="Wingdings" panose="05000000000000000000" pitchFamily="2" charset="2"/>
              </a:rPr>
              <a:t> </a:t>
            </a:r>
            <a:r>
              <a:rPr lang="en-US" dirty="0">
                <a:solidFill>
                  <a:srgbClr val="FF0000"/>
                </a:solidFill>
                <a:sym typeface="Wingdings" panose="05000000000000000000" pitchFamily="2" charset="2"/>
              </a:rPr>
              <a:t>contention</a:t>
            </a:r>
            <a:endParaRPr lang="en-US" dirty="0">
              <a:solidFill>
                <a:srgbClr val="FF0000"/>
              </a:solidFill>
            </a:endParaRPr>
          </a:p>
          <a:p>
            <a:r>
              <a:rPr lang="en-US" dirty="0"/>
              <a:t>If there is no controlled access to shared data, some processes will obtain an </a:t>
            </a:r>
            <a:r>
              <a:rPr lang="en-US" dirty="0">
                <a:solidFill>
                  <a:srgbClr val="FF0000"/>
                </a:solidFill>
              </a:rPr>
              <a:t>inconsistent view of this data</a:t>
            </a:r>
          </a:p>
          <a:p>
            <a:r>
              <a:rPr lang="en-US" dirty="0"/>
              <a:t>The action performed by concurrent processes will then depend on the order in which their execution is interleaved when in critical section</a:t>
            </a:r>
          </a:p>
          <a:p>
            <a:endParaRPr lang="en-US" dirty="0"/>
          </a:p>
          <a:p>
            <a:endParaRPr lang="en-US" dirty="0"/>
          </a:p>
        </p:txBody>
      </p:sp>
    </p:spTree>
    <p:extLst>
      <p:ext uri="{BB962C8B-B14F-4D97-AF65-F5344CB8AC3E}">
        <p14:creationId xmlns:p14="http://schemas.microsoft.com/office/powerpoint/2010/main" val="152959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71800" y="228601"/>
            <a:ext cx="7086600" cy="790575"/>
          </a:xfrm>
        </p:spPr>
        <p:txBody>
          <a:bodyPr/>
          <a:lstStyle/>
          <a:p>
            <a:r>
              <a:rPr lang="en-US"/>
              <a:t>An example</a:t>
            </a:r>
          </a:p>
        </p:txBody>
      </p:sp>
      <p:sp>
        <p:nvSpPr>
          <p:cNvPr id="12291" name="Rectangle 3"/>
          <p:cNvSpPr>
            <a:spLocks noGrp="1" noChangeArrowheads="1"/>
          </p:cNvSpPr>
          <p:nvPr>
            <p:ph type="body" sz="half" idx="1"/>
          </p:nvPr>
        </p:nvSpPr>
        <p:spPr>
          <a:xfrm>
            <a:off x="1828800" y="1600200"/>
            <a:ext cx="5334000" cy="4876800"/>
          </a:xfrm>
        </p:spPr>
        <p:txBody>
          <a:bodyPr/>
          <a:lstStyle/>
          <a:p>
            <a:r>
              <a:rPr lang="en-US"/>
              <a:t>Process P1 and P2 are running this same procedure and have access to the same variable “a”</a:t>
            </a:r>
          </a:p>
          <a:p>
            <a:r>
              <a:rPr lang="en-US"/>
              <a:t>Processes can be interrupted anywhere</a:t>
            </a:r>
          </a:p>
          <a:p>
            <a:r>
              <a:rPr lang="en-US"/>
              <a:t>If P1 is first interrupted after user input and P2 executes entirely</a:t>
            </a:r>
          </a:p>
          <a:p>
            <a:r>
              <a:rPr lang="en-US"/>
              <a:t>Then the character echoed by P1 will be the one read by P2 !!</a:t>
            </a:r>
          </a:p>
        </p:txBody>
      </p:sp>
      <p:sp>
        <p:nvSpPr>
          <p:cNvPr id="12292" name="Text Box 4"/>
          <p:cNvSpPr txBox="1">
            <a:spLocks noChangeArrowheads="1"/>
          </p:cNvSpPr>
          <p:nvPr/>
        </p:nvSpPr>
        <p:spPr bwMode="auto">
          <a:xfrm>
            <a:off x="7467601" y="1847850"/>
            <a:ext cx="278606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static char a;</a:t>
            </a:r>
          </a:p>
          <a:p>
            <a:pPr>
              <a:spcBef>
                <a:spcPct val="0"/>
              </a:spcBef>
              <a:buClrTx/>
              <a:buFontTx/>
              <a:buNone/>
            </a:pP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void echo()</a:t>
            </a:r>
          </a:p>
          <a:p>
            <a:pPr>
              <a:spcBef>
                <a:spcPct val="0"/>
              </a:spcBef>
              <a:buClrTx/>
              <a:buFontTx/>
              <a:buNone/>
            </a:pPr>
            <a:r>
              <a:rPr lang="en-US" sz="2400" b="1">
                <a:latin typeface="Courier New" panose="02070309020205020404" pitchFamily="49" charset="0"/>
              </a:rPr>
              <a:t>{</a:t>
            </a:r>
          </a:p>
          <a:p>
            <a:pPr>
              <a:spcBef>
                <a:spcPct val="0"/>
              </a:spcBef>
              <a:buClrTx/>
              <a:buFontTx/>
              <a:buNone/>
            </a:pPr>
            <a:r>
              <a:rPr lang="en-US" sz="2400" b="1">
                <a:latin typeface="Courier New" panose="02070309020205020404" pitchFamily="49" charset="0"/>
              </a:rPr>
              <a:t>   cin &gt;&gt; a;</a:t>
            </a:r>
          </a:p>
          <a:p>
            <a:pPr>
              <a:spcBef>
                <a:spcPct val="0"/>
              </a:spcBef>
              <a:buClrTx/>
              <a:buFontTx/>
              <a:buNone/>
            </a:pPr>
            <a:r>
              <a:rPr lang="en-US" sz="2400" b="1">
                <a:latin typeface="Courier New" panose="02070309020205020404" pitchFamily="49" charset="0"/>
              </a:rPr>
              <a:t>   cout &lt;&lt; a;</a:t>
            </a:r>
          </a:p>
          <a:p>
            <a:pPr>
              <a:spcBef>
                <a:spcPct val="0"/>
              </a:spcBef>
              <a:buClrTx/>
              <a:buFontTx/>
              <a:buNone/>
            </a:pPr>
            <a:r>
              <a:rPr lang="en-US" sz="2400" b="1">
                <a:latin typeface="Courier New" panose="02070309020205020404" pitchFamily="49" charset="0"/>
              </a:rPr>
              <a:t>}</a:t>
            </a:r>
          </a:p>
        </p:txBody>
      </p:sp>
    </p:spTree>
    <p:extLst>
      <p:ext uri="{BB962C8B-B14F-4D97-AF65-F5344CB8AC3E}">
        <p14:creationId xmlns:p14="http://schemas.microsoft.com/office/powerpoint/2010/main" val="340612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0" y="228600"/>
            <a:ext cx="10058400" cy="685800"/>
          </a:xfrm>
        </p:spPr>
        <p:txBody>
          <a:bodyPr>
            <a:normAutofit fontScale="90000"/>
          </a:bodyPr>
          <a:lstStyle/>
          <a:p>
            <a:r>
              <a:rPr lang="en-US" dirty="0"/>
              <a:t>Concurrent systems</a:t>
            </a:r>
          </a:p>
        </p:txBody>
      </p:sp>
      <p:sp>
        <p:nvSpPr>
          <p:cNvPr id="3" name="Content Placeholder 2"/>
          <p:cNvSpPr>
            <a:spLocks noGrp="1"/>
          </p:cNvSpPr>
          <p:nvPr>
            <p:ph idx="1"/>
          </p:nvPr>
        </p:nvSpPr>
        <p:spPr>
          <a:xfrm>
            <a:off x="270457" y="1146220"/>
            <a:ext cx="11165982" cy="5711780"/>
          </a:xfrm>
        </p:spPr>
        <p:txBody>
          <a:bodyPr>
            <a:normAutofit fontScale="92500" lnSpcReduction="10000"/>
          </a:bodyPr>
          <a:lstStyle/>
          <a:p>
            <a:r>
              <a:rPr lang="en-GB" dirty="0"/>
              <a:t>Modern computers have more than one processors embedded on the same motherboard </a:t>
            </a:r>
          </a:p>
          <a:p>
            <a:r>
              <a:rPr lang="en-GB" dirty="0"/>
              <a:t>Multiple control signals are generated at the same time and the processors execute concurrently</a:t>
            </a:r>
          </a:p>
          <a:p>
            <a:r>
              <a:rPr lang="en-GB" dirty="0"/>
              <a:t>Overlapping of fetch and execute operations occur as many processors operate in parallel. </a:t>
            </a:r>
          </a:p>
          <a:p>
            <a:r>
              <a:rPr lang="en-GB" dirty="0"/>
              <a:t>This approach breeds superscalar organization, which exploits instruction-level parallelism.</a:t>
            </a:r>
          </a:p>
          <a:p>
            <a:r>
              <a:rPr lang="en-GB" dirty="0"/>
              <a:t>In multiprocessor setup, the memory is taken as a unit of its own such that the processor consists of the control unit, registers and arithmetic unit.</a:t>
            </a:r>
          </a:p>
          <a:p>
            <a:r>
              <a:rPr lang="en-US" dirty="0"/>
              <a:t>These processes communicate and compete for the limited systems resources - processor, memory, I/O devices, secondary storage, system variables etc. </a:t>
            </a:r>
          </a:p>
          <a:p>
            <a:r>
              <a:rPr lang="en-US" dirty="0"/>
              <a:t>The two main requirements in this communication: </a:t>
            </a:r>
            <a:r>
              <a:rPr lang="en-US" dirty="0">
                <a:solidFill>
                  <a:srgbClr val="FF0000"/>
                </a:solidFill>
              </a:rPr>
              <a:t>the need for Co-operation and the need for Competition</a:t>
            </a:r>
            <a:r>
              <a:rPr lang="en-US" dirty="0"/>
              <a:t>.</a:t>
            </a:r>
          </a:p>
        </p:txBody>
      </p:sp>
    </p:spTree>
    <p:extLst>
      <p:ext uri="{BB962C8B-B14F-4D97-AF65-F5344CB8AC3E}">
        <p14:creationId xmlns:p14="http://schemas.microsoft.com/office/powerpoint/2010/main" val="3969540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Race Conditions</a:t>
            </a:r>
          </a:p>
        </p:txBody>
      </p:sp>
      <p:sp>
        <p:nvSpPr>
          <p:cNvPr id="13315" name="Rectangle 3"/>
          <p:cNvSpPr>
            <a:spLocks noGrp="1" noChangeArrowheads="1"/>
          </p:cNvSpPr>
          <p:nvPr>
            <p:ph type="body" idx="1"/>
          </p:nvPr>
        </p:nvSpPr>
        <p:spPr/>
        <p:txBody>
          <a:bodyPr/>
          <a:lstStyle/>
          <a:p>
            <a:r>
              <a:rPr lang="en-US" dirty="0"/>
              <a:t>Situations like this where processes access the same data concurrently and the outcome of execution depends on the particular order in which the access take</a:t>
            </a:r>
            <a:r>
              <a:rPr lang="fr-CA" dirty="0"/>
              <a:t>s</a:t>
            </a:r>
            <a:r>
              <a:rPr lang="en-US" dirty="0"/>
              <a:t> place is called a </a:t>
            </a:r>
            <a:r>
              <a:rPr lang="en-US" dirty="0">
                <a:solidFill>
                  <a:schemeClr val="hlink"/>
                </a:solidFill>
              </a:rPr>
              <a:t>race condition</a:t>
            </a:r>
            <a:r>
              <a:rPr lang="en-US" dirty="0"/>
              <a:t> </a:t>
            </a:r>
          </a:p>
          <a:p>
            <a:r>
              <a:rPr lang="en-US" dirty="0"/>
              <a:t>How must the processes coordinate</a:t>
            </a:r>
            <a:r>
              <a:rPr lang="fr-CA" dirty="0"/>
              <a:t> (or synchronise)</a:t>
            </a:r>
            <a:r>
              <a:rPr lang="en-US" dirty="0"/>
              <a:t> in order to guard again</a:t>
            </a:r>
            <a:r>
              <a:rPr lang="fr-CA" dirty="0"/>
              <a:t>s</a:t>
            </a:r>
            <a:r>
              <a:rPr lang="en-US" dirty="0"/>
              <a:t>t race conditions?</a:t>
            </a:r>
          </a:p>
        </p:txBody>
      </p:sp>
    </p:spTree>
    <p:extLst>
      <p:ext uri="{BB962C8B-B14F-4D97-AF65-F5344CB8AC3E}">
        <p14:creationId xmlns:p14="http://schemas.microsoft.com/office/powerpoint/2010/main" val="2762068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The critical section problem</a:t>
            </a:r>
          </a:p>
        </p:txBody>
      </p:sp>
      <p:sp>
        <p:nvSpPr>
          <p:cNvPr id="14339" name="Rectangle 3"/>
          <p:cNvSpPr>
            <a:spLocks noGrp="1" noChangeArrowheads="1"/>
          </p:cNvSpPr>
          <p:nvPr>
            <p:ph type="body" idx="1"/>
          </p:nvPr>
        </p:nvSpPr>
        <p:spPr>
          <a:xfrm>
            <a:off x="2743200" y="1600200"/>
            <a:ext cx="7696200" cy="4572000"/>
          </a:xfrm>
        </p:spPr>
        <p:txBody>
          <a:bodyPr/>
          <a:lstStyle/>
          <a:p>
            <a:pPr>
              <a:lnSpc>
                <a:spcPct val="90000"/>
              </a:lnSpc>
            </a:pPr>
            <a:r>
              <a:rPr lang="en-US"/>
              <a:t>When a process executes code that manipulates shared data (or resource), we say that the process is in it’s </a:t>
            </a:r>
            <a:r>
              <a:rPr lang="en-US">
                <a:solidFill>
                  <a:schemeClr val="hlink"/>
                </a:solidFill>
              </a:rPr>
              <a:t>critical section</a:t>
            </a:r>
            <a:r>
              <a:rPr lang="en-US"/>
              <a:t> (CS) (for that shared data) </a:t>
            </a:r>
          </a:p>
          <a:p>
            <a:pPr>
              <a:lnSpc>
                <a:spcPct val="90000"/>
              </a:lnSpc>
            </a:pPr>
            <a:r>
              <a:rPr lang="en-US"/>
              <a:t>The execution of critical sections must be </a:t>
            </a:r>
            <a:r>
              <a:rPr lang="en-US">
                <a:solidFill>
                  <a:schemeClr val="hlink"/>
                </a:solidFill>
              </a:rPr>
              <a:t>mutually exclusive: </a:t>
            </a:r>
            <a:r>
              <a:rPr lang="en-US"/>
              <a:t>at any time, only one process is allowed to execute in its critical section (even with multiple CPUs)</a:t>
            </a:r>
          </a:p>
          <a:p>
            <a:pPr>
              <a:lnSpc>
                <a:spcPct val="90000"/>
              </a:lnSpc>
            </a:pPr>
            <a:r>
              <a:rPr lang="en-US"/>
              <a:t>Then each process must request the  permission to enter it’s critical section (CS)</a:t>
            </a:r>
          </a:p>
        </p:txBody>
      </p:sp>
    </p:spTree>
    <p:extLst>
      <p:ext uri="{BB962C8B-B14F-4D97-AF65-F5344CB8AC3E}">
        <p14:creationId xmlns:p14="http://schemas.microsoft.com/office/powerpoint/2010/main" val="386048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The critical section problem</a:t>
            </a:r>
          </a:p>
        </p:txBody>
      </p:sp>
      <p:sp>
        <p:nvSpPr>
          <p:cNvPr id="15363" name="Rectangle 3"/>
          <p:cNvSpPr>
            <a:spLocks noGrp="1" noChangeArrowheads="1"/>
          </p:cNvSpPr>
          <p:nvPr>
            <p:ph type="body" idx="1"/>
          </p:nvPr>
        </p:nvSpPr>
        <p:spPr>
          <a:xfrm>
            <a:off x="1905000" y="1447800"/>
            <a:ext cx="8458200" cy="5181600"/>
          </a:xfrm>
        </p:spPr>
        <p:txBody>
          <a:bodyPr/>
          <a:lstStyle/>
          <a:p>
            <a:r>
              <a:rPr lang="en-US" dirty="0"/>
              <a:t>The section of code implementing this request is called the </a:t>
            </a:r>
            <a:r>
              <a:rPr lang="en-US" dirty="0">
                <a:solidFill>
                  <a:schemeClr val="hlink"/>
                </a:solidFill>
              </a:rPr>
              <a:t>entry section</a:t>
            </a:r>
          </a:p>
          <a:p>
            <a:r>
              <a:rPr lang="en-US" dirty="0"/>
              <a:t>The critical section (CS) might be followed by an </a:t>
            </a:r>
            <a:r>
              <a:rPr lang="en-US" dirty="0">
                <a:solidFill>
                  <a:schemeClr val="hlink"/>
                </a:solidFill>
              </a:rPr>
              <a:t>exit section</a:t>
            </a:r>
            <a:endParaRPr lang="en-US" dirty="0"/>
          </a:p>
          <a:p>
            <a:r>
              <a:rPr lang="en-US" dirty="0"/>
              <a:t>The remaining code is the </a:t>
            </a:r>
            <a:r>
              <a:rPr lang="en-US" dirty="0">
                <a:solidFill>
                  <a:schemeClr val="hlink"/>
                </a:solidFill>
              </a:rPr>
              <a:t>remainder section</a:t>
            </a:r>
            <a:endParaRPr lang="en-US" dirty="0"/>
          </a:p>
          <a:p>
            <a:r>
              <a:rPr lang="en-US" dirty="0"/>
              <a:t>The critical section problem </a:t>
            </a:r>
            <a:r>
              <a:rPr lang="en-US" dirty="0">
                <a:solidFill>
                  <a:srgbClr val="FF0000"/>
                </a:solidFill>
              </a:rPr>
              <a:t>is to design a protocol that the processes can use so that their action will not depend on the order in which their execution is interleaved (possibly on many processors)</a:t>
            </a:r>
          </a:p>
        </p:txBody>
      </p:sp>
    </p:spTree>
    <p:extLst>
      <p:ext uri="{BB962C8B-B14F-4D97-AF65-F5344CB8AC3E}">
        <p14:creationId xmlns:p14="http://schemas.microsoft.com/office/powerpoint/2010/main" val="2229629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90801" y="228600"/>
            <a:ext cx="7885113" cy="762000"/>
          </a:xfrm>
        </p:spPr>
        <p:txBody>
          <a:bodyPr>
            <a:normAutofit fontScale="90000"/>
          </a:bodyPr>
          <a:lstStyle/>
          <a:p>
            <a:r>
              <a:rPr lang="en-US"/>
              <a:t>Framework for analysis of solutions</a:t>
            </a:r>
          </a:p>
        </p:txBody>
      </p:sp>
      <p:sp>
        <p:nvSpPr>
          <p:cNvPr id="16387" name="Rectangle 3"/>
          <p:cNvSpPr>
            <a:spLocks noGrp="1" noChangeArrowheads="1"/>
          </p:cNvSpPr>
          <p:nvPr>
            <p:ph type="body" sz="half" idx="1"/>
          </p:nvPr>
        </p:nvSpPr>
        <p:spPr>
          <a:xfrm>
            <a:off x="2057400" y="1371600"/>
            <a:ext cx="3886200" cy="3124200"/>
          </a:xfrm>
        </p:spPr>
        <p:txBody>
          <a:bodyPr/>
          <a:lstStyle/>
          <a:p>
            <a:r>
              <a:rPr lang="en-US"/>
              <a:t>Each process executes at nonzero speed but no assumption on the relative speed of n processes</a:t>
            </a:r>
          </a:p>
          <a:p>
            <a:r>
              <a:rPr lang="en-US"/>
              <a:t>General structure of a process:</a:t>
            </a:r>
          </a:p>
        </p:txBody>
      </p:sp>
      <p:sp>
        <p:nvSpPr>
          <p:cNvPr id="16388" name="Rectangle 4"/>
          <p:cNvSpPr>
            <a:spLocks noGrp="1" noChangeArrowheads="1"/>
          </p:cNvSpPr>
          <p:nvPr>
            <p:ph type="body" sz="half" idx="2"/>
          </p:nvPr>
        </p:nvSpPr>
        <p:spPr>
          <a:xfrm>
            <a:off x="6553200" y="1371600"/>
            <a:ext cx="4114800" cy="5486400"/>
          </a:xfrm>
        </p:spPr>
        <p:txBody>
          <a:bodyPr/>
          <a:lstStyle/>
          <a:p>
            <a:r>
              <a:rPr lang="en-US"/>
              <a:t>many CPU may be present but memory hardware prevents simultaneous access to the same memory location</a:t>
            </a:r>
          </a:p>
          <a:p>
            <a:r>
              <a:rPr lang="en-US"/>
              <a:t>No assumption about order of interleaved execution </a:t>
            </a:r>
          </a:p>
          <a:p>
            <a:r>
              <a:rPr lang="en-US"/>
              <a:t>For solutions: we need to specify entry and exit sections </a:t>
            </a:r>
          </a:p>
          <a:p>
            <a:endParaRPr lang="en-US"/>
          </a:p>
        </p:txBody>
      </p:sp>
      <p:sp>
        <p:nvSpPr>
          <p:cNvPr id="16389" name="Rectangle 5"/>
          <p:cNvSpPr>
            <a:spLocks noChangeArrowheads="1"/>
          </p:cNvSpPr>
          <p:nvPr/>
        </p:nvSpPr>
        <p:spPr bwMode="auto">
          <a:xfrm>
            <a:off x="2667001" y="4498975"/>
            <a:ext cx="38715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entry section</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critical section</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exit section</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remainder section</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2758306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05000" y="228600"/>
            <a:ext cx="8153400" cy="1143000"/>
          </a:xfrm>
        </p:spPr>
        <p:txBody>
          <a:bodyPr>
            <a:normAutofit fontScale="90000"/>
          </a:bodyPr>
          <a:lstStyle/>
          <a:p>
            <a:r>
              <a:rPr lang="en-US"/>
              <a:t>Requirements for a valid solution to the critical section problem</a:t>
            </a:r>
          </a:p>
        </p:txBody>
      </p:sp>
      <p:sp>
        <p:nvSpPr>
          <p:cNvPr id="17411" name="Rectangle 3"/>
          <p:cNvSpPr>
            <a:spLocks noGrp="1" noChangeArrowheads="1"/>
          </p:cNvSpPr>
          <p:nvPr>
            <p:ph type="body" idx="1"/>
          </p:nvPr>
        </p:nvSpPr>
        <p:spPr>
          <a:xfrm>
            <a:off x="2971800" y="1524001"/>
            <a:ext cx="7239000" cy="4259263"/>
          </a:xfrm>
        </p:spPr>
        <p:txBody>
          <a:bodyPr/>
          <a:lstStyle/>
          <a:p>
            <a:r>
              <a:rPr lang="en-US" dirty="0"/>
              <a:t>Mutual Exclusion</a:t>
            </a:r>
          </a:p>
          <a:p>
            <a:pPr lvl="1"/>
            <a:r>
              <a:rPr lang="en-US" dirty="0"/>
              <a:t>At any time, at most one process can be in its critical section (CS)</a:t>
            </a:r>
          </a:p>
          <a:p>
            <a:r>
              <a:rPr lang="en-US" dirty="0"/>
              <a:t>Progress</a:t>
            </a:r>
          </a:p>
          <a:p>
            <a:pPr lvl="1"/>
            <a:r>
              <a:rPr lang="en-US" dirty="0"/>
              <a:t>Only processes that are not executing in their RS (REMAINDER SECTION) can participate in the decision of who will enter next in the CS. </a:t>
            </a:r>
          </a:p>
          <a:p>
            <a:pPr lvl="1"/>
            <a:r>
              <a:rPr lang="en-US" dirty="0"/>
              <a:t>This selection cannot be postponed indefinitely</a:t>
            </a:r>
          </a:p>
          <a:p>
            <a:pPr lvl="2"/>
            <a:r>
              <a:rPr lang="en-US" dirty="0"/>
              <a:t>Hence, we must have no deadlock</a:t>
            </a:r>
          </a:p>
        </p:txBody>
      </p:sp>
    </p:spTree>
    <p:extLst>
      <p:ext uri="{BB962C8B-B14F-4D97-AF65-F5344CB8AC3E}">
        <p14:creationId xmlns:p14="http://schemas.microsoft.com/office/powerpoint/2010/main" val="2534009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228600"/>
            <a:ext cx="8458200" cy="1143000"/>
          </a:xfrm>
        </p:spPr>
        <p:txBody>
          <a:bodyPr>
            <a:normAutofit fontScale="90000"/>
          </a:bodyPr>
          <a:lstStyle/>
          <a:p>
            <a:r>
              <a:rPr lang="en-US"/>
              <a:t>Requirements for a valid solution to the critical section problem</a:t>
            </a:r>
            <a:r>
              <a:rPr lang="fr-CA"/>
              <a:t> (cont.)</a:t>
            </a:r>
            <a:endParaRPr lang="en-US"/>
          </a:p>
        </p:txBody>
      </p:sp>
      <p:sp>
        <p:nvSpPr>
          <p:cNvPr id="18435" name="Rectangle 3"/>
          <p:cNvSpPr>
            <a:spLocks noGrp="1" noChangeArrowheads="1"/>
          </p:cNvSpPr>
          <p:nvPr>
            <p:ph type="body" idx="1"/>
          </p:nvPr>
        </p:nvSpPr>
        <p:spPr/>
        <p:txBody>
          <a:bodyPr/>
          <a:lstStyle/>
          <a:p>
            <a:r>
              <a:rPr lang="en-US"/>
              <a:t>Bounded Waiting</a:t>
            </a:r>
          </a:p>
          <a:p>
            <a:pPr lvl="1"/>
            <a:r>
              <a:rPr lang="en-US"/>
              <a:t>After a process has made a request to enter it’s CS, there is a bound on the number of times that the other processes are allowed to enter their CS </a:t>
            </a:r>
          </a:p>
          <a:p>
            <a:pPr lvl="2"/>
            <a:r>
              <a:rPr lang="en-US"/>
              <a:t>otherwise the process will suffer from </a:t>
            </a:r>
            <a:r>
              <a:rPr lang="en-US">
                <a:solidFill>
                  <a:schemeClr val="hlink"/>
                </a:solidFill>
              </a:rPr>
              <a:t>starvation</a:t>
            </a:r>
            <a:endParaRPr lang="fr-CA">
              <a:solidFill>
                <a:schemeClr val="hlink"/>
              </a:solidFill>
            </a:endParaRPr>
          </a:p>
        </p:txBody>
      </p:sp>
    </p:spTree>
    <p:extLst>
      <p:ext uri="{BB962C8B-B14F-4D97-AF65-F5344CB8AC3E}">
        <p14:creationId xmlns:p14="http://schemas.microsoft.com/office/powerpoint/2010/main" val="1775217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971800" y="228600"/>
            <a:ext cx="7086600" cy="971550"/>
          </a:xfrm>
        </p:spPr>
        <p:txBody>
          <a:bodyPr/>
          <a:lstStyle/>
          <a:p>
            <a:r>
              <a:rPr lang="en-US"/>
              <a:t>What about process failures?</a:t>
            </a:r>
          </a:p>
        </p:txBody>
      </p:sp>
      <p:sp>
        <p:nvSpPr>
          <p:cNvPr id="19459" name="Rectangle 3"/>
          <p:cNvSpPr>
            <a:spLocks noGrp="1" noChangeArrowheads="1"/>
          </p:cNvSpPr>
          <p:nvPr>
            <p:ph type="body" idx="1"/>
          </p:nvPr>
        </p:nvSpPr>
        <p:spPr>
          <a:xfrm>
            <a:off x="1981200" y="1371600"/>
            <a:ext cx="8458200" cy="5410200"/>
          </a:xfrm>
        </p:spPr>
        <p:txBody>
          <a:bodyPr/>
          <a:lstStyle/>
          <a:p>
            <a:r>
              <a:rPr lang="en-US" dirty="0"/>
              <a:t>If all 3 criteria (ME, progress, bounded waiting) are satisfied, then a valid solution will provide robustness against </a:t>
            </a:r>
            <a:r>
              <a:rPr lang="en-US" dirty="0">
                <a:solidFill>
                  <a:srgbClr val="FF0000"/>
                </a:solidFill>
              </a:rPr>
              <a:t>failure of a process in its remainder section </a:t>
            </a:r>
            <a:r>
              <a:rPr lang="en-US" dirty="0"/>
              <a:t>(RS)</a:t>
            </a:r>
          </a:p>
          <a:p>
            <a:pPr lvl="1"/>
            <a:r>
              <a:rPr lang="en-US" dirty="0"/>
              <a:t>since failure in RS is just like having an infinitely long RS</a:t>
            </a:r>
          </a:p>
          <a:p>
            <a:r>
              <a:rPr lang="en-US" dirty="0"/>
              <a:t>However, no valid solution can provide robustness against </a:t>
            </a:r>
            <a:r>
              <a:rPr lang="en-US" dirty="0">
                <a:solidFill>
                  <a:srgbClr val="FF0000"/>
                </a:solidFill>
              </a:rPr>
              <a:t>a process failing in its critical section </a:t>
            </a:r>
            <a:r>
              <a:rPr lang="en-US" dirty="0"/>
              <a:t>(CS)</a:t>
            </a:r>
          </a:p>
          <a:p>
            <a:pPr lvl="1"/>
            <a:r>
              <a:rPr lang="en-US" dirty="0"/>
              <a:t>A process Pi that fails in its CS does not signal that fact to other processes: for them Pi is still in its CS  </a:t>
            </a:r>
          </a:p>
        </p:txBody>
      </p:sp>
    </p:spTree>
    <p:extLst>
      <p:ext uri="{BB962C8B-B14F-4D97-AF65-F5344CB8AC3E}">
        <p14:creationId xmlns:p14="http://schemas.microsoft.com/office/powerpoint/2010/main" val="558278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971800" y="228601"/>
            <a:ext cx="7086600" cy="881063"/>
          </a:xfrm>
        </p:spPr>
        <p:txBody>
          <a:bodyPr/>
          <a:lstStyle/>
          <a:p>
            <a:r>
              <a:rPr lang="en-US"/>
              <a:t>Types of solutions</a:t>
            </a:r>
          </a:p>
        </p:txBody>
      </p:sp>
      <p:sp>
        <p:nvSpPr>
          <p:cNvPr id="20483" name="Rectangle 3"/>
          <p:cNvSpPr>
            <a:spLocks noGrp="1" noChangeArrowheads="1"/>
          </p:cNvSpPr>
          <p:nvPr>
            <p:ph type="body" idx="1"/>
          </p:nvPr>
        </p:nvSpPr>
        <p:spPr/>
        <p:txBody>
          <a:bodyPr/>
          <a:lstStyle/>
          <a:p>
            <a:r>
              <a:rPr lang="en-US" dirty="0"/>
              <a:t>Software solutions</a:t>
            </a:r>
          </a:p>
          <a:p>
            <a:pPr lvl="1"/>
            <a:r>
              <a:rPr lang="en-US" dirty="0"/>
              <a:t>algorithms who’s correctness does not rely on any other assumptions (see framework)</a:t>
            </a:r>
          </a:p>
          <a:p>
            <a:r>
              <a:rPr lang="en-US" dirty="0"/>
              <a:t>Hardware solutions</a:t>
            </a:r>
          </a:p>
          <a:p>
            <a:pPr lvl="1"/>
            <a:r>
              <a:rPr lang="en-US" dirty="0"/>
              <a:t>rely on some special machine instructions</a:t>
            </a:r>
          </a:p>
          <a:p>
            <a:r>
              <a:rPr lang="en-US" dirty="0"/>
              <a:t>Operating System solutions</a:t>
            </a:r>
          </a:p>
          <a:p>
            <a:pPr lvl="1"/>
            <a:r>
              <a:rPr lang="en-US" dirty="0"/>
              <a:t>provide some functions and data structures to handle race condition</a:t>
            </a:r>
          </a:p>
        </p:txBody>
      </p:sp>
    </p:spTree>
    <p:extLst>
      <p:ext uri="{BB962C8B-B14F-4D97-AF65-F5344CB8AC3E}">
        <p14:creationId xmlns:p14="http://schemas.microsoft.com/office/powerpoint/2010/main" val="4227544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71800" y="228601"/>
            <a:ext cx="7086600" cy="881063"/>
          </a:xfrm>
        </p:spPr>
        <p:txBody>
          <a:bodyPr/>
          <a:lstStyle/>
          <a:p>
            <a:r>
              <a:rPr lang="en-US"/>
              <a:t>OS Solutions: Semaphores</a:t>
            </a:r>
          </a:p>
        </p:txBody>
      </p:sp>
      <p:sp>
        <p:nvSpPr>
          <p:cNvPr id="35843" name="Rectangle 3"/>
          <p:cNvSpPr>
            <a:spLocks noGrp="1" noChangeArrowheads="1"/>
          </p:cNvSpPr>
          <p:nvPr>
            <p:ph type="body" idx="1"/>
          </p:nvPr>
        </p:nvSpPr>
        <p:spPr>
          <a:xfrm>
            <a:off x="2133600" y="1447800"/>
            <a:ext cx="8305800" cy="5029200"/>
          </a:xfrm>
        </p:spPr>
        <p:txBody>
          <a:bodyPr/>
          <a:lstStyle/>
          <a:p>
            <a:pPr>
              <a:lnSpc>
                <a:spcPct val="90000"/>
              </a:lnSpc>
            </a:pPr>
            <a:r>
              <a:rPr lang="en-US"/>
              <a:t>Synchronization tool (provided by the OS) that do not require busy waiting</a:t>
            </a:r>
          </a:p>
          <a:p>
            <a:pPr>
              <a:lnSpc>
                <a:spcPct val="90000"/>
              </a:lnSpc>
            </a:pPr>
            <a:r>
              <a:rPr lang="en-US"/>
              <a:t>A semaphore S is an integer variable that, apart from initialization, can only be accessed through 2 </a:t>
            </a:r>
            <a:r>
              <a:rPr lang="en-US">
                <a:solidFill>
                  <a:schemeClr val="hlink"/>
                </a:solidFill>
              </a:rPr>
              <a:t>atomic and mutually exclusive</a:t>
            </a:r>
            <a:r>
              <a:rPr lang="en-US"/>
              <a:t> operations:</a:t>
            </a:r>
          </a:p>
          <a:p>
            <a:pPr lvl="1">
              <a:lnSpc>
                <a:spcPct val="90000"/>
              </a:lnSpc>
            </a:pPr>
            <a:r>
              <a:rPr lang="en-US"/>
              <a:t>wait(S)</a:t>
            </a:r>
          </a:p>
          <a:p>
            <a:pPr lvl="1">
              <a:lnSpc>
                <a:spcPct val="90000"/>
              </a:lnSpc>
            </a:pPr>
            <a:r>
              <a:rPr lang="en-US"/>
              <a:t>signal(S)</a:t>
            </a:r>
          </a:p>
          <a:p>
            <a:pPr>
              <a:lnSpc>
                <a:spcPct val="90000"/>
              </a:lnSpc>
            </a:pPr>
            <a:r>
              <a:rPr lang="en-US"/>
              <a:t>To avoid busy waiting: when a process has to wait, it will be put in a </a:t>
            </a:r>
            <a:r>
              <a:rPr lang="en-US">
                <a:solidFill>
                  <a:schemeClr val="hlink"/>
                </a:solidFill>
              </a:rPr>
              <a:t>blocked queue</a:t>
            </a:r>
            <a:r>
              <a:rPr lang="en-US"/>
              <a:t> of processes waiting for the same event</a:t>
            </a:r>
          </a:p>
        </p:txBody>
      </p:sp>
    </p:spTree>
    <p:extLst>
      <p:ext uri="{BB962C8B-B14F-4D97-AF65-F5344CB8AC3E}">
        <p14:creationId xmlns:p14="http://schemas.microsoft.com/office/powerpoint/2010/main" val="2340180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971800" y="228601"/>
            <a:ext cx="7086600" cy="881063"/>
          </a:xfrm>
        </p:spPr>
        <p:txBody>
          <a:bodyPr/>
          <a:lstStyle/>
          <a:p>
            <a:r>
              <a:rPr lang="en-US"/>
              <a:t>Semaphores</a:t>
            </a:r>
          </a:p>
        </p:txBody>
      </p:sp>
      <p:sp>
        <p:nvSpPr>
          <p:cNvPr id="36867" name="Rectangle 3"/>
          <p:cNvSpPr>
            <a:spLocks noGrp="1" noChangeArrowheads="1"/>
          </p:cNvSpPr>
          <p:nvPr>
            <p:ph type="body" sz="half" idx="1"/>
          </p:nvPr>
        </p:nvSpPr>
        <p:spPr>
          <a:xfrm>
            <a:off x="2114550" y="1447800"/>
            <a:ext cx="8324850" cy="609600"/>
          </a:xfrm>
        </p:spPr>
        <p:txBody>
          <a:bodyPr/>
          <a:lstStyle/>
          <a:p>
            <a:r>
              <a:rPr lang="en-US" dirty="0"/>
              <a:t>A semaphore is a record (structure): </a:t>
            </a:r>
          </a:p>
          <a:p>
            <a:endParaRPr lang="en-US" dirty="0"/>
          </a:p>
        </p:txBody>
      </p:sp>
      <p:sp>
        <p:nvSpPr>
          <p:cNvPr id="36868" name="Text Box 4"/>
          <p:cNvSpPr txBox="1">
            <a:spLocks noChangeArrowheads="1"/>
          </p:cNvSpPr>
          <p:nvPr/>
        </p:nvSpPr>
        <p:spPr bwMode="auto">
          <a:xfrm>
            <a:off x="2263776" y="2133600"/>
            <a:ext cx="84042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dirty="0">
                <a:latin typeface="Courier New" panose="02070309020205020404" pitchFamily="49" charset="0"/>
              </a:rPr>
              <a:t>type semaphore = record</a:t>
            </a:r>
          </a:p>
          <a:p>
            <a:pPr>
              <a:spcBef>
                <a:spcPct val="0"/>
              </a:spcBef>
              <a:buClrTx/>
              <a:buFontTx/>
              <a:buNone/>
            </a:pPr>
            <a:r>
              <a:rPr lang="en-US" sz="2400" b="1" dirty="0">
                <a:latin typeface="Courier New" panose="02070309020205020404" pitchFamily="49" charset="0"/>
              </a:rPr>
              <a:t>                   count: integer;</a:t>
            </a:r>
          </a:p>
          <a:p>
            <a:pPr>
              <a:spcBef>
                <a:spcPct val="0"/>
              </a:spcBef>
              <a:buClrTx/>
              <a:buFontTx/>
              <a:buNone/>
            </a:pPr>
            <a:r>
              <a:rPr lang="en-US" sz="2400" b="1" dirty="0">
                <a:latin typeface="Courier New" panose="02070309020205020404" pitchFamily="49" charset="0"/>
              </a:rPr>
              <a:t>                   queue: list of processes</a:t>
            </a:r>
          </a:p>
          <a:p>
            <a:pPr>
              <a:spcBef>
                <a:spcPct val="0"/>
              </a:spcBef>
              <a:buClrTx/>
              <a:buFontTx/>
              <a:buNone/>
            </a:pPr>
            <a:r>
              <a:rPr lang="en-US" sz="2400" b="1" dirty="0">
                <a:latin typeface="Courier New" panose="02070309020205020404" pitchFamily="49" charset="0"/>
              </a:rPr>
              <a:t>                 end;</a:t>
            </a:r>
          </a:p>
          <a:p>
            <a:pPr>
              <a:spcBef>
                <a:spcPct val="0"/>
              </a:spcBef>
              <a:buClrTx/>
              <a:buFontTx/>
              <a:buNone/>
            </a:pPr>
            <a:r>
              <a:rPr lang="en-US" sz="2400" b="1" dirty="0" err="1">
                <a:latin typeface="Courier New" panose="02070309020205020404" pitchFamily="49" charset="0"/>
              </a:rPr>
              <a:t>var</a:t>
            </a:r>
            <a:r>
              <a:rPr lang="en-US" sz="2400" b="1" dirty="0">
                <a:latin typeface="Courier New" panose="02070309020205020404" pitchFamily="49" charset="0"/>
              </a:rPr>
              <a:t> S: semaphore;</a:t>
            </a:r>
          </a:p>
          <a:p>
            <a:pPr>
              <a:spcBef>
                <a:spcPct val="0"/>
              </a:spcBef>
              <a:buClrTx/>
              <a:buFontTx/>
              <a:buNone/>
            </a:pPr>
            <a:r>
              <a:rPr lang="en-US" sz="2400" b="1" dirty="0">
                <a:latin typeface="Courier New" panose="02070309020205020404" pitchFamily="49" charset="0"/>
              </a:rPr>
              <a:t> </a:t>
            </a:r>
          </a:p>
        </p:txBody>
      </p:sp>
      <p:sp>
        <p:nvSpPr>
          <p:cNvPr id="36869" name="Rectangle 5"/>
          <p:cNvSpPr>
            <a:spLocks noGrp="1" noChangeArrowheads="1"/>
          </p:cNvSpPr>
          <p:nvPr>
            <p:ph type="body" sz="half" idx="2"/>
          </p:nvPr>
        </p:nvSpPr>
        <p:spPr>
          <a:xfrm>
            <a:off x="2286000" y="4495800"/>
            <a:ext cx="7848600" cy="2057400"/>
          </a:xfrm>
        </p:spPr>
        <p:txBody>
          <a:bodyPr>
            <a:normAutofit lnSpcReduction="10000"/>
          </a:bodyPr>
          <a:lstStyle/>
          <a:p>
            <a:r>
              <a:rPr lang="en-US"/>
              <a:t>When a process must wait for a semaphore S, it is blocked and put on the semaphore’s queue</a:t>
            </a:r>
          </a:p>
          <a:p>
            <a:r>
              <a:rPr lang="en-US"/>
              <a:t>The signal operation removes (acc. to a fair policy like FIFO) one process from the queue and puts it in the list of ready processes</a:t>
            </a:r>
          </a:p>
        </p:txBody>
      </p:sp>
    </p:spTree>
    <p:extLst>
      <p:ext uri="{BB962C8B-B14F-4D97-AF65-F5344CB8AC3E}">
        <p14:creationId xmlns:p14="http://schemas.microsoft.com/office/powerpoint/2010/main" val="331287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multiprocessor systems</a:t>
            </a:r>
          </a:p>
        </p:txBody>
      </p:sp>
      <p:sp>
        <p:nvSpPr>
          <p:cNvPr id="3" name="Content Placeholder 2"/>
          <p:cNvSpPr>
            <a:spLocks noGrp="1"/>
          </p:cNvSpPr>
          <p:nvPr>
            <p:ph idx="1"/>
          </p:nvPr>
        </p:nvSpPr>
        <p:spPr/>
        <p:txBody>
          <a:bodyPr>
            <a:normAutofit lnSpcReduction="10000"/>
          </a:bodyPr>
          <a:lstStyle/>
          <a:p>
            <a:pPr lvl="0"/>
            <a:r>
              <a:rPr lang="en-US" dirty="0">
                <a:solidFill>
                  <a:srgbClr val="FF0000"/>
                </a:solidFill>
              </a:rPr>
              <a:t>Loosely coupled multiprocessor</a:t>
            </a:r>
            <a:r>
              <a:rPr lang="en-US" dirty="0"/>
              <a:t>: Consists of a collection of relatively autonomous systems, each processor having its own main memory and I/O channels. This category is addressed under Networking and Distributed processing. </a:t>
            </a:r>
          </a:p>
          <a:p>
            <a:pPr lvl="0"/>
            <a:r>
              <a:rPr lang="en-US" dirty="0"/>
              <a:t> </a:t>
            </a:r>
            <a:r>
              <a:rPr lang="en-US" dirty="0">
                <a:solidFill>
                  <a:srgbClr val="FF0000"/>
                </a:solidFill>
              </a:rPr>
              <a:t>Functionally specialized processors</a:t>
            </a:r>
            <a:r>
              <a:rPr lang="en-US" dirty="0"/>
              <a:t>: Such as I/O processors, Math processors, Network interface cards.  In this case, there is a master general-purpose processor; specialized processors are controlled by the master processor and provide services to it.</a:t>
            </a:r>
          </a:p>
          <a:p>
            <a:r>
              <a:rPr lang="en-US" dirty="0"/>
              <a:t> </a:t>
            </a:r>
            <a:r>
              <a:rPr lang="en-US" dirty="0">
                <a:solidFill>
                  <a:srgbClr val="FF0000"/>
                </a:solidFill>
              </a:rPr>
              <a:t>Tightly coupled multiprocessing processors</a:t>
            </a:r>
            <a:r>
              <a:rPr lang="en-US" dirty="0"/>
              <a:t> that share a common main memory and are under the integrated control of an operating system.</a:t>
            </a:r>
          </a:p>
        </p:txBody>
      </p:sp>
    </p:spTree>
    <p:extLst>
      <p:ext uri="{BB962C8B-B14F-4D97-AF65-F5344CB8AC3E}">
        <p14:creationId xmlns:p14="http://schemas.microsoft.com/office/powerpoint/2010/main" val="2225744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971800" y="228601"/>
            <a:ext cx="7086600" cy="881063"/>
          </a:xfrm>
        </p:spPr>
        <p:txBody>
          <a:bodyPr/>
          <a:lstStyle/>
          <a:p>
            <a:r>
              <a:rPr lang="en-US"/>
              <a:t>Semaphore’s operations</a:t>
            </a:r>
          </a:p>
        </p:txBody>
      </p:sp>
      <p:sp>
        <p:nvSpPr>
          <p:cNvPr id="37891" name="Text Box 3"/>
          <p:cNvSpPr txBox="1">
            <a:spLocks noChangeArrowheads="1"/>
          </p:cNvSpPr>
          <p:nvPr/>
        </p:nvSpPr>
        <p:spPr bwMode="auto">
          <a:xfrm>
            <a:off x="2895601" y="1374775"/>
            <a:ext cx="62680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wait(S):</a:t>
            </a:r>
          </a:p>
          <a:p>
            <a:pPr>
              <a:spcBef>
                <a:spcPct val="0"/>
              </a:spcBef>
              <a:buClrTx/>
              <a:buFontTx/>
              <a:buNone/>
            </a:pPr>
            <a:r>
              <a:rPr lang="en-US" sz="2400" b="1">
                <a:latin typeface="Courier New" panose="02070309020205020404" pitchFamily="49" charset="0"/>
              </a:rPr>
              <a:t>  S.count--;</a:t>
            </a:r>
          </a:p>
          <a:p>
            <a:pPr>
              <a:spcBef>
                <a:spcPct val="0"/>
              </a:spcBef>
              <a:buClrTx/>
              <a:buFontTx/>
              <a:buNone/>
            </a:pPr>
            <a:r>
              <a:rPr lang="en-US" sz="2400" b="1">
                <a:latin typeface="Courier New" panose="02070309020205020404" pitchFamily="49" charset="0"/>
              </a:rPr>
              <a:t>  if (S.count&lt;0) {</a:t>
            </a:r>
          </a:p>
          <a:p>
            <a:pPr>
              <a:spcBef>
                <a:spcPct val="0"/>
              </a:spcBef>
              <a:buClrTx/>
              <a:buFontTx/>
              <a:buNone/>
            </a:pPr>
            <a:r>
              <a:rPr lang="en-US" sz="2400" b="1">
                <a:latin typeface="Courier New" panose="02070309020205020404" pitchFamily="49" charset="0"/>
              </a:rPr>
              <a:t>    block this process</a:t>
            </a:r>
          </a:p>
          <a:p>
            <a:pPr>
              <a:spcBef>
                <a:spcPct val="0"/>
              </a:spcBef>
              <a:buClrTx/>
              <a:buFontTx/>
              <a:buNone/>
            </a:pPr>
            <a:r>
              <a:rPr lang="en-US" sz="2400" b="1">
                <a:latin typeface="Courier New" panose="02070309020205020404" pitchFamily="49" charset="0"/>
              </a:rPr>
              <a:t>    place this process in S.queue</a:t>
            </a:r>
          </a:p>
          <a:p>
            <a:pPr>
              <a:spcBef>
                <a:spcPct val="0"/>
              </a:spcBef>
              <a:buClrTx/>
              <a:buFontTx/>
              <a:buNone/>
            </a:pPr>
            <a:r>
              <a:rPr lang="en-US" sz="2400" b="1">
                <a:latin typeface="Courier New" panose="02070309020205020404" pitchFamily="49" charset="0"/>
              </a:rPr>
              <a:t>  }</a:t>
            </a:r>
          </a:p>
        </p:txBody>
      </p:sp>
      <p:sp>
        <p:nvSpPr>
          <p:cNvPr id="37892" name="Text Box 4"/>
          <p:cNvSpPr txBox="1">
            <a:spLocks noChangeArrowheads="1"/>
          </p:cNvSpPr>
          <p:nvPr/>
        </p:nvSpPr>
        <p:spPr bwMode="auto">
          <a:xfrm>
            <a:off x="2895601" y="3676650"/>
            <a:ext cx="71215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signal(S):</a:t>
            </a:r>
          </a:p>
          <a:p>
            <a:pPr>
              <a:spcBef>
                <a:spcPct val="0"/>
              </a:spcBef>
              <a:buClrTx/>
              <a:buFontTx/>
              <a:buNone/>
            </a:pPr>
            <a:r>
              <a:rPr lang="en-US" sz="2400" b="1">
                <a:latin typeface="Courier New" panose="02070309020205020404" pitchFamily="49" charset="0"/>
              </a:rPr>
              <a:t>  S.count++;</a:t>
            </a:r>
          </a:p>
          <a:p>
            <a:pPr>
              <a:spcBef>
                <a:spcPct val="0"/>
              </a:spcBef>
              <a:buClrTx/>
              <a:buFontTx/>
              <a:buNone/>
            </a:pPr>
            <a:r>
              <a:rPr lang="en-US" sz="2400" b="1">
                <a:latin typeface="Courier New" panose="02070309020205020404" pitchFamily="49" charset="0"/>
              </a:rPr>
              <a:t>  if (S.count&lt;=0) {</a:t>
            </a:r>
          </a:p>
          <a:p>
            <a:pPr>
              <a:spcBef>
                <a:spcPct val="0"/>
              </a:spcBef>
              <a:buClrTx/>
              <a:buFontTx/>
              <a:buNone/>
            </a:pPr>
            <a:r>
              <a:rPr lang="en-US" sz="2400" b="1">
                <a:latin typeface="Courier New" panose="02070309020205020404" pitchFamily="49" charset="0"/>
              </a:rPr>
              <a:t>    remove a process P from S.queue</a:t>
            </a:r>
          </a:p>
          <a:p>
            <a:pPr>
              <a:spcBef>
                <a:spcPct val="0"/>
              </a:spcBef>
              <a:buClrTx/>
              <a:buFontTx/>
              <a:buNone/>
            </a:pPr>
            <a:r>
              <a:rPr lang="en-US" sz="2400" b="1">
                <a:latin typeface="Courier New" panose="02070309020205020404" pitchFamily="49" charset="0"/>
              </a:rPr>
              <a:t>    place this process P on ready list</a:t>
            </a:r>
          </a:p>
          <a:p>
            <a:pPr>
              <a:spcBef>
                <a:spcPct val="0"/>
              </a:spcBef>
              <a:buClrTx/>
              <a:buFontTx/>
              <a:buNone/>
            </a:pPr>
            <a:r>
              <a:rPr lang="en-US" sz="2400" b="1">
                <a:latin typeface="Courier New" panose="02070309020205020404" pitchFamily="49" charset="0"/>
              </a:rPr>
              <a:t>  }</a:t>
            </a:r>
          </a:p>
          <a:p>
            <a:pPr>
              <a:spcBef>
                <a:spcPct val="0"/>
              </a:spcBef>
              <a:buClrTx/>
              <a:buFontTx/>
              <a:buNone/>
            </a:pPr>
            <a:endParaRPr lang="en-US" sz="2400"/>
          </a:p>
        </p:txBody>
      </p:sp>
      <p:sp>
        <p:nvSpPr>
          <p:cNvPr id="37893" name="Text Box 5"/>
          <p:cNvSpPr txBox="1">
            <a:spLocks noChangeArrowheads="1"/>
          </p:cNvSpPr>
          <p:nvPr/>
        </p:nvSpPr>
        <p:spPr bwMode="auto">
          <a:xfrm>
            <a:off x="2362200" y="6035676"/>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S.count must be initialized to a nonnegative value (depending on application)</a:t>
            </a:r>
          </a:p>
        </p:txBody>
      </p:sp>
    </p:spTree>
    <p:extLst>
      <p:ext uri="{BB962C8B-B14F-4D97-AF65-F5344CB8AC3E}">
        <p14:creationId xmlns:p14="http://schemas.microsoft.com/office/powerpoint/2010/main" val="2807447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971800" y="228601"/>
            <a:ext cx="7086600" cy="881063"/>
          </a:xfrm>
        </p:spPr>
        <p:txBody>
          <a:bodyPr/>
          <a:lstStyle/>
          <a:p>
            <a:r>
              <a:rPr lang="en-US"/>
              <a:t>Semaphores: observations</a:t>
            </a:r>
          </a:p>
        </p:txBody>
      </p:sp>
      <p:sp>
        <p:nvSpPr>
          <p:cNvPr id="38915" name="Rectangle 3"/>
          <p:cNvSpPr>
            <a:spLocks noGrp="1" noChangeArrowheads="1"/>
          </p:cNvSpPr>
          <p:nvPr>
            <p:ph type="body" idx="1"/>
          </p:nvPr>
        </p:nvSpPr>
        <p:spPr>
          <a:xfrm>
            <a:off x="2057400" y="1447800"/>
            <a:ext cx="8534400" cy="5486400"/>
          </a:xfrm>
        </p:spPr>
        <p:txBody>
          <a:bodyPr/>
          <a:lstStyle/>
          <a:p>
            <a:r>
              <a:rPr lang="en-US" sz="3000" dirty="0"/>
              <a:t>When </a:t>
            </a:r>
            <a:r>
              <a:rPr lang="en-US" sz="3000" dirty="0" err="1"/>
              <a:t>S.count</a:t>
            </a:r>
            <a:r>
              <a:rPr lang="en-US" sz="3000" dirty="0"/>
              <a:t> &gt;=0:  the number of processes that can execute wait(S) without being blocked = </a:t>
            </a:r>
            <a:r>
              <a:rPr lang="en-US" sz="3000" dirty="0" err="1"/>
              <a:t>S.count</a:t>
            </a:r>
            <a:endParaRPr lang="en-US" sz="3000" dirty="0"/>
          </a:p>
          <a:p>
            <a:r>
              <a:rPr lang="en-US" sz="3000" dirty="0"/>
              <a:t>When </a:t>
            </a:r>
            <a:r>
              <a:rPr lang="en-US" sz="3000" dirty="0" err="1"/>
              <a:t>S.count</a:t>
            </a:r>
            <a:r>
              <a:rPr lang="en-US" sz="3000" dirty="0"/>
              <a:t>&lt;0: the number of processes waiting on S is = |</a:t>
            </a:r>
            <a:r>
              <a:rPr lang="en-US" sz="3000" dirty="0" err="1"/>
              <a:t>S.count</a:t>
            </a:r>
            <a:r>
              <a:rPr lang="en-US" sz="3000" dirty="0"/>
              <a:t>|</a:t>
            </a:r>
          </a:p>
          <a:p>
            <a:r>
              <a:rPr lang="en-US" sz="3000" dirty="0"/>
              <a:t>Atomicity and mutual exclusion: no 2 processes can be in wait(S) and signal(S) (on the same S) at the same time (even with multiple CPUs)</a:t>
            </a:r>
          </a:p>
          <a:p>
            <a:r>
              <a:rPr lang="en-US" sz="3000" dirty="0"/>
              <a:t>Hence the blocks of code defining wait(S) and signal(S) are, in fact, critical sections</a:t>
            </a:r>
          </a:p>
        </p:txBody>
      </p:sp>
    </p:spTree>
    <p:extLst>
      <p:ext uri="{BB962C8B-B14F-4D97-AF65-F5344CB8AC3E}">
        <p14:creationId xmlns:p14="http://schemas.microsoft.com/office/powerpoint/2010/main" val="1749999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t>Using semaphores for solving critical section problems </a:t>
            </a:r>
          </a:p>
        </p:txBody>
      </p:sp>
      <p:sp>
        <p:nvSpPr>
          <p:cNvPr id="40963" name="Rectangle 3"/>
          <p:cNvSpPr>
            <a:spLocks noGrp="1" noChangeArrowheads="1"/>
          </p:cNvSpPr>
          <p:nvPr>
            <p:ph type="body" sz="half" idx="1"/>
          </p:nvPr>
        </p:nvSpPr>
        <p:spPr>
          <a:xfrm>
            <a:off x="3216275" y="1644650"/>
            <a:ext cx="3602038" cy="3790950"/>
          </a:xfrm>
        </p:spPr>
        <p:txBody>
          <a:bodyPr/>
          <a:lstStyle/>
          <a:p>
            <a:r>
              <a:rPr lang="en-US"/>
              <a:t>For n processes</a:t>
            </a:r>
          </a:p>
          <a:p>
            <a:r>
              <a:rPr lang="en-US"/>
              <a:t>Initialize S.count to 1</a:t>
            </a:r>
          </a:p>
          <a:p>
            <a:r>
              <a:rPr lang="en-US"/>
              <a:t>Then only 1 process is allowed into CS (mutual exclusion)</a:t>
            </a:r>
          </a:p>
          <a:p>
            <a:r>
              <a:rPr lang="en-US"/>
              <a:t>To allow k processes into CS, we initialize S.count to k</a:t>
            </a:r>
          </a:p>
        </p:txBody>
      </p:sp>
      <p:sp>
        <p:nvSpPr>
          <p:cNvPr id="40964" name="Rectangle 4"/>
          <p:cNvSpPr>
            <a:spLocks noChangeArrowheads="1"/>
          </p:cNvSpPr>
          <p:nvPr/>
        </p:nvSpPr>
        <p:spPr bwMode="auto">
          <a:xfrm>
            <a:off x="7543800" y="2133600"/>
            <a:ext cx="239681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Process Pi:</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wait(S);</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CS</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signal(S);</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RS</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386531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Using semaphores to synchronize processes</a:t>
            </a:r>
          </a:p>
        </p:txBody>
      </p:sp>
      <p:sp>
        <p:nvSpPr>
          <p:cNvPr id="41987" name="Rectangle 3"/>
          <p:cNvSpPr>
            <a:spLocks noGrp="1" noChangeArrowheads="1"/>
          </p:cNvSpPr>
          <p:nvPr>
            <p:ph type="body" sz="half" idx="1"/>
          </p:nvPr>
        </p:nvSpPr>
        <p:spPr>
          <a:xfrm>
            <a:off x="2438400" y="1676401"/>
            <a:ext cx="3867150" cy="4460875"/>
          </a:xfrm>
        </p:spPr>
        <p:txBody>
          <a:bodyPr/>
          <a:lstStyle/>
          <a:p>
            <a:r>
              <a:rPr lang="en-US"/>
              <a:t>We have 2 processes: P1 and P2</a:t>
            </a:r>
          </a:p>
          <a:p>
            <a:r>
              <a:rPr lang="en-US"/>
              <a:t>Statement S1 in P1 needs to be performed before statement S2 in P2</a:t>
            </a:r>
          </a:p>
          <a:p>
            <a:r>
              <a:rPr lang="en-US"/>
              <a:t>Then define a semaphore “synch” </a:t>
            </a:r>
          </a:p>
          <a:p>
            <a:r>
              <a:rPr lang="en-US"/>
              <a:t>Initialize synch to 0</a:t>
            </a:r>
          </a:p>
        </p:txBody>
      </p:sp>
      <p:sp>
        <p:nvSpPr>
          <p:cNvPr id="41988" name="Rectangle 4"/>
          <p:cNvSpPr>
            <a:spLocks noGrp="1" noChangeArrowheads="1"/>
          </p:cNvSpPr>
          <p:nvPr>
            <p:ph type="body" sz="half" idx="2"/>
          </p:nvPr>
        </p:nvSpPr>
        <p:spPr>
          <a:xfrm>
            <a:off x="6503988" y="1524000"/>
            <a:ext cx="3706812" cy="4572000"/>
          </a:xfrm>
        </p:spPr>
        <p:txBody>
          <a:bodyPr/>
          <a:lstStyle/>
          <a:p>
            <a:r>
              <a:rPr lang="en-US"/>
              <a:t>Proper synchronization is achieved by having in P1: </a:t>
            </a:r>
          </a:p>
          <a:p>
            <a:pPr lvl="1">
              <a:buFont typeface="Monotype Sorts" pitchFamily="2" charset="2"/>
              <a:buChar char=" "/>
            </a:pPr>
            <a:r>
              <a:rPr lang="en-US"/>
              <a:t>S1;</a:t>
            </a:r>
          </a:p>
          <a:p>
            <a:pPr lvl="1">
              <a:buFont typeface="Monotype Sorts" pitchFamily="2" charset="2"/>
              <a:buChar char=" "/>
            </a:pPr>
            <a:r>
              <a:rPr lang="en-US"/>
              <a:t>signal(synch);</a:t>
            </a:r>
          </a:p>
          <a:p>
            <a:endParaRPr lang="en-US"/>
          </a:p>
          <a:p>
            <a:r>
              <a:rPr lang="en-US"/>
              <a:t>And having in P2:</a:t>
            </a:r>
          </a:p>
          <a:p>
            <a:pPr lvl="1">
              <a:buFont typeface="Monotype Sorts" pitchFamily="2" charset="2"/>
              <a:buChar char=" "/>
            </a:pPr>
            <a:r>
              <a:rPr lang="en-US"/>
              <a:t>wait(synch);</a:t>
            </a:r>
          </a:p>
          <a:p>
            <a:pPr lvl="1">
              <a:buFont typeface="Monotype Sorts" pitchFamily="2" charset="2"/>
              <a:buChar char=" "/>
            </a:pPr>
            <a:r>
              <a:rPr lang="en-US"/>
              <a:t>S2;</a:t>
            </a:r>
          </a:p>
        </p:txBody>
      </p:sp>
    </p:spTree>
    <p:extLst>
      <p:ext uri="{BB962C8B-B14F-4D97-AF65-F5344CB8AC3E}">
        <p14:creationId xmlns:p14="http://schemas.microsoft.com/office/powerpoint/2010/main" val="3521621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The producer/consumer problem</a:t>
            </a:r>
          </a:p>
        </p:txBody>
      </p:sp>
      <p:sp>
        <p:nvSpPr>
          <p:cNvPr id="43011" name="Rectangle 3"/>
          <p:cNvSpPr>
            <a:spLocks noGrp="1" noChangeArrowheads="1"/>
          </p:cNvSpPr>
          <p:nvPr>
            <p:ph type="body" idx="1"/>
          </p:nvPr>
        </p:nvSpPr>
        <p:spPr>
          <a:xfrm>
            <a:off x="2552700" y="1447800"/>
            <a:ext cx="7886700" cy="4648200"/>
          </a:xfrm>
        </p:spPr>
        <p:txBody>
          <a:bodyPr/>
          <a:lstStyle/>
          <a:p>
            <a:r>
              <a:rPr lang="en-US"/>
              <a:t>A </a:t>
            </a:r>
            <a:r>
              <a:rPr lang="en-US">
                <a:solidFill>
                  <a:schemeClr val="hlink"/>
                </a:solidFill>
              </a:rPr>
              <a:t>producer process</a:t>
            </a:r>
            <a:r>
              <a:rPr lang="en-US"/>
              <a:t> produces information that is consumed by a </a:t>
            </a:r>
            <a:r>
              <a:rPr lang="en-US">
                <a:solidFill>
                  <a:schemeClr val="hlink"/>
                </a:solidFill>
              </a:rPr>
              <a:t>consumer process</a:t>
            </a:r>
            <a:endParaRPr lang="en-US"/>
          </a:p>
          <a:p>
            <a:pPr lvl="1"/>
            <a:r>
              <a:rPr lang="en-US"/>
              <a:t>Ex1: a print program produces characters that are consumed by a printer</a:t>
            </a:r>
          </a:p>
          <a:p>
            <a:pPr lvl="1"/>
            <a:r>
              <a:rPr lang="en-US"/>
              <a:t>Ex2: an assembler produces object modules that are consumed by a loader</a:t>
            </a:r>
          </a:p>
          <a:p>
            <a:r>
              <a:rPr lang="en-US"/>
              <a:t>We need a </a:t>
            </a:r>
            <a:r>
              <a:rPr lang="en-US">
                <a:solidFill>
                  <a:schemeClr val="hlink"/>
                </a:solidFill>
              </a:rPr>
              <a:t>buffer </a:t>
            </a:r>
            <a:r>
              <a:rPr lang="en-US"/>
              <a:t>to hold items that are produced and eventually consumed</a:t>
            </a:r>
          </a:p>
          <a:p>
            <a:r>
              <a:rPr lang="en-US"/>
              <a:t>A common paradigm for cooperating processes</a:t>
            </a:r>
          </a:p>
        </p:txBody>
      </p:sp>
    </p:spTree>
    <p:extLst>
      <p:ext uri="{BB962C8B-B14F-4D97-AF65-F5344CB8AC3E}">
        <p14:creationId xmlns:p14="http://schemas.microsoft.com/office/powerpoint/2010/main" val="3426048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971800" y="228601"/>
            <a:ext cx="7086600" cy="881063"/>
          </a:xfrm>
        </p:spPr>
        <p:txBody>
          <a:bodyPr/>
          <a:lstStyle/>
          <a:p>
            <a:r>
              <a:rPr lang="en-US"/>
              <a:t>P/C: unbounded buffer</a:t>
            </a:r>
          </a:p>
        </p:txBody>
      </p:sp>
      <p:sp>
        <p:nvSpPr>
          <p:cNvPr id="44035" name="Rectangle 3"/>
          <p:cNvSpPr>
            <a:spLocks noGrp="1" noChangeArrowheads="1"/>
          </p:cNvSpPr>
          <p:nvPr>
            <p:ph type="body" idx="1"/>
          </p:nvPr>
        </p:nvSpPr>
        <p:spPr>
          <a:xfrm>
            <a:off x="2209800" y="1524000"/>
            <a:ext cx="8077200" cy="2057400"/>
          </a:xfrm>
        </p:spPr>
        <p:txBody>
          <a:bodyPr/>
          <a:lstStyle/>
          <a:p>
            <a:r>
              <a:rPr lang="en-US"/>
              <a:t>We assume first an </a:t>
            </a:r>
            <a:r>
              <a:rPr lang="en-US">
                <a:solidFill>
                  <a:schemeClr val="hlink"/>
                </a:solidFill>
              </a:rPr>
              <a:t>unbounded</a:t>
            </a:r>
            <a:r>
              <a:rPr lang="en-US"/>
              <a:t> buffer  consisting of a linear array of elements</a:t>
            </a:r>
          </a:p>
          <a:p>
            <a:r>
              <a:rPr lang="en-US">
                <a:latin typeface="Courier New" panose="02070309020205020404" pitchFamily="49" charset="0"/>
              </a:rPr>
              <a:t>in</a:t>
            </a:r>
            <a:r>
              <a:rPr lang="en-US"/>
              <a:t> points to the next item to be produced</a:t>
            </a:r>
          </a:p>
          <a:p>
            <a:r>
              <a:rPr lang="en-US">
                <a:latin typeface="Courier New" panose="02070309020205020404" pitchFamily="49" charset="0"/>
              </a:rPr>
              <a:t>out</a:t>
            </a:r>
            <a:r>
              <a:rPr lang="en-US"/>
              <a:t> points to the next item to be consumed</a:t>
            </a:r>
          </a:p>
          <a:p>
            <a:endParaRPr lang="en-US"/>
          </a:p>
        </p:txBody>
      </p:sp>
      <p:graphicFrame>
        <p:nvGraphicFramePr>
          <p:cNvPr id="44036" name="Object 4"/>
          <p:cNvGraphicFramePr>
            <a:graphicFrameLocks noChangeAspect="1"/>
          </p:cNvGraphicFramePr>
          <p:nvPr/>
        </p:nvGraphicFramePr>
        <p:xfrm>
          <a:off x="3505200" y="3810000"/>
          <a:ext cx="5373688" cy="3048000"/>
        </p:xfrm>
        <a:graphic>
          <a:graphicData uri="http://schemas.openxmlformats.org/presentationml/2006/ole">
            <mc:AlternateContent xmlns:mc="http://schemas.openxmlformats.org/markup-compatibility/2006">
              <mc:Choice xmlns:v="urn:schemas-microsoft-com:vml" Requires="v">
                <p:oleObj spid="_x0000_s1049" name="Artwork" r:id="rId3" imgW="5372850" imgH="3048426" progId="Adobe.Illustrator.7">
                  <p:embed/>
                </p:oleObj>
              </mc:Choice>
              <mc:Fallback>
                <p:oleObj name="Artwork" r:id="rId3" imgW="5372850" imgH="3048426"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810000"/>
                        <a:ext cx="537368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9112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P/C: unbounded buffer</a:t>
            </a:r>
          </a:p>
        </p:txBody>
      </p:sp>
      <p:sp>
        <p:nvSpPr>
          <p:cNvPr id="45059" name="Rectangle 3"/>
          <p:cNvSpPr>
            <a:spLocks noGrp="1" noChangeArrowheads="1"/>
          </p:cNvSpPr>
          <p:nvPr>
            <p:ph type="body" idx="1"/>
          </p:nvPr>
        </p:nvSpPr>
        <p:spPr>
          <a:xfrm>
            <a:off x="2971800" y="1524000"/>
            <a:ext cx="7239000" cy="4337050"/>
          </a:xfrm>
        </p:spPr>
        <p:txBody>
          <a:bodyPr/>
          <a:lstStyle/>
          <a:p>
            <a:r>
              <a:rPr lang="en-US"/>
              <a:t>We need a </a:t>
            </a:r>
            <a:r>
              <a:rPr lang="en-US">
                <a:solidFill>
                  <a:schemeClr val="hlink"/>
                </a:solidFill>
              </a:rPr>
              <a:t>semaphore S to perform mutual exclusion</a:t>
            </a:r>
            <a:r>
              <a:rPr lang="en-US"/>
              <a:t> on the buffer: only 1 process at a time can access the buffer  </a:t>
            </a:r>
          </a:p>
          <a:p>
            <a:r>
              <a:rPr lang="en-US"/>
              <a:t>We need another </a:t>
            </a:r>
            <a:r>
              <a:rPr lang="en-US">
                <a:solidFill>
                  <a:schemeClr val="hlink"/>
                </a:solidFill>
              </a:rPr>
              <a:t>semaphore N to synchronize</a:t>
            </a:r>
            <a:r>
              <a:rPr lang="en-US"/>
              <a:t> producer and consumer on the number N (= in - out) of items in the buffer </a:t>
            </a:r>
          </a:p>
          <a:p>
            <a:pPr lvl="1"/>
            <a:r>
              <a:rPr lang="en-US"/>
              <a:t>an item can be consumed only after it has been created</a:t>
            </a:r>
          </a:p>
        </p:txBody>
      </p:sp>
    </p:spTree>
    <p:extLst>
      <p:ext uri="{BB962C8B-B14F-4D97-AF65-F5344CB8AC3E}">
        <p14:creationId xmlns:p14="http://schemas.microsoft.com/office/powerpoint/2010/main" val="157473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P/C: unbounded buffer</a:t>
            </a:r>
          </a:p>
        </p:txBody>
      </p:sp>
      <p:sp>
        <p:nvSpPr>
          <p:cNvPr id="46083" name="Rectangle 3"/>
          <p:cNvSpPr>
            <a:spLocks noGrp="1" noChangeArrowheads="1"/>
          </p:cNvSpPr>
          <p:nvPr>
            <p:ph type="body" idx="1"/>
          </p:nvPr>
        </p:nvSpPr>
        <p:spPr/>
        <p:txBody>
          <a:bodyPr/>
          <a:lstStyle/>
          <a:p>
            <a:r>
              <a:rPr lang="en-US" dirty="0"/>
              <a:t>The producer is free to add an item into the buffer at any time: it performs wait(S) before appending and signal(S) afterwards  to prevent customer access </a:t>
            </a:r>
          </a:p>
          <a:p>
            <a:r>
              <a:rPr lang="en-US" dirty="0"/>
              <a:t>It also performs signal(N) after each append to increment N</a:t>
            </a:r>
          </a:p>
          <a:p>
            <a:r>
              <a:rPr lang="en-US" dirty="0"/>
              <a:t>The consumer must first do wait(N) to see if there is an item to consume and use wait(S)/signal(S) to access the buffer</a:t>
            </a:r>
          </a:p>
        </p:txBody>
      </p:sp>
    </p:spTree>
    <p:extLst>
      <p:ext uri="{BB962C8B-B14F-4D97-AF65-F5344CB8AC3E}">
        <p14:creationId xmlns:p14="http://schemas.microsoft.com/office/powerpoint/2010/main" val="438649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1" y="228601"/>
            <a:ext cx="7885113" cy="893763"/>
          </a:xfrm>
        </p:spPr>
        <p:txBody>
          <a:bodyPr/>
          <a:lstStyle/>
          <a:p>
            <a:r>
              <a:rPr lang="en-US"/>
              <a:t>Solution of P/C: unbounded buffer</a:t>
            </a:r>
          </a:p>
        </p:txBody>
      </p:sp>
      <p:sp>
        <p:nvSpPr>
          <p:cNvPr id="47107" name="Text Box 3"/>
          <p:cNvSpPr txBox="1">
            <a:spLocks noChangeArrowheads="1"/>
          </p:cNvSpPr>
          <p:nvPr/>
        </p:nvSpPr>
        <p:spPr bwMode="auto">
          <a:xfrm>
            <a:off x="4800600" y="3200400"/>
            <a:ext cx="239681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Producer:</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produce v;</a:t>
            </a:r>
          </a:p>
          <a:p>
            <a:pPr>
              <a:spcBef>
                <a:spcPct val="0"/>
              </a:spcBef>
              <a:buClrTx/>
              <a:buFontTx/>
              <a:buNone/>
            </a:pPr>
            <a:r>
              <a:rPr lang="en-US" sz="2400" b="1">
                <a:latin typeface="Courier New" panose="02070309020205020404" pitchFamily="49" charset="0"/>
              </a:rPr>
              <a:t>  wait(S);</a:t>
            </a:r>
          </a:p>
          <a:p>
            <a:pPr>
              <a:spcBef>
                <a:spcPct val="0"/>
              </a:spcBef>
              <a:buClrTx/>
              <a:buFontTx/>
              <a:buNone/>
            </a:pPr>
            <a:r>
              <a:rPr lang="en-US" sz="2400" b="1">
                <a:latin typeface="Courier New" panose="02070309020205020404" pitchFamily="49" charset="0"/>
              </a:rPr>
              <a:t>  </a:t>
            </a:r>
            <a:r>
              <a:rPr lang="en-US" sz="2400" b="1">
                <a:solidFill>
                  <a:srgbClr val="FF6600"/>
                </a:solidFill>
                <a:latin typeface="Courier New" panose="02070309020205020404" pitchFamily="49" charset="0"/>
              </a:rPr>
              <a:t>append(v);</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signal(S);</a:t>
            </a:r>
          </a:p>
          <a:p>
            <a:pPr>
              <a:spcBef>
                <a:spcPct val="0"/>
              </a:spcBef>
              <a:buClrTx/>
              <a:buFontTx/>
              <a:buNone/>
            </a:pPr>
            <a:r>
              <a:rPr lang="en-US" sz="2400" b="1">
                <a:latin typeface="Courier New" panose="02070309020205020404" pitchFamily="49" charset="0"/>
              </a:rPr>
              <a:t>  signal(N);</a:t>
            </a:r>
          </a:p>
          <a:p>
            <a:pPr>
              <a:spcBef>
                <a:spcPct val="0"/>
              </a:spcBef>
              <a:buClrTx/>
              <a:buFontTx/>
              <a:buNone/>
            </a:pPr>
            <a:r>
              <a:rPr lang="en-US" sz="2400" b="1">
                <a:latin typeface="Courier New" panose="02070309020205020404" pitchFamily="49" charset="0"/>
              </a:rPr>
              <a:t>forever</a:t>
            </a:r>
            <a:endParaRPr lang="en-US" sz="2400"/>
          </a:p>
        </p:txBody>
      </p:sp>
      <p:sp>
        <p:nvSpPr>
          <p:cNvPr id="47108" name="Text Box 4"/>
          <p:cNvSpPr txBox="1">
            <a:spLocks noChangeArrowheads="1"/>
          </p:cNvSpPr>
          <p:nvPr/>
        </p:nvSpPr>
        <p:spPr bwMode="auto">
          <a:xfrm>
            <a:off x="7772400" y="3200400"/>
            <a:ext cx="258115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Consumer:</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wait(N);</a:t>
            </a:r>
          </a:p>
          <a:p>
            <a:pPr>
              <a:spcBef>
                <a:spcPct val="0"/>
              </a:spcBef>
              <a:buClrTx/>
              <a:buFontTx/>
              <a:buNone/>
            </a:pPr>
            <a:r>
              <a:rPr lang="en-US" sz="2400" b="1">
                <a:latin typeface="Courier New" panose="02070309020205020404" pitchFamily="49" charset="0"/>
              </a:rPr>
              <a:t>  wait(S);</a:t>
            </a:r>
          </a:p>
          <a:p>
            <a:pPr>
              <a:spcBef>
                <a:spcPct val="0"/>
              </a:spcBef>
              <a:buClrTx/>
              <a:buFontTx/>
              <a:buNone/>
            </a:pPr>
            <a:r>
              <a:rPr lang="en-US" sz="2400" b="1">
                <a:latin typeface="Courier New" panose="02070309020205020404" pitchFamily="49" charset="0"/>
              </a:rPr>
              <a:t>  </a:t>
            </a:r>
            <a:r>
              <a:rPr lang="en-US" sz="2400" b="1">
                <a:solidFill>
                  <a:srgbClr val="FF6600"/>
                </a:solidFill>
                <a:latin typeface="Courier New" panose="02070309020205020404" pitchFamily="49" charset="0"/>
              </a:rPr>
              <a:t>w:=take();</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signal(S);</a:t>
            </a:r>
          </a:p>
          <a:p>
            <a:pPr>
              <a:spcBef>
                <a:spcPct val="0"/>
              </a:spcBef>
              <a:buClrTx/>
              <a:buFontTx/>
              <a:buNone/>
            </a:pPr>
            <a:r>
              <a:rPr lang="en-US" sz="2400" b="1">
                <a:latin typeface="Courier New" panose="02070309020205020404" pitchFamily="49" charset="0"/>
              </a:rPr>
              <a:t>  consume(w);</a:t>
            </a:r>
          </a:p>
          <a:p>
            <a:pPr>
              <a:spcBef>
                <a:spcPct val="0"/>
              </a:spcBef>
              <a:buClrTx/>
              <a:buFontTx/>
              <a:buNone/>
            </a:pPr>
            <a:r>
              <a:rPr lang="en-US" sz="2400" b="1">
                <a:latin typeface="Courier New" panose="02070309020205020404" pitchFamily="49" charset="0"/>
              </a:rPr>
              <a:t>forever</a:t>
            </a:r>
            <a:endParaRPr lang="en-US" sz="2400"/>
          </a:p>
        </p:txBody>
      </p:sp>
      <p:sp>
        <p:nvSpPr>
          <p:cNvPr id="47109" name="Text Box 5"/>
          <p:cNvSpPr txBox="1">
            <a:spLocks noChangeArrowheads="1"/>
          </p:cNvSpPr>
          <p:nvPr/>
        </p:nvSpPr>
        <p:spPr bwMode="auto">
          <a:xfrm>
            <a:off x="4343400" y="1371600"/>
            <a:ext cx="294984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Initialization:</a:t>
            </a:r>
          </a:p>
          <a:p>
            <a:pPr>
              <a:spcBef>
                <a:spcPct val="0"/>
              </a:spcBef>
              <a:buClrTx/>
              <a:buFontTx/>
              <a:buNone/>
            </a:pPr>
            <a:r>
              <a:rPr lang="en-US" sz="2400" b="1">
                <a:latin typeface="Courier New" panose="02070309020205020404" pitchFamily="49" charset="0"/>
              </a:rPr>
              <a:t>  S.count:=1;</a:t>
            </a:r>
          </a:p>
          <a:p>
            <a:pPr>
              <a:spcBef>
                <a:spcPct val="0"/>
              </a:spcBef>
              <a:buClrTx/>
              <a:buFontTx/>
              <a:buNone/>
            </a:pPr>
            <a:r>
              <a:rPr lang="en-US" sz="2400" b="1">
                <a:latin typeface="Courier New" panose="02070309020205020404" pitchFamily="49" charset="0"/>
              </a:rPr>
              <a:t>  N.count:=0;</a:t>
            </a:r>
          </a:p>
          <a:p>
            <a:pPr>
              <a:spcBef>
                <a:spcPct val="0"/>
              </a:spcBef>
              <a:buClrTx/>
              <a:buFontTx/>
              <a:buNone/>
            </a:pPr>
            <a:r>
              <a:rPr lang="en-US" sz="2400" b="1">
                <a:latin typeface="Courier New" panose="02070309020205020404" pitchFamily="49" charset="0"/>
              </a:rPr>
              <a:t>  in:=out:=0;</a:t>
            </a:r>
          </a:p>
        </p:txBody>
      </p:sp>
      <p:sp>
        <p:nvSpPr>
          <p:cNvPr id="47110" name="Rectangle 6"/>
          <p:cNvSpPr>
            <a:spLocks noChangeArrowheads="1"/>
          </p:cNvSpPr>
          <p:nvPr/>
        </p:nvSpPr>
        <p:spPr bwMode="auto">
          <a:xfrm>
            <a:off x="3733800" y="6477000"/>
            <a:ext cx="152400" cy="152400"/>
          </a:xfrm>
          <a:prstGeom prst="rect">
            <a:avLst/>
          </a:prstGeom>
          <a:solidFill>
            <a:srgbClr val="FF6600"/>
          </a:solidFill>
          <a:ln w="12700" cap="sq">
            <a:solidFill>
              <a:srgbClr val="000000"/>
            </a:solidFill>
            <a:miter lim="800000"/>
            <a:headEnd type="none" w="sm" len="sm"/>
            <a:tailEnd type="none" w="sm" len="sm"/>
          </a:ln>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
        <p:nvSpPr>
          <p:cNvPr id="47111" name="Text Box 7"/>
          <p:cNvSpPr txBox="1">
            <a:spLocks noChangeArrowheads="1"/>
          </p:cNvSpPr>
          <p:nvPr/>
        </p:nvSpPr>
        <p:spPr bwMode="auto">
          <a:xfrm>
            <a:off x="4038601" y="6324600"/>
            <a:ext cx="328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solidFill>
                  <a:schemeClr val="bg2"/>
                </a:solidFill>
                <a:latin typeface="Courier New" panose="02070309020205020404" pitchFamily="49" charset="0"/>
              </a:rPr>
              <a:t>critical sections</a:t>
            </a:r>
          </a:p>
        </p:txBody>
      </p:sp>
      <p:sp>
        <p:nvSpPr>
          <p:cNvPr id="47112" name="Rectangle 8"/>
          <p:cNvSpPr>
            <a:spLocks noChangeArrowheads="1"/>
          </p:cNvSpPr>
          <p:nvPr/>
        </p:nvSpPr>
        <p:spPr bwMode="auto">
          <a:xfrm>
            <a:off x="2362201" y="2743201"/>
            <a:ext cx="20281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append(v):</a:t>
            </a:r>
          </a:p>
          <a:p>
            <a:pPr>
              <a:spcBef>
                <a:spcPct val="0"/>
              </a:spcBef>
              <a:buClrTx/>
              <a:buFontTx/>
              <a:buNone/>
            </a:pPr>
            <a:r>
              <a:rPr lang="en-US" sz="2400" b="1">
                <a:latin typeface="Courier New" panose="02070309020205020404" pitchFamily="49" charset="0"/>
              </a:rPr>
              <a:t>b[in]:=v;</a:t>
            </a:r>
          </a:p>
          <a:p>
            <a:pPr>
              <a:spcBef>
                <a:spcPct val="0"/>
              </a:spcBef>
              <a:buClrTx/>
              <a:buFontTx/>
              <a:buNone/>
            </a:pPr>
            <a:r>
              <a:rPr lang="en-US" sz="2400" b="1">
                <a:latin typeface="Courier New" panose="02070309020205020404" pitchFamily="49" charset="0"/>
              </a:rPr>
              <a:t>in++;</a:t>
            </a:r>
          </a:p>
        </p:txBody>
      </p:sp>
      <p:sp>
        <p:nvSpPr>
          <p:cNvPr id="47113" name="Rectangle 9"/>
          <p:cNvSpPr>
            <a:spLocks noChangeArrowheads="1"/>
          </p:cNvSpPr>
          <p:nvPr/>
        </p:nvSpPr>
        <p:spPr bwMode="auto">
          <a:xfrm>
            <a:off x="2362201" y="4419600"/>
            <a:ext cx="202811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take():</a:t>
            </a:r>
          </a:p>
          <a:p>
            <a:pPr>
              <a:spcBef>
                <a:spcPct val="0"/>
              </a:spcBef>
              <a:buClrTx/>
              <a:buFontTx/>
              <a:buNone/>
            </a:pPr>
            <a:r>
              <a:rPr lang="en-US" sz="2400" b="1">
                <a:latin typeface="Courier New" panose="02070309020205020404" pitchFamily="49" charset="0"/>
              </a:rPr>
              <a:t>w:=b[out];</a:t>
            </a:r>
          </a:p>
          <a:p>
            <a:pPr>
              <a:spcBef>
                <a:spcPct val="0"/>
              </a:spcBef>
              <a:buClrTx/>
              <a:buFontTx/>
              <a:buNone/>
            </a:pPr>
            <a:r>
              <a:rPr lang="en-US" sz="2400" b="1">
                <a:latin typeface="Courier New" panose="02070309020205020404" pitchFamily="49" charset="0"/>
              </a:rPr>
              <a:t>out++;</a:t>
            </a:r>
          </a:p>
          <a:p>
            <a:pPr>
              <a:spcBef>
                <a:spcPct val="0"/>
              </a:spcBef>
              <a:buClrTx/>
              <a:buFontTx/>
              <a:buNone/>
            </a:pPr>
            <a:r>
              <a:rPr lang="en-US" sz="2400" b="1">
                <a:latin typeface="Courier New" panose="02070309020205020404" pitchFamily="49" charset="0"/>
              </a:rPr>
              <a:t>return w;</a:t>
            </a:r>
          </a:p>
        </p:txBody>
      </p:sp>
    </p:spTree>
    <p:extLst>
      <p:ext uri="{BB962C8B-B14F-4D97-AF65-F5344CB8AC3E}">
        <p14:creationId xmlns:p14="http://schemas.microsoft.com/office/powerpoint/2010/main" val="3307834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P/C: unbounded buffer</a:t>
            </a:r>
          </a:p>
        </p:txBody>
      </p:sp>
      <p:sp>
        <p:nvSpPr>
          <p:cNvPr id="48131" name="Rectangle 3"/>
          <p:cNvSpPr>
            <a:spLocks noGrp="1" noChangeArrowheads="1"/>
          </p:cNvSpPr>
          <p:nvPr>
            <p:ph type="body" idx="1"/>
          </p:nvPr>
        </p:nvSpPr>
        <p:spPr>
          <a:xfrm>
            <a:off x="2286000" y="1600201"/>
            <a:ext cx="8077200" cy="4460875"/>
          </a:xfrm>
        </p:spPr>
        <p:txBody>
          <a:bodyPr/>
          <a:lstStyle/>
          <a:p>
            <a:r>
              <a:rPr lang="en-US"/>
              <a:t>Remarks:</a:t>
            </a:r>
          </a:p>
          <a:p>
            <a:pPr lvl="1"/>
            <a:r>
              <a:rPr lang="en-US"/>
              <a:t>Putting signal(N) inside the CS of the producer (instead of outside) has no effect since the consumer must always wait for both semaphores before proceeding</a:t>
            </a:r>
          </a:p>
          <a:p>
            <a:pPr lvl="1"/>
            <a:r>
              <a:rPr lang="en-US"/>
              <a:t>The consumer must perform wait(N) before wait(S), otherwise </a:t>
            </a:r>
            <a:r>
              <a:rPr lang="en-US">
                <a:solidFill>
                  <a:schemeClr val="hlink"/>
                </a:solidFill>
              </a:rPr>
              <a:t>deadlock</a:t>
            </a:r>
            <a:r>
              <a:rPr lang="en-US"/>
              <a:t> occurs if consumer enter CS while the buffer is empty</a:t>
            </a:r>
          </a:p>
          <a:p>
            <a:r>
              <a:rPr lang="en-US"/>
              <a:t>Using semaphores is a difficult art...</a:t>
            </a:r>
          </a:p>
        </p:txBody>
      </p:sp>
    </p:spTree>
    <p:extLst>
      <p:ext uri="{BB962C8B-B14F-4D97-AF65-F5344CB8AC3E}">
        <p14:creationId xmlns:p14="http://schemas.microsoft.com/office/powerpoint/2010/main" val="262300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F906-2031-4B4C-908D-69ADF7B3740B}"/>
              </a:ext>
            </a:extLst>
          </p:cNvPr>
          <p:cNvSpPr>
            <a:spLocks noGrp="1"/>
          </p:cNvSpPr>
          <p:nvPr>
            <p:ph type="title"/>
          </p:nvPr>
        </p:nvSpPr>
        <p:spPr/>
        <p:txBody>
          <a:bodyPr/>
          <a:lstStyle/>
          <a:p>
            <a:r>
              <a:rPr lang="en-US" dirty="0"/>
              <a:t>Test 1</a:t>
            </a:r>
            <a:endParaRPr lang="LID4096" dirty="0"/>
          </a:p>
        </p:txBody>
      </p:sp>
      <p:sp>
        <p:nvSpPr>
          <p:cNvPr id="3" name="Content Placeholder 2">
            <a:extLst>
              <a:ext uri="{FF2B5EF4-FFF2-40B4-BE49-F238E27FC236}">
                <a16:creationId xmlns:a16="http://schemas.microsoft.com/office/drawing/2014/main" id="{5044AF5F-5DCC-4CF3-B451-B7F58ACA6AD1}"/>
              </a:ext>
            </a:extLst>
          </p:cNvPr>
          <p:cNvSpPr>
            <a:spLocks noGrp="1"/>
          </p:cNvSpPr>
          <p:nvPr>
            <p:ph idx="1"/>
          </p:nvPr>
        </p:nvSpPr>
        <p:spPr>
          <a:xfrm>
            <a:off x="838200" y="1825625"/>
            <a:ext cx="10515600" cy="4606490"/>
          </a:xfrm>
        </p:spPr>
        <p:txBody>
          <a:bodyPr/>
          <a:lstStyle/>
          <a:p>
            <a:r>
              <a:rPr lang="en-US" dirty="0"/>
              <a:t>1. list 4 resources that OS manages</a:t>
            </a:r>
          </a:p>
          <a:p>
            <a:r>
              <a:rPr lang="en-US" dirty="0"/>
              <a:t>2. Differentiate between a page and a frame</a:t>
            </a:r>
          </a:p>
          <a:p>
            <a:r>
              <a:rPr lang="en-US" dirty="0"/>
              <a:t>3. What is cycle stealing?</a:t>
            </a:r>
          </a:p>
          <a:p>
            <a:r>
              <a:rPr lang="en-US" dirty="0"/>
              <a:t>Lab !:</a:t>
            </a:r>
          </a:p>
          <a:p>
            <a:r>
              <a:rPr lang="en-US" dirty="0"/>
              <a:t>Group A:  Dinning philosopher: surname A to H</a:t>
            </a:r>
          </a:p>
          <a:p>
            <a:r>
              <a:rPr lang="en-US" dirty="0"/>
              <a:t>Group B:  Reader/Writer : surname O, AND I</a:t>
            </a:r>
          </a:p>
          <a:p>
            <a:r>
              <a:rPr lang="en-US" dirty="0"/>
              <a:t>Group C: Consumer/Producer: surname J-N, P-Z</a:t>
            </a:r>
          </a:p>
          <a:p>
            <a:r>
              <a:rPr lang="en-US" dirty="0"/>
              <a:t>Deadline March 27, 2019 (Presentation Lecture)</a:t>
            </a:r>
          </a:p>
          <a:p>
            <a:r>
              <a:rPr lang="en-US" dirty="0"/>
              <a:t>Mark obtainable : 10 of the CA</a:t>
            </a:r>
            <a:endParaRPr lang="LID4096" dirty="0"/>
          </a:p>
        </p:txBody>
      </p:sp>
    </p:spTree>
    <p:extLst>
      <p:ext uri="{BB962C8B-B14F-4D97-AF65-F5344CB8AC3E}">
        <p14:creationId xmlns:p14="http://schemas.microsoft.com/office/powerpoint/2010/main" val="1395741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The Dining Philosophers Problem</a:t>
            </a:r>
          </a:p>
        </p:txBody>
      </p:sp>
      <p:sp>
        <p:nvSpPr>
          <p:cNvPr id="52227" name="Rectangle 3"/>
          <p:cNvSpPr>
            <a:spLocks noGrp="1" noChangeArrowheads="1"/>
          </p:cNvSpPr>
          <p:nvPr>
            <p:ph type="body" sz="half" idx="1"/>
          </p:nvPr>
        </p:nvSpPr>
        <p:spPr>
          <a:xfrm>
            <a:off x="2552700" y="1600200"/>
            <a:ext cx="3867150" cy="4724400"/>
          </a:xfrm>
        </p:spPr>
        <p:txBody>
          <a:bodyPr>
            <a:normAutofit lnSpcReduction="10000"/>
          </a:bodyPr>
          <a:lstStyle/>
          <a:p>
            <a:pPr>
              <a:lnSpc>
                <a:spcPct val="90000"/>
              </a:lnSpc>
            </a:pPr>
            <a:r>
              <a:rPr lang="en-US"/>
              <a:t>5 philosophers who only eat and think</a:t>
            </a:r>
          </a:p>
          <a:p>
            <a:pPr>
              <a:lnSpc>
                <a:spcPct val="90000"/>
              </a:lnSpc>
            </a:pPr>
            <a:r>
              <a:rPr lang="en-US"/>
              <a:t>each need to use 2 forks for eating</a:t>
            </a:r>
          </a:p>
          <a:p>
            <a:pPr>
              <a:lnSpc>
                <a:spcPct val="90000"/>
              </a:lnSpc>
            </a:pPr>
            <a:r>
              <a:rPr lang="en-US"/>
              <a:t>we have only 5 forks</a:t>
            </a:r>
          </a:p>
          <a:p>
            <a:pPr>
              <a:lnSpc>
                <a:spcPct val="90000"/>
              </a:lnSpc>
            </a:pPr>
            <a:r>
              <a:rPr lang="en-US"/>
              <a:t>A classical synchron. problem</a:t>
            </a:r>
          </a:p>
          <a:p>
            <a:pPr>
              <a:lnSpc>
                <a:spcPct val="90000"/>
              </a:lnSpc>
            </a:pPr>
            <a:r>
              <a:rPr lang="en-US"/>
              <a:t>Illustrates the difficulty of allocating resources among process without deadlock and starvation</a:t>
            </a:r>
          </a:p>
        </p:txBody>
      </p:sp>
      <p:graphicFrame>
        <p:nvGraphicFramePr>
          <p:cNvPr id="52228" name="Object 4"/>
          <p:cNvGraphicFramePr>
            <a:graphicFrameLocks noGrp="1" noChangeAspect="1"/>
          </p:cNvGraphicFramePr>
          <p:nvPr>
            <p:ph type="clipArt" sz="half" idx="2"/>
          </p:nvPr>
        </p:nvGraphicFramePr>
        <p:xfrm>
          <a:off x="7062788" y="1878013"/>
          <a:ext cx="3060700" cy="3325812"/>
        </p:xfrm>
        <a:graphic>
          <a:graphicData uri="http://schemas.openxmlformats.org/presentationml/2006/ole">
            <mc:AlternateContent xmlns:mc="http://schemas.openxmlformats.org/markup-compatibility/2006">
              <mc:Choice xmlns:v="urn:schemas-microsoft-com:vml" Requires="v">
                <p:oleObj spid="_x0000_s3097" name="Artwork" r:id="rId3" imgW="3933333" imgH="3828571" progId="Adobe.Illustrator.7">
                  <p:embed/>
                </p:oleObj>
              </mc:Choice>
              <mc:Fallback>
                <p:oleObj name="Artwork" r:id="rId3" imgW="3933333" imgH="382857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2788" y="1878013"/>
                        <a:ext cx="3060700"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3642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14601" y="152400"/>
            <a:ext cx="7885113" cy="838200"/>
          </a:xfrm>
        </p:spPr>
        <p:txBody>
          <a:bodyPr/>
          <a:lstStyle/>
          <a:p>
            <a:r>
              <a:rPr lang="en-US"/>
              <a:t>The Dining Philosophers Problem</a:t>
            </a:r>
          </a:p>
        </p:txBody>
      </p:sp>
      <p:sp>
        <p:nvSpPr>
          <p:cNvPr id="53251" name="Rectangle 3"/>
          <p:cNvSpPr>
            <a:spLocks noGrp="1" noChangeArrowheads="1"/>
          </p:cNvSpPr>
          <p:nvPr>
            <p:ph type="body" sz="half" idx="1"/>
          </p:nvPr>
        </p:nvSpPr>
        <p:spPr>
          <a:xfrm>
            <a:off x="1752600" y="1524000"/>
            <a:ext cx="4457700" cy="5181600"/>
          </a:xfrm>
        </p:spPr>
        <p:txBody>
          <a:bodyPr/>
          <a:lstStyle/>
          <a:p>
            <a:r>
              <a:rPr lang="en-US"/>
              <a:t>Each philosopher is a process</a:t>
            </a:r>
          </a:p>
          <a:p>
            <a:r>
              <a:rPr lang="en-US"/>
              <a:t>One semaphore per fork:</a:t>
            </a:r>
          </a:p>
          <a:p>
            <a:pPr lvl="1"/>
            <a:r>
              <a:rPr lang="en-US"/>
              <a:t>fork: array[0..4] of semaphores</a:t>
            </a:r>
          </a:p>
          <a:p>
            <a:pPr lvl="1"/>
            <a:r>
              <a:rPr lang="en-US"/>
              <a:t>Initialization: fork[i].count:=1 for i:=0..4</a:t>
            </a:r>
          </a:p>
          <a:p>
            <a:r>
              <a:rPr lang="en-US"/>
              <a:t>A first attempt:</a:t>
            </a:r>
          </a:p>
          <a:p>
            <a:r>
              <a:rPr lang="en-US"/>
              <a:t>Deadlock if each philosopher start by picking his left fork!</a:t>
            </a:r>
          </a:p>
        </p:txBody>
      </p:sp>
      <p:sp>
        <p:nvSpPr>
          <p:cNvPr id="53252" name="Text Box 4"/>
          <p:cNvSpPr txBox="1">
            <a:spLocks noChangeArrowheads="1"/>
          </p:cNvSpPr>
          <p:nvPr/>
        </p:nvSpPr>
        <p:spPr bwMode="auto">
          <a:xfrm>
            <a:off x="6276975" y="2057401"/>
            <a:ext cx="4432624"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a:latin typeface="Courier New" panose="02070309020205020404" pitchFamily="49" charset="0"/>
              </a:rPr>
              <a:t>Process Pi:</a:t>
            </a:r>
          </a:p>
          <a:p>
            <a:pPr>
              <a:spcBef>
                <a:spcPct val="0"/>
              </a:spcBef>
              <a:buClrTx/>
              <a:buFontTx/>
              <a:buNone/>
            </a:pPr>
            <a:r>
              <a:rPr lang="en-US" sz="2200" b="1">
                <a:latin typeface="Courier New" panose="02070309020205020404" pitchFamily="49" charset="0"/>
              </a:rPr>
              <a:t>repeat</a:t>
            </a:r>
          </a:p>
          <a:p>
            <a:pPr>
              <a:spcBef>
                <a:spcPct val="0"/>
              </a:spcBef>
              <a:buClrTx/>
              <a:buFontTx/>
              <a:buNone/>
            </a:pPr>
            <a:r>
              <a:rPr lang="en-US" sz="2200" b="1">
                <a:latin typeface="Courier New" panose="02070309020205020404" pitchFamily="49" charset="0"/>
              </a:rPr>
              <a:t> think;</a:t>
            </a:r>
          </a:p>
          <a:p>
            <a:pPr>
              <a:spcBef>
                <a:spcPct val="0"/>
              </a:spcBef>
              <a:buClrTx/>
              <a:buFontTx/>
              <a:buNone/>
            </a:pPr>
            <a:r>
              <a:rPr lang="en-US" sz="2200" b="1">
                <a:latin typeface="Courier New" panose="02070309020205020404" pitchFamily="49" charset="0"/>
              </a:rPr>
              <a:t> wait(fork[i]);</a:t>
            </a:r>
          </a:p>
          <a:p>
            <a:pPr>
              <a:spcBef>
                <a:spcPct val="0"/>
              </a:spcBef>
              <a:buClrTx/>
              <a:buFontTx/>
              <a:buNone/>
            </a:pPr>
            <a:r>
              <a:rPr lang="en-US" sz="2200" b="1">
                <a:latin typeface="Courier New" panose="02070309020205020404" pitchFamily="49" charset="0"/>
              </a:rPr>
              <a:t> wait(fork[i+1 mod 5]);</a:t>
            </a:r>
          </a:p>
          <a:p>
            <a:pPr>
              <a:spcBef>
                <a:spcPct val="0"/>
              </a:spcBef>
              <a:buClrTx/>
              <a:buFontTx/>
              <a:buNone/>
            </a:pPr>
            <a:r>
              <a:rPr lang="en-US" sz="2200" b="1">
                <a:latin typeface="Courier New" panose="02070309020205020404" pitchFamily="49" charset="0"/>
              </a:rPr>
              <a:t> eat;</a:t>
            </a:r>
          </a:p>
          <a:p>
            <a:pPr>
              <a:spcBef>
                <a:spcPct val="0"/>
              </a:spcBef>
              <a:buClrTx/>
              <a:buFontTx/>
              <a:buNone/>
            </a:pPr>
            <a:r>
              <a:rPr lang="en-US" sz="2200" b="1">
                <a:latin typeface="Courier New" panose="02070309020205020404" pitchFamily="49" charset="0"/>
              </a:rPr>
              <a:t> signal(fork[i+1 mod 5]);</a:t>
            </a:r>
          </a:p>
          <a:p>
            <a:pPr>
              <a:spcBef>
                <a:spcPct val="0"/>
              </a:spcBef>
              <a:buClrTx/>
              <a:buFontTx/>
              <a:buNone/>
            </a:pPr>
            <a:r>
              <a:rPr lang="en-US" sz="2200" b="1">
                <a:latin typeface="Courier New" panose="02070309020205020404" pitchFamily="49" charset="0"/>
              </a:rPr>
              <a:t> signal(fork[i]);  </a:t>
            </a:r>
          </a:p>
          <a:p>
            <a:pPr>
              <a:spcBef>
                <a:spcPct val="0"/>
              </a:spcBef>
              <a:buClrTx/>
              <a:buFontTx/>
              <a:buNone/>
            </a:pPr>
            <a:r>
              <a:rPr lang="en-US" sz="2200" b="1">
                <a:latin typeface="Courier New" panose="02070309020205020404" pitchFamily="49" charset="0"/>
              </a:rPr>
              <a:t>forever</a:t>
            </a:r>
          </a:p>
          <a:p>
            <a:pPr>
              <a:spcBef>
                <a:spcPct val="0"/>
              </a:spcBef>
              <a:buClrTx/>
              <a:buFontTx/>
              <a:buNone/>
            </a:pPr>
            <a:endParaRPr lang="en-US" sz="2400"/>
          </a:p>
        </p:txBody>
      </p:sp>
    </p:spTree>
    <p:extLst>
      <p:ext uri="{BB962C8B-B14F-4D97-AF65-F5344CB8AC3E}">
        <p14:creationId xmlns:p14="http://schemas.microsoft.com/office/powerpoint/2010/main" val="2300457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The Dining Philosophers Problem</a:t>
            </a:r>
          </a:p>
        </p:txBody>
      </p:sp>
      <p:sp>
        <p:nvSpPr>
          <p:cNvPr id="54275" name="Rectangle 3"/>
          <p:cNvSpPr>
            <a:spLocks noGrp="1" noChangeArrowheads="1"/>
          </p:cNvSpPr>
          <p:nvPr>
            <p:ph type="body" sz="half" idx="1"/>
          </p:nvPr>
        </p:nvSpPr>
        <p:spPr>
          <a:xfrm>
            <a:off x="1752600" y="1600201"/>
            <a:ext cx="4324350" cy="4460875"/>
          </a:xfrm>
        </p:spPr>
        <p:txBody>
          <a:bodyPr>
            <a:normAutofit lnSpcReduction="10000"/>
          </a:bodyPr>
          <a:lstStyle/>
          <a:p>
            <a:r>
              <a:rPr lang="en-US" sz="2600"/>
              <a:t>A solution: admit only 4 philosophers at a time that tries to eat</a:t>
            </a:r>
          </a:p>
          <a:p>
            <a:r>
              <a:rPr lang="en-US" sz="2600"/>
              <a:t>Then 1 philosopher can always eat when the other 3 are holding 1 fork</a:t>
            </a:r>
          </a:p>
          <a:p>
            <a:r>
              <a:rPr lang="en-US" sz="2600"/>
              <a:t>Hence, we can use another semaphore T that would limit at 4 the number of philosophers “sitting at the table”</a:t>
            </a:r>
          </a:p>
          <a:p>
            <a:r>
              <a:rPr lang="en-US" sz="2600"/>
              <a:t>Initialize: T.count:=4</a:t>
            </a:r>
          </a:p>
        </p:txBody>
      </p:sp>
      <p:sp>
        <p:nvSpPr>
          <p:cNvPr id="54276" name="Text Box 4"/>
          <p:cNvSpPr txBox="1">
            <a:spLocks noChangeArrowheads="1"/>
          </p:cNvSpPr>
          <p:nvPr/>
        </p:nvSpPr>
        <p:spPr bwMode="auto">
          <a:xfrm>
            <a:off x="6276975" y="1600201"/>
            <a:ext cx="4432624"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a:latin typeface="Courier New" panose="02070309020205020404" pitchFamily="49" charset="0"/>
              </a:rPr>
              <a:t>Process Pi:</a:t>
            </a:r>
          </a:p>
          <a:p>
            <a:pPr>
              <a:spcBef>
                <a:spcPct val="0"/>
              </a:spcBef>
              <a:buClrTx/>
              <a:buFontTx/>
              <a:buNone/>
            </a:pPr>
            <a:r>
              <a:rPr lang="en-US" sz="2200" b="1">
                <a:latin typeface="Courier New" panose="02070309020205020404" pitchFamily="49" charset="0"/>
              </a:rPr>
              <a:t>repeat</a:t>
            </a:r>
          </a:p>
          <a:p>
            <a:pPr>
              <a:spcBef>
                <a:spcPct val="0"/>
              </a:spcBef>
              <a:buClrTx/>
              <a:buFontTx/>
              <a:buNone/>
            </a:pPr>
            <a:r>
              <a:rPr lang="en-US" sz="2200" b="1">
                <a:latin typeface="Courier New" panose="02070309020205020404" pitchFamily="49" charset="0"/>
              </a:rPr>
              <a:t> think;</a:t>
            </a:r>
          </a:p>
          <a:p>
            <a:pPr>
              <a:spcBef>
                <a:spcPct val="0"/>
              </a:spcBef>
              <a:buClrTx/>
              <a:buFontTx/>
              <a:buNone/>
            </a:pPr>
            <a:r>
              <a:rPr lang="en-US" sz="2200" b="1">
                <a:latin typeface="Courier New" panose="02070309020205020404" pitchFamily="49" charset="0"/>
              </a:rPr>
              <a:t> wait(T);</a:t>
            </a:r>
          </a:p>
          <a:p>
            <a:pPr>
              <a:spcBef>
                <a:spcPct val="0"/>
              </a:spcBef>
              <a:buClrTx/>
              <a:buFontTx/>
              <a:buNone/>
            </a:pPr>
            <a:r>
              <a:rPr lang="en-US" sz="2200" b="1">
                <a:latin typeface="Courier New" panose="02070309020205020404" pitchFamily="49" charset="0"/>
              </a:rPr>
              <a:t> wait(fork[i]);</a:t>
            </a:r>
          </a:p>
          <a:p>
            <a:pPr>
              <a:spcBef>
                <a:spcPct val="0"/>
              </a:spcBef>
              <a:buClrTx/>
              <a:buFontTx/>
              <a:buNone/>
            </a:pPr>
            <a:r>
              <a:rPr lang="en-US" sz="2200" b="1">
                <a:latin typeface="Courier New" panose="02070309020205020404" pitchFamily="49" charset="0"/>
              </a:rPr>
              <a:t> wait(fork[i+1 mod 5]);</a:t>
            </a:r>
          </a:p>
          <a:p>
            <a:pPr>
              <a:spcBef>
                <a:spcPct val="0"/>
              </a:spcBef>
              <a:buClrTx/>
              <a:buFontTx/>
              <a:buNone/>
            </a:pPr>
            <a:r>
              <a:rPr lang="en-US" sz="2200" b="1">
                <a:latin typeface="Courier New" panose="02070309020205020404" pitchFamily="49" charset="0"/>
              </a:rPr>
              <a:t> eat;</a:t>
            </a:r>
          </a:p>
          <a:p>
            <a:pPr>
              <a:spcBef>
                <a:spcPct val="0"/>
              </a:spcBef>
              <a:buClrTx/>
              <a:buFontTx/>
              <a:buNone/>
            </a:pPr>
            <a:r>
              <a:rPr lang="en-US" sz="2200" b="1">
                <a:latin typeface="Courier New" panose="02070309020205020404" pitchFamily="49" charset="0"/>
              </a:rPr>
              <a:t> signal(fork[i+1 mod 5]);</a:t>
            </a:r>
          </a:p>
          <a:p>
            <a:pPr>
              <a:spcBef>
                <a:spcPct val="0"/>
              </a:spcBef>
              <a:buClrTx/>
              <a:buFontTx/>
              <a:buNone/>
            </a:pPr>
            <a:r>
              <a:rPr lang="en-US" sz="2200" b="1">
                <a:latin typeface="Courier New" panose="02070309020205020404" pitchFamily="49" charset="0"/>
              </a:rPr>
              <a:t> signal(fork[i]);</a:t>
            </a:r>
          </a:p>
          <a:p>
            <a:pPr>
              <a:spcBef>
                <a:spcPct val="0"/>
              </a:spcBef>
              <a:buClrTx/>
              <a:buFontTx/>
              <a:buNone/>
            </a:pPr>
            <a:r>
              <a:rPr lang="en-US" sz="2200" b="1">
                <a:latin typeface="Courier New" panose="02070309020205020404" pitchFamily="49" charset="0"/>
              </a:rPr>
              <a:t> signal(T);  </a:t>
            </a:r>
          </a:p>
          <a:p>
            <a:pPr>
              <a:spcBef>
                <a:spcPct val="0"/>
              </a:spcBef>
              <a:buClrTx/>
              <a:buFontTx/>
              <a:buNone/>
            </a:pPr>
            <a:r>
              <a:rPr lang="en-US" sz="2200" b="1">
                <a:latin typeface="Courier New" panose="02070309020205020404" pitchFamily="49" charset="0"/>
              </a:rPr>
              <a:t>forever</a:t>
            </a:r>
          </a:p>
          <a:p>
            <a:pPr>
              <a:spcBef>
                <a:spcPct val="0"/>
              </a:spcBef>
              <a:buClrTx/>
              <a:buFontTx/>
              <a:buNone/>
            </a:pPr>
            <a:endParaRPr lang="en-US" sz="2400"/>
          </a:p>
        </p:txBody>
      </p:sp>
    </p:spTree>
    <p:extLst>
      <p:ext uri="{BB962C8B-B14F-4D97-AF65-F5344CB8AC3E}">
        <p14:creationId xmlns:p14="http://schemas.microsoft.com/office/powerpoint/2010/main" val="184420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Binary semaphores</a:t>
            </a:r>
          </a:p>
        </p:txBody>
      </p:sp>
      <p:sp>
        <p:nvSpPr>
          <p:cNvPr id="55299" name="Rectangle 3"/>
          <p:cNvSpPr>
            <a:spLocks noGrp="1" noChangeArrowheads="1"/>
          </p:cNvSpPr>
          <p:nvPr>
            <p:ph type="body" idx="1"/>
          </p:nvPr>
        </p:nvSpPr>
        <p:spPr/>
        <p:txBody>
          <a:bodyPr/>
          <a:lstStyle/>
          <a:p>
            <a:pPr>
              <a:lnSpc>
                <a:spcPct val="90000"/>
              </a:lnSpc>
            </a:pPr>
            <a:r>
              <a:rPr lang="en-US"/>
              <a:t>The semaphores we have studied are called counting (or integer) semaphores</a:t>
            </a:r>
          </a:p>
          <a:p>
            <a:pPr>
              <a:lnSpc>
                <a:spcPct val="90000"/>
              </a:lnSpc>
            </a:pPr>
            <a:r>
              <a:rPr lang="en-US"/>
              <a:t>We have also </a:t>
            </a:r>
            <a:r>
              <a:rPr lang="en-US">
                <a:solidFill>
                  <a:schemeClr val="hlink"/>
                </a:solidFill>
              </a:rPr>
              <a:t>binary semaphores</a:t>
            </a:r>
          </a:p>
          <a:p>
            <a:pPr lvl="1">
              <a:lnSpc>
                <a:spcPct val="90000"/>
              </a:lnSpc>
            </a:pPr>
            <a:r>
              <a:rPr lang="en-US"/>
              <a:t>similar to counting semaphores except that “count” is Boolean valued</a:t>
            </a:r>
          </a:p>
          <a:p>
            <a:pPr lvl="1">
              <a:lnSpc>
                <a:spcPct val="90000"/>
              </a:lnSpc>
            </a:pPr>
            <a:r>
              <a:rPr lang="en-US"/>
              <a:t>counting semaphores can be implemented by binary semaphores...</a:t>
            </a:r>
          </a:p>
          <a:p>
            <a:pPr lvl="1">
              <a:lnSpc>
                <a:spcPct val="90000"/>
              </a:lnSpc>
            </a:pPr>
            <a:r>
              <a:rPr lang="en-US"/>
              <a:t>generally more difficult to use than counting semaphores (eg: they cannot be initialized to an integer k &gt; 1)</a:t>
            </a:r>
          </a:p>
        </p:txBody>
      </p:sp>
    </p:spTree>
    <p:extLst>
      <p:ext uri="{BB962C8B-B14F-4D97-AF65-F5344CB8AC3E}">
        <p14:creationId xmlns:p14="http://schemas.microsoft.com/office/powerpoint/2010/main" val="1642243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057401" y="228601"/>
            <a:ext cx="7885113" cy="665163"/>
          </a:xfrm>
        </p:spPr>
        <p:txBody>
          <a:bodyPr>
            <a:normAutofit fontScale="90000"/>
          </a:bodyPr>
          <a:lstStyle/>
          <a:p>
            <a:r>
              <a:rPr lang="en-US"/>
              <a:t>Binary semaphores</a:t>
            </a:r>
          </a:p>
        </p:txBody>
      </p:sp>
      <p:sp>
        <p:nvSpPr>
          <p:cNvPr id="56323" name="Text Box 3"/>
          <p:cNvSpPr txBox="1">
            <a:spLocks noChangeArrowheads="1"/>
          </p:cNvSpPr>
          <p:nvPr/>
        </p:nvSpPr>
        <p:spPr bwMode="auto">
          <a:xfrm>
            <a:off x="2971801" y="1524000"/>
            <a:ext cx="5737225"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dirty="0" err="1">
                <a:latin typeface="Courier New" panose="02070309020205020404" pitchFamily="49" charset="0"/>
              </a:rPr>
              <a:t>waitB</a:t>
            </a:r>
            <a:r>
              <a:rPr lang="en-US" sz="2200" b="1" dirty="0">
                <a:latin typeface="Courier New" panose="02070309020205020404" pitchFamily="49" charset="0"/>
              </a:rPr>
              <a:t>(S):</a:t>
            </a:r>
          </a:p>
          <a:p>
            <a:pPr>
              <a:spcBef>
                <a:spcPct val="0"/>
              </a:spcBef>
              <a:buClrTx/>
              <a:buFontTx/>
              <a:buNone/>
            </a:pPr>
            <a:r>
              <a:rPr lang="en-US" sz="2200" b="1" dirty="0">
                <a:latin typeface="Courier New" panose="02070309020205020404" pitchFamily="49" charset="0"/>
              </a:rPr>
              <a:t>   if (</a:t>
            </a:r>
            <a:r>
              <a:rPr lang="en-US" sz="2200" b="1" dirty="0" err="1">
                <a:latin typeface="Courier New" panose="02070309020205020404" pitchFamily="49" charset="0"/>
              </a:rPr>
              <a:t>S.value</a:t>
            </a:r>
            <a:r>
              <a:rPr lang="en-US" sz="2200" b="1" dirty="0">
                <a:latin typeface="Courier New" panose="02070309020205020404" pitchFamily="49" charset="0"/>
              </a:rPr>
              <a:t> = 1) {</a:t>
            </a:r>
          </a:p>
          <a:p>
            <a:pPr>
              <a:spcBef>
                <a:spcPct val="0"/>
              </a:spcBef>
              <a:buClrTx/>
              <a:buFontTx/>
              <a:buNone/>
            </a:pPr>
            <a:r>
              <a:rPr lang="en-US" sz="2200" b="1" dirty="0">
                <a:latin typeface="Courier New" panose="02070309020205020404" pitchFamily="49" charset="0"/>
              </a:rPr>
              <a:t>     </a:t>
            </a:r>
            <a:r>
              <a:rPr lang="en-US" sz="2200" b="1" dirty="0" err="1">
                <a:latin typeface="Courier New" panose="02070309020205020404" pitchFamily="49" charset="0"/>
              </a:rPr>
              <a:t>S.value</a:t>
            </a:r>
            <a:r>
              <a:rPr lang="en-US" sz="2200" b="1" dirty="0">
                <a:latin typeface="Courier New" panose="02070309020205020404" pitchFamily="49" charset="0"/>
              </a:rPr>
              <a:t> := 0;</a:t>
            </a:r>
          </a:p>
          <a:p>
            <a:pPr>
              <a:spcBef>
                <a:spcPct val="0"/>
              </a:spcBef>
              <a:buClrTx/>
              <a:buFontTx/>
              <a:buNone/>
            </a:pPr>
            <a:r>
              <a:rPr lang="en-US" sz="2200" b="1" dirty="0">
                <a:latin typeface="Courier New" panose="02070309020205020404" pitchFamily="49" charset="0"/>
              </a:rPr>
              <a:t>   } else {</a:t>
            </a:r>
          </a:p>
          <a:p>
            <a:pPr>
              <a:spcBef>
                <a:spcPct val="0"/>
              </a:spcBef>
              <a:buClrTx/>
              <a:buFontTx/>
              <a:buNone/>
            </a:pPr>
            <a:r>
              <a:rPr lang="en-US" sz="2200" b="1" dirty="0">
                <a:latin typeface="Courier New" panose="02070309020205020404" pitchFamily="49" charset="0"/>
              </a:rPr>
              <a:t>    block this process</a:t>
            </a:r>
          </a:p>
          <a:p>
            <a:pPr>
              <a:spcBef>
                <a:spcPct val="0"/>
              </a:spcBef>
              <a:buClrTx/>
              <a:buFontTx/>
              <a:buNone/>
            </a:pPr>
            <a:r>
              <a:rPr lang="en-US" sz="2200" b="1" dirty="0">
                <a:latin typeface="Courier New" panose="02070309020205020404" pitchFamily="49" charset="0"/>
              </a:rPr>
              <a:t>    place this process in </a:t>
            </a:r>
            <a:r>
              <a:rPr lang="en-US" sz="2200" b="1" dirty="0" err="1">
                <a:latin typeface="Courier New" panose="02070309020205020404" pitchFamily="49" charset="0"/>
              </a:rPr>
              <a:t>S.queue</a:t>
            </a:r>
            <a:endParaRPr lang="en-US" sz="2200" b="1" dirty="0">
              <a:latin typeface="Courier New" panose="02070309020205020404" pitchFamily="49" charset="0"/>
            </a:endParaRPr>
          </a:p>
          <a:p>
            <a:pPr>
              <a:spcBef>
                <a:spcPct val="0"/>
              </a:spcBef>
              <a:buClrTx/>
              <a:buFontTx/>
              <a:buNone/>
            </a:pPr>
            <a:r>
              <a:rPr lang="en-US" sz="2200" b="1" dirty="0">
                <a:latin typeface="Courier New" panose="02070309020205020404" pitchFamily="49" charset="0"/>
              </a:rPr>
              <a:t>  }</a:t>
            </a:r>
          </a:p>
          <a:p>
            <a:pPr>
              <a:spcBef>
                <a:spcPct val="0"/>
              </a:spcBef>
              <a:buClrTx/>
              <a:buFontTx/>
              <a:buNone/>
            </a:pPr>
            <a:endParaRPr lang="en-US" sz="2400" dirty="0"/>
          </a:p>
        </p:txBody>
      </p:sp>
      <p:sp>
        <p:nvSpPr>
          <p:cNvPr id="56324" name="Text Box 4"/>
          <p:cNvSpPr txBox="1">
            <a:spLocks noChangeArrowheads="1"/>
          </p:cNvSpPr>
          <p:nvPr/>
        </p:nvSpPr>
        <p:spPr bwMode="auto">
          <a:xfrm>
            <a:off x="2971800" y="4148138"/>
            <a:ext cx="6578600"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dirty="0" err="1">
                <a:latin typeface="Courier New" panose="02070309020205020404" pitchFamily="49" charset="0"/>
              </a:rPr>
              <a:t>signalB</a:t>
            </a:r>
            <a:r>
              <a:rPr lang="en-US" sz="2200" b="1" dirty="0">
                <a:latin typeface="Courier New" panose="02070309020205020404" pitchFamily="49" charset="0"/>
              </a:rPr>
              <a:t>(S):</a:t>
            </a:r>
          </a:p>
          <a:p>
            <a:pPr>
              <a:spcBef>
                <a:spcPct val="0"/>
              </a:spcBef>
              <a:buClrTx/>
              <a:buFontTx/>
              <a:buNone/>
            </a:pPr>
            <a:r>
              <a:rPr lang="en-US" sz="2200" b="1" dirty="0">
                <a:latin typeface="Courier New" panose="02070309020205020404" pitchFamily="49" charset="0"/>
              </a:rPr>
              <a:t>  if (</a:t>
            </a:r>
            <a:r>
              <a:rPr lang="en-US" sz="2200" b="1" dirty="0" err="1">
                <a:latin typeface="Courier New" panose="02070309020205020404" pitchFamily="49" charset="0"/>
              </a:rPr>
              <a:t>S.queue</a:t>
            </a:r>
            <a:r>
              <a:rPr lang="en-US" sz="2200" b="1" dirty="0">
                <a:latin typeface="Courier New" panose="02070309020205020404" pitchFamily="49" charset="0"/>
              </a:rPr>
              <a:t> is empty) {</a:t>
            </a:r>
          </a:p>
          <a:p>
            <a:pPr>
              <a:spcBef>
                <a:spcPct val="0"/>
              </a:spcBef>
              <a:buClrTx/>
              <a:buFontTx/>
              <a:buNone/>
            </a:pPr>
            <a:r>
              <a:rPr lang="en-US" sz="2200" b="1" dirty="0">
                <a:latin typeface="Courier New" panose="02070309020205020404" pitchFamily="49" charset="0"/>
              </a:rPr>
              <a:t>    </a:t>
            </a:r>
            <a:r>
              <a:rPr lang="en-US" sz="2200" b="1" dirty="0" err="1">
                <a:latin typeface="Courier New" panose="02070309020205020404" pitchFamily="49" charset="0"/>
              </a:rPr>
              <a:t>S.value</a:t>
            </a:r>
            <a:r>
              <a:rPr lang="en-US" sz="2200" b="1" dirty="0">
                <a:latin typeface="Courier New" panose="02070309020205020404" pitchFamily="49" charset="0"/>
              </a:rPr>
              <a:t> := 1;</a:t>
            </a:r>
          </a:p>
          <a:p>
            <a:pPr>
              <a:spcBef>
                <a:spcPct val="0"/>
              </a:spcBef>
              <a:buClrTx/>
              <a:buFontTx/>
              <a:buNone/>
            </a:pPr>
            <a:r>
              <a:rPr lang="en-US" sz="2200" b="1" dirty="0">
                <a:latin typeface="Courier New" panose="02070309020205020404" pitchFamily="49" charset="0"/>
              </a:rPr>
              <a:t>  } else {</a:t>
            </a:r>
          </a:p>
          <a:p>
            <a:pPr>
              <a:spcBef>
                <a:spcPct val="0"/>
              </a:spcBef>
              <a:buClrTx/>
              <a:buFontTx/>
              <a:buNone/>
            </a:pPr>
            <a:r>
              <a:rPr lang="en-US" sz="2200" b="1" dirty="0">
                <a:latin typeface="Courier New" panose="02070309020205020404" pitchFamily="49" charset="0"/>
              </a:rPr>
              <a:t>    remove a process P from </a:t>
            </a:r>
            <a:r>
              <a:rPr lang="en-US" sz="2200" b="1" dirty="0" err="1">
                <a:latin typeface="Courier New" panose="02070309020205020404" pitchFamily="49" charset="0"/>
              </a:rPr>
              <a:t>S.queue</a:t>
            </a:r>
            <a:endParaRPr lang="en-US" sz="2200" b="1" dirty="0">
              <a:latin typeface="Courier New" panose="02070309020205020404" pitchFamily="49" charset="0"/>
            </a:endParaRPr>
          </a:p>
          <a:p>
            <a:pPr>
              <a:spcBef>
                <a:spcPct val="0"/>
              </a:spcBef>
              <a:buClrTx/>
              <a:buFontTx/>
              <a:buNone/>
            </a:pPr>
            <a:r>
              <a:rPr lang="en-US" sz="2200" b="1" dirty="0">
                <a:latin typeface="Courier New" panose="02070309020205020404" pitchFamily="49" charset="0"/>
              </a:rPr>
              <a:t>    place this process P on ready list</a:t>
            </a:r>
          </a:p>
          <a:p>
            <a:pPr>
              <a:spcBef>
                <a:spcPct val="0"/>
              </a:spcBef>
              <a:buClrTx/>
              <a:buFontTx/>
              <a:buNone/>
            </a:pPr>
            <a:r>
              <a:rPr lang="en-US" sz="2200" b="1" dirty="0">
                <a:latin typeface="Courier New" panose="02070309020205020404" pitchFamily="49" charset="0"/>
              </a:rPr>
              <a:t>  }</a:t>
            </a:r>
          </a:p>
          <a:p>
            <a:pPr>
              <a:spcBef>
                <a:spcPct val="0"/>
              </a:spcBef>
              <a:buClrTx/>
              <a:buFontTx/>
              <a:buNone/>
            </a:pPr>
            <a:endParaRPr lang="en-US" sz="2400" dirty="0"/>
          </a:p>
          <a:p>
            <a:pPr>
              <a:spcBef>
                <a:spcPct val="0"/>
              </a:spcBef>
              <a:buClrTx/>
              <a:buFontTx/>
              <a:buNone/>
            </a:pPr>
            <a:endParaRPr lang="en-US" sz="2400" dirty="0"/>
          </a:p>
        </p:txBody>
      </p:sp>
    </p:spTree>
    <p:extLst>
      <p:ext uri="{BB962C8B-B14F-4D97-AF65-F5344CB8AC3E}">
        <p14:creationId xmlns:p14="http://schemas.microsoft.com/office/powerpoint/2010/main" val="4112097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Problems with semaphores</a:t>
            </a:r>
          </a:p>
        </p:txBody>
      </p:sp>
      <p:sp>
        <p:nvSpPr>
          <p:cNvPr id="57347" name="Rectangle 3"/>
          <p:cNvSpPr>
            <a:spLocks noGrp="1" noChangeArrowheads="1"/>
          </p:cNvSpPr>
          <p:nvPr>
            <p:ph type="body" idx="1"/>
          </p:nvPr>
        </p:nvSpPr>
        <p:spPr>
          <a:xfrm>
            <a:off x="2514600" y="1676400"/>
            <a:ext cx="7696200" cy="4572000"/>
          </a:xfrm>
        </p:spPr>
        <p:txBody>
          <a:bodyPr/>
          <a:lstStyle/>
          <a:p>
            <a:r>
              <a:rPr lang="en-US"/>
              <a:t>semaphores provide a powerful tool for enforcing mutual exclusion and coordinate processes</a:t>
            </a:r>
          </a:p>
          <a:p>
            <a:r>
              <a:rPr lang="en-US"/>
              <a:t>But wait(S) and signal(S) are scattered among several processes. Hence, difficult to understand their effects</a:t>
            </a:r>
          </a:p>
          <a:p>
            <a:r>
              <a:rPr lang="en-US"/>
              <a:t>Usage must be correct in all the processes</a:t>
            </a:r>
          </a:p>
          <a:p>
            <a:r>
              <a:rPr lang="en-US"/>
              <a:t>One bad (or malicious) process can fail the entire collection of processes</a:t>
            </a:r>
          </a:p>
        </p:txBody>
      </p:sp>
    </p:spTree>
    <p:extLst>
      <p:ext uri="{BB962C8B-B14F-4D97-AF65-F5344CB8AC3E}">
        <p14:creationId xmlns:p14="http://schemas.microsoft.com/office/powerpoint/2010/main" val="1634596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Monitors</a:t>
            </a:r>
          </a:p>
        </p:txBody>
      </p:sp>
      <p:sp>
        <p:nvSpPr>
          <p:cNvPr id="58371" name="Rectangle 3"/>
          <p:cNvSpPr>
            <a:spLocks noGrp="1" noChangeArrowheads="1"/>
          </p:cNvSpPr>
          <p:nvPr>
            <p:ph type="body" idx="1"/>
          </p:nvPr>
        </p:nvSpPr>
        <p:spPr>
          <a:xfrm>
            <a:off x="2552700" y="1635126"/>
            <a:ext cx="7886700" cy="4537075"/>
          </a:xfrm>
        </p:spPr>
        <p:txBody>
          <a:bodyPr/>
          <a:lstStyle/>
          <a:p>
            <a:r>
              <a:rPr lang="en-US"/>
              <a:t>Are high-level language constructs that provide equivalent functionality to that of semaphores but are easier to control</a:t>
            </a:r>
          </a:p>
          <a:p>
            <a:endParaRPr lang="en-US"/>
          </a:p>
          <a:p>
            <a:r>
              <a:rPr lang="en-US"/>
              <a:t>Found in many concurrent programming languages </a:t>
            </a:r>
          </a:p>
          <a:p>
            <a:pPr lvl="2"/>
            <a:r>
              <a:rPr lang="en-US"/>
              <a:t>Concurrent Pascal, Modula-3, uC++, Java...</a:t>
            </a:r>
          </a:p>
          <a:p>
            <a:endParaRPr lang="en-US"/>
          </a:p>
          <a:p>
            <a:r>
              <a:rPr lang="en-US"/>
              <a:t>Can be implemented by semaphores...</a:t>
            </a:r>
          </a:p>
        </p:txBody>
      </p:sp>
    </p:spTree>
    <p:extLst>
      <p:ext uri="{BB962C8B-B14F-4D97-AF65-F5344CB8AC3E}">
        <p14:creationId xmlns:p14="http://schemas.microsoft.com/office/powerpoint/2010/main" val="4030244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971800" y="228601"/>
            <a:ext cx="7086600" cy="790575"/>
          </a:xfrm>
        </p:spPr>
        <p:txBody>
          <a:bodyPr/>
          <a:lstStyle/>
          <a:p>
            <a:r>
              <a:rPr lang="en-US"/>
              <a:t>Monitor</a:t>
            </a:r>
          </a:p>
        </p:txBody>
      </p:sp>
      <p:sp>
        <p:nvSpPr>
          <p:cNvPr id="59395" name="Rectangle 3"/>
          <p:cNvSpPr>
            <a:spLocks noGrp="1" noChangeArrowheads="1"/>
          </p:cNvSpPr>
          <p:nvPr>
            <p:ph type="body" idx="1"/>
          </p:nvPr>
        </p:nvSpPr>
        <p:spPr>
          <a:xfrm>
            <a:off x="2057400" y="1447800"/>
            <a:ext cx="8382000" cy="5257800"/>
          </a:xfrm>
        </p:spPr>
        <p:txBody>
          <a:bodyPr/>
          <a:lstStyle/>
          <a:p>
            <a:r>
              <a:rPr lang="en-US"/>
              <a:t>Is a software module containing:</a:t>
            </a:r>
          </a:p>
          <a:p>
            <a:pPr lvl="1"/>
            <a:r>
              <a:rPr lang="en-US"/>
              <a:t>one or more procedures</a:t>
            </a:r>
          </a:p>
          <a:p>
            <a:pPr lvl="1"/>
            <a:r>
              <a:rPr lang="en-US"/>
              <a:t>an initialization sequence</a:t>
            </a:r>
          </a:p>
          <a:p>
            <a:pPr lvl="1"/>
            <a:r>
              <a:rPr lang="en-US"/>
              <a:t>local data variables </a:t>
            </a:r>
          </a:p>
          <a:p>
            <a:r>
              <a:rPr lang="en-US"/>
              <a:t>Characteristics:</a:t>
            </a:r>
          </a:p>
          <a:p>
            <a:pPr lvl="1"/>
            <a:r>
              <a:rPr lang="en-US"/>
              <a:t>local variables accessible only by monitor’s procedures</a:t>
            </a:r>
          </a:p>
          <a:p>
            <a:pPr lvl="1"/>
            <a:r>
              <a:rPr lang="en-US"/>
              <a:t>a process enters the monitor by invoking one of it’s procedures</a:t>
            </a:r>
          </a:p>
          <a:p>
            <a:pPr lvl="1"/>
            <a:r>
              <a:rPr lang="en-US"/>
              <a:t>only one process can be in the monitor at any one time</a:t>
            </a:r>
          </a:p>
          <a:p>
            <a:pPr lvl="1"/>
            <a:endParaRPr lang="en-US"/>
          </a:p>
          <a:p>
            <a:pPr lvl="1"/>
            <a:endParaRPr lang="en-US"/>
          </a:p>
        </p:txBody>
      </p:sp>
    </p:spTree>
    <p:extLst>
      <p:ext uri="{BB962C8B-B14F-4D97-AF65-F5344CB8AC3E}">
        <p14:creationId xmlns:p14="http://schemas.microsoft.com/office/powerpoint/2010/main" val="3045893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54288" y="152400"/>
            <a:ext cx="7885112" cy="762000"/>
          </a:xfrm>
        </p:spPr>
        <p:txBody>
          <a:bodyPr/>
          <a:lstStyle/>
          <a:p>
            <a:r>
              <a:rPr lang="en-US"/>
              <a:t>Monitor</a:t>
            </a:r>
          </a:p>
        </p:txBody>
      </p:sp>
      <p:sp>
        <p:nvSpPr>
          <p:cNvPr id="60419" name="Rectangle 3"/>
          <p:cNvSpPr>
            <a:spLocks noGrp="1" noChangeArrowheads="1"/>
          </p:cNvSpPr>
          <p:nvPr>
            <p:ph type="body" idx="1"/>
          </p:nvPr>
        </p:nvSpPr>
        <p:spPr>
          <a:xfrm>
            <a:off x="2133600" y="1447800"/>
            <a:ext cx="8229600" cy="5105400"/>
          </a:xfrm>
        </p:spPr>
        <p:txBody>
          <a:bodyPr/>
          <a:lstStyle/>
          <a:p>
            <a:r>
              <a:rPr lang="en-US"/>
              <a:t>The monitor ensures mutual exclusion: no need to program this constraint explicitly</a:t>
            </a:r>
          </a:p>
          <a:p>
            <a:r>
              <a:rPr lang="en-US"/>
              <a:t>Hence, shared data are protected by placing them in the monitor</a:t>
            </a:r>
          </a:p>
          <a:p>
            <a:pPr lvl="1"/>
            <a:r>
              <a:rPr lang="en-US"/>
              <a:t>The monitor </a:t>
            </a:r>
            <a:r>
              <a:rPr lang="en-US">
                <a:solidFill>
                  <a:schemeClr val="hlink"/>
                </a:solidFill>
              </a:rPr>
              <a:t>locks</a:t>
            </a:r>
            <a:r>
              <a:rPr lang="en-US"/>
              <a:t> the shared data on process entry</a:t>
            </a:r>
          </a:p>
          <a:p>
            <a:r>
              <a:rPr lang="en-US"/>
              <a:t>Process synchronization is done by the programmer by using </a:t>
            </a:r>
            <a:r>
              <a:rPr lang="en-US">
                <a:solidFill>
                  <a:schemeClr val="hlink"/>
                </a:solidFill>
              </a:rPr>
              <a:t>condition variables</a:t>
            </a:r>
            <a:r>
              <a:rPr lang="en-US"/>
              <a:t> that represent conditions a process may need to wait for before executing in the monitor</a:t>
            </a:r>
          </a:p>
          <a:p>
            <a:endParaRPr lang="en-US"/>
          </a:p>
        </p:txBody>
      </p:sp>
    </p:spTree>
    <p:extLst>
      <p:ext uri="{BB962C8B-B14F-4D97-AF65-F5344CB8AC3E}">
        <p14:creationId xmlns:p14="http://schemas.microsoft.com/office/powerpoint/2010/main" val="678379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Condition  variables</a:t>
            </a:r>
          </a:p>
        </p:txBody>
      </p:sp>
      <p:sp>
        <p:nvSpPr>
          <p:cNvPr id="61443" name="Rectangle 3"/>
          <p:cNvSpPr>
            <a:spLocks noGrp="1" noChangeArrowheads="1"/>
          </p:cNvSpPr>
          <p:nvPr>
            <p:ph type="body" idx="1"/>
          </p:nvPr>
        </p:nvSpPr>
        <p:spPr>
          <a:xfrm>
            <a:off x="1981200" y="1447800"/>
            <a:ext cx="8686800" cy="5334000"/>
          </a:xfrm>
        </p:spPr>
        <p:txBody>
          <a:bodyPr/>
          <a:lstStyle/>
          <a:p>
            <a:r>
              <a:rPr lang="en-US"/>
              <a:t>are local to the monitor (accessible only within the monitor)</a:t>
            </a:r>
          </a:p>
          <a:p>
            <a:r>
              <a:rPr lang="en-US"/>
              <a:t>can be access and changed only by two functions:</a:t>
            </a:r>
          </a:p>
          <a:p>
            <a:pPr lvl="1"/>
            <a:r>
              <a:rPr lang="en-US">
                <a:solidFill>
                  <a:schemeClr val="hlink"/>
                </a:solidFill>
              </a:rPr>
              <a:t>cwait(a):</a:t>
            </a:r>
            <a:r>
              <a:rPr lang="en-US"/>
              <a:t> blocks execution of the calling process on condition (variable) a</a:t>
            </a:r>
          </a:p>
          <a:p>
            <a:pPr lvl="2"/>
            <a:r>
              <a:rPr lang="en-US"/>
              <a:t>the process can resume execution only if another process executes csignal(a)</a:t>
            </a:r>
          </a:p>
          <a:p>
            <a:pPr lvl="1"/>
            <a:r>
              <a:rPr lang="en-US">
                <a:solidFill>
                  <a:schemeClr val="hlink"/>
                </a:solidFill>
              </a:rPr>
              <a:t>csignal(a):</a:t>
            </a:r>
            <a:r>
              <a:rPr lang="en-US"/>
              <a:t> resume execution of some process blocked on condition (variable) a.</a:t>
            </a:r>
          </a:p>
          <a:p>
            <a:pPr lvl="2"/>
            <a:r>
              <a:rPr lang="en-US"/>
              <a:t>If several such process exists: choose any one</a:t>
            </a:r>
          </a:p>
          <a:p>
            <a:pPr lvl="2"/>
            <a:r>
              <a:rPr lang="en-US"/>
              <a:t>If no such process exists: do nothing</a:t>
            </a:r>
          </a:p>
        </p:txBody>
      </p:sp>
    </p:spTree>
    <p:extLst>
      <p:ext uri="{BB962C8B-B14F-4D97-AF65-F5344CB8AC3E}">
        <p14:creationId xmlns:p14="http://schemas.microsoft.com/office/powerpoint/2010/main" val="193033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6629401" cy="990600"/>
          </a:xfrm>
        </p:spPr>
        <p:txBody>
          <a:bodyPr>
            <a:normAutofit fontScale="90000"/>
          </a:bodyPr>
          <a:lstStyle/>
          <a:p>
            <a:r>
              <a:rPr lang="en-GB" b="1" dirty="0"/>
              <a:t>Parallel system: Components Interactions</a:t>
            </a:r>
            <a:endParaRPr lang="en-US" dirty="0"/>
          </a:p>
        </p:txBody>
      </p:sp>
      <p:sp>
        <p:nvSpPr>
          <p:cNvPr id="6" name="Content Placeholder 5"/>
          <p:cNvSpPr>
            <a:spLocks noGrp="1"/>
          </p:cNvSpPr>
          <p:nvPr>
            <p:ph idx="1"/>
          </p:nvPr>
        </p:nvSpPr>
        <p:spPr/>
        <p:txBody>
          <a:bodyPr/>
          <a:lstStyle/>
          <a:p>
            <a:endParaRPr lang="en-US" dirty="0"/>
          </a:p>
        </p:txBody>
      </p:sp>
      <p:pic>
        <p:nvPicPr>
          <p:cNvPr id="5122" name="Picture 4"/>
          <p:cNvPicPr>
            <a:picLocks noChangeAspect="1" noChangeArrowheads="1"/>
          </p:cNvPicPr>
          <p:nvPr/>
        </p:nvPicPr>
        <p:blipFill>
          <a:blip r:embed="rId2" cstate="print"/>
          <a:srcRect/>
          <a:stretch>
            <a:fillRect/>
          </a:stretch>
        </p:blipFill>
        <p:spPr bwMode="auto">
          <a:xfrm>
            <a:off x="2057400" y="1371600"/>
            <a:ext cx="8077200" cy="5257800"/>
          </a:xfrm>
          <a:prstGeom prst="rect">
            <a:avLst/>
          </a:prstGeom>
          <a:noFill/>
          <a:ln w="9525">
            <a:noFill/>
            <a:miter lim="800000"/>
            <a:headEnd/>
            <a:tailEnd/>
          </a:ln>
        </p:spPr>
      </p:pic>
    </p:spTree>
    <p:extLst>
      <p:ext uri="{BB962C8B-B14F-4D97-AF65-F5344CB8AC3E}">
        <p14:creationId xmlns:p14="http://schemas.microsoft.com/office/powerpoint/2010/main" val="3140972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657601" y="533401"/>
            <a:ext cx="2017713" cy="665163"/>
          </a:xfrm>
        </p:spPr>
        <p:txBody>
          <a:bodyPr>
            <a:normAutofit fontScale="90000"/>
          </a:bodyPr>
          <a:lstStyle/>
          <a:p>
            <a:r>
              <a:rPr lang="en-US"/>
              <a:t>Monitor</a:t>
            </a:r>
          </a:p>
        </p:txBody>
      </p:sp>
      <p:sp>
        <p:nvSpPr>
          <p:cNvPr id="62467" name="Rectangle 3"/>
          <p:cNvSpPr>
            <a:spLocks noGrp="1" noChangeArrowheads="1"/>
          </p:cNvSpPr>
          <p:nvPr>
            <p:ph type="body" sz="half" idx="1"/>
          </p:nvPr>
        </p:nvSpPr>
        <p:spPr>
          <a:xfrm>
            <a:off x="1828800" y="1524000"/>
            <a:ext cx="4038600" cy="5410200"/>
          </a:xfrm>
        </p:spPr>
        <p:txBody>
          <a:bodyPr/>
          <a:lstStyle/>
          <a:p>
            <a:pPr>
              <a:lnSpc>
                <a:spcPct val="90000"/>
              </a:lnSpc>
            </a:pPr>
            <a:r>
              <a:rPr lang="en-US" sz="2400"/>
              <a:t>Awaiting processes are either in the entrance queue or in a condition queue</a:t>
            </a:r>
          </a:p>
          <a:p>
            <a:pPr>
              <a:lnSpc>
                <a:spcPct val="90000"/>
              </a:lnSpc>
            </a:pPr>
            <a:r>
              <a:rPr lang="en-US" sz="2400"/>
              <a:t>A process puts itself into condition queue cn by issuing cwait(cn)</a:t>
            </a:r>
          </a:p>
          <a:p>
            <a:pPr>
              <a:lnSpc>
                <a:spcPct val="90000"/>
              </a:lnSpc>
            </a:pPr>
            <a:r>
              <a:rPr lang="en-US" sz="2400"/>
              <a:t>csignal(cn) brings into the monitor 1 process in condition cn queue</a:t>
            </a:r>
          </a:p>
          <a:p>
            <a:pPr>
              <a:lnSpc>
                <a:spcPct val="90000"/>
              </a:lnSpc>
            </a:pPr>
            <a:r>
              <a:rPr lang="en-US" sz="2400"/>
              <a:t>Hence csignal(cn) blocks the calling process and puts it in the urgent queue (unless csignal is the last operation of the monitor procedure)</a:t>
            </a:r>
          </a:p>
        </p:txBody>
      </p:sp>
      <p:graphicFrame>
        <p:nvGraphicFramePr>
          <p:cNvPr id="62468" name="Object 4"/>
          <p:cNvGraphicFramePr>
            <a:graphicFrameLocks noChangeAspect="1"/>
          </p:cNvGraphicFramePr>
          <p:nvPr/>
        </p:nvGraphicFramePr>
        <p:xfrm>
          <a:off x="6248400" y="228600"/>
          <a:ext cx="4154488" cy="6629400"/>
        </p:xfrm>
        <a:graphic>
          <a:graphicData uri="http://schemas.openxmlformats.org/presentationml/2006/ole">
            <mc:AlternateContent xmlns:mc="http://schemas.openxmlformats.org/markup-compatibility/2006">
              <mc:Choice xmlns:v="urn:schemas-microsoft-com:vml" Requires="v">
                <p:oleObj spid="_x0000_s4121" name="Artwork" r:id="rId3" imgW="4600000" imgH="7342857" progId="Adobe.Illustrator.7">
                  <p:embed/>
                </p:oleObj>
              </mc:Choice>
              <mc:Fallback>
                <p:oleObj name="Artwork" r:id="rId3" imgW="4600000" imgH="7342857"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28600"/>
                        <a:ext cx="4154488"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8806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Producer/Consumer problem</a:t>
            </a:r>
          </a:p>
        </p:txBody>
      </p:sp>
      <p:sp>
        <p:nvSpPr>
          <p:cNvPr id="63491" name="Rectangle 3"/>
          <p:cNvSpPr>
            <a:spLocks noGrp="1" noChangeArrowheads="1"/>
          </p:cNvSpPr>
          <p:nvPr>
            <p:ph type="body" sz="half" idx="1"/>
          </p:nvPr>
        </p:nvSpPr>
        <p:spPr>
          <a:xfrm>
            <a:off x="1828800" y="1676400"/>
            <a:ext cx="4800600" cy="5029200"/>
          </a:xfrm>
        </p:spPr>
        <p:txBody>
          <a:bodyPr/>
          <a:lstStyle/>
          <a:p>
            <a:pPr>
              <a:lnSpc>
                <a:spcPct val="90000"/>
              </a:lnSpc>
            </a:pPr>
            <a:r>
              <a:rPr lang="en-US" sz="2400"/>
              <a:t>Two types of processes:</a:t>
            </a:r>
          </a:p>
          <a:p>
            <a:pPr lvl="1">
              <a:lnSpc>
                <a:spcPct val="90000"/>
              </a:lnSpc>
            </a:pPr>
            <a:r>
              <a:rPr lang="en-US" sz="2700"/>
              <a:t>producers</a:t>
            </a:r>
          </a:p>
          <a:p>
            <a:pPr lvl="1">
              <a:lnSpc>
                <a:spcPct val="90000"/>
              </a:lnSpc>
            </a:pPr>
            <a:r>
              <a:rPr lang="en-US" sz="2700"/>
              <a:t>consumers</a:t>
            </a:r>
          </a:p>
          <a:p>
            <a:pPr>
              <a:lnSpc>
                <a:spcPct val="90000"/>
              </a:lnSpc>
            </a:pPr>
            <a:r>
              <a:rPr lang="en-US" sz="2400">
                <a:solidFill>
                  <a:schemeClr val="hlink"/>
                </a:solidFill>
              </a:rPr>
              <a:t>Synchronization is now confined within the monitor</a:t>
            </a:r>
            <a:r>
              <a:rPr lang="en-US" sz="2400"/>
              <a:t> </a:t>
            </a:r>
          </a:p>
          <a:p>
            <a:pPr>
              <a:lnSpc>
                <a:spcPct val="90000"/>
              </a:lnSpc>
            </a:pPr>
            <a:r>
              <a:rPr lang="en-US" sz="2400"/>
              <a:t>append(.) and take(.) are procedures within the monitor: are the only means by which P/C can access the buffer</a:t>
            </a:r>
          </a:p>
          <a:p>
            <a:pPr>
              <a:lnSpc>
                <a:spcPct val="90000"/>
              </a:lnSpc>
            </a:pPr>
            <a:r>
              <a:rPr lang="en-US" sz="2400"/>
              <a:t>If these procedures are correct, synchronization will be correct for all participating processes</a:t>
            </a:r>
          </a:p>
        </p:txBody>
      </p:sp>
      <p:sp>
        <p:nvSpPr>
          <p:cNvPr id="63492" name="Rectangle 4"/>
          <p:cNvSpPr>
            <a:spLocks noChangeArrowheads="1"/>
          </p:cNvSpPr>
          <p:nvPr/>
        </p:nvSpPr>
        <p:spPr bwMode="auto">
          <a:xfrm>
            <a:off x="7467600" y="1600201"/>
            <a:ext cx="239681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ProducerI:</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produce v;</a:t>
            </a:r>
          </a:p>
          <a:p>
            <a:pPr>
              <a:spcBef>
                <a:spcPct val="0"/>
              </a:spcBef>
              <a:buClrTx/>
              <a:buFontTx/>
              <a:buNone/>
            </a:pPr>
            <a:r>
              <a:rPr lang="en-US" sz="2400" b="1">
                <a:latin typeface="Courier New" panose="02070309020205020404" pitchFamily="49" charset="0"/>
              </a:rPr>
              <a:t>  </a:t>
            </a:r>
            <a:r>
              <a:rPr lang="en-US" sz="2400" b="1">
                <a:solidFill>
                  <a:schemeClr val="tx2"/>
                </a:solidFill>
                <a:latin typeface="Courier New" panose="02070309020205020404" pitchFamily="49" charset="0"/>
              </a:rPr>
              <a:t>Append(v);</a:t>
            </a:r>
            <a:endParaRPr lang="en-US" sz="2400" b="1">
              <a:solidFill>
                <a:schemeClr val="hlink"/>
              </a:solidFill>
              <a:latin typeface="Courier New" panose="02070309020205020404" pitchFamily="49" charset="0"/>
            </a:endParaRPr>
          </a:p>
          <a:p>
            <a:pPr>
              <a:spcBef>
                <a:spcPct val="0"/>
              </a:spcBef>
              <a:buClrTx/>
              <a:buFontTx/>
              <a:buNone/>
            </a:pPr>
            <a:r>
              <a:rPr lang="en-US" sz="2400" b="1">
                <a:latin typeface="Courier New" panose="02070309020205020404" pitchFamily="49" charset="0"/>
              </a:rPr>
              <a:t>forever</a:t>
            </a:r>
          </a:p>
          <a:p>
            <a:pPr>
              <a:spcBef>
                <a:spcPct val="0"/>
              </a:spcBef>
              <a:buClrTx/>
              <a:buFontTx/>
              <a:buNone/>
            </a:pP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ConsumerI:</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tx2"/>
                </a:solidFill>
                <a:latin typeface="Courier New" panose="02070309020205020404" pitchFamily="49" charset="0"/>
              </a:rPr>
              <a:t>Take(v);</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consume v;</a:t>
            </a:r>
          </a:p>
          <a:p>
            <a:pPr>
              <a:spcBef>
                <a:spcPct val="0"/>
              </a:spcBef>
              <a:buClrTx/>
              <a:buFontTx/>
              <a:buNone/>
            </a:pPr>
            <a:r>
              <a:rPr lang="en-US" sz="2400" b="1">
                <a:latin typeface="Courier New" panose="02070309020205020404" pitchFamily="49" charset="0"/>
              </a:rPr>
              <a:t>forever</a:t>
            </a:r>
          </a:p>
          <a:p>
            <a:pPr>
              <a:spcBef>
                <a:spcPct val="0"/>
              </a:spcBef>
              <a:buClrTx/>
              <a:buFontTx/>
              <a:buNone/>
            </a:pPr>
            <a:endParaRPr lang="en-US" sz="2400" b="1">
              <a:latin typeface="Courier New" panose="02070309020205020404" pitchFamily="49" charset="0"/>
            </a:endParaRPr>
          </a:p>
        </p:txBody>
      </p:sp>
    </p:spTree>
    <p:extLst>
      <p:ext uri="{BB962C8B-B14F-4D97-AF65-F5344CB8AC3E}">
        <p14:creationId xmlns:p14="http://schemas.microsoft.com/office/powerpoint/2010/main" val="2657150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971800" y="228601"/>
            <a:ext cx="7086600" cy="881063"/>
          </a:xfrm>
        </p:spPr>
        <p:txBody>
          <a:bodyPr/>
          <a:lstStyle/>
          <a:p>
            <a:r>
              <a:rPr lang="en-US"/>
              <a:t>Message Passing</a:t>
            </a:r>
          </a:p>
        </p:txBody>
      </p:sp>
      <p:sp>
        <p:nvSpPr>
          <p:cNvPr id="66563" name="Rectangle 3"/>
          <p:cNvSpPr>
            <a:spLocks noGrp="1" noChangeArrowheads="1"/>
          </p:cNvSpPr>
          <p:nvPr>
            <p:ph type="body" idx="1"/>
          </p:nvPr>
        </p:nvSpPr>
        <p:spPr>
          <a:xfrm>
            <a:off x="1981200" y="1371600"/>
            <a:ext cx="8458200" cy="5257800"/>
          </a:xfrm>
        </p:spPr>
        <p:txBody>
          <a:bodyPr/>
          <a:lstStyle/>
          <a:p>
            <a:r>
              <a:rPr lang="en-US"/>
              <a:t>Is a general method used for interprocess communication (IPC)</a:t>
            </a:r>
          </a:p>
          <a:p>
            <a:pPr lvl="1"/>
            <a:r>
              <a:rPr lang="en-US"/>
              <a:t>for processes inside the same computer</a:t>
            </a:r>
          </a:p>
          <a:p>
            <a:pPr lvl="1"/>
            <a:r>
              <a:rPr lang="en-US"/>
              <a:t>for processes in a distributed system</a:t>
            </a:r>
          </a:p>
          <a:p>
            <a:r>
              <a:rPr lang="en-US"/>
              <a:t>Yet another mean to provide process synchronization and mutual exclusion</a:t>
            </a:r>
          </a:p>
          <a:p>
            <a:r>
              <a:rPr lang="en-US"/>
              <a:t>We have at least two primitives:</a:t>
            </a:r>
          </a:p>
          <a:p>
            <a:pPr lvl="1"/>
            <a:r>
              <a:rPr lang="en-US"/>
              <a:t>send(destination, message)</a:t>
            </a:r>
          </a:p>
          <a:p>
            <a:pPr lvl="1"/>
            <a:r>
              <a:rPr lang="en-US"/>
              <a:t>received(source, message)</a:t>
            </a:r>
          </a:p>
          <a:p>
            <a:r>
              <a:rPr lang="en-US"/>
              <a:t>In both cases, the process may or may not be blocked</a:t>
            </a:r>
          </a:p>
        </p:txBody>
      </p:sp>
    </p:spTree>
    <p:extLst>
      <p:ext uri="{BB962C8B-B14F-4D97-AF65-F5344CB8AC3E}">
        <p14:creationId xmlns:p14="http://schemas.microsoft.com/office/powerpoint/2010/main" val="2096194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Synchronization in message passing</a:t>
            </a:r>
          </a:p>
        </p:txBody>
      </p:sp>
      <p:sp>
        <p:nvSpPr>
          <p:cNvPr id="67587" name="Rectangle 3"/>
          <p:cNvSpPr>
            <a:spLocks noGrp="1" noChangeArrowheads="1"/>
          </p:cNvSpPr>
          <p:nvPr>
            <p:ph type="body" idx="1"/>
          </p:nvPr>
        </p:nvSpPr>
        <p:spPr>
          <a:xfrm>
            <a:off x="2552700" y="1371600"/>
            <a:ext cx="7810500" cy="5029200"/>
          </a:xfrm>
        </p:spPr>
        <p:txBody>
          <a:bodyPr/>
          <a:lstStyle/>
          <a:p>
            <a:r>
              <a:rPr lang="en-US"/>
              <a:t>For the sender: it is more natural not to be blocked after issuing send(.,.)</a:t>
            </a:r>
          </a:p>
          <a:p>
            <a:pPr lvl="1"/>
            <a:r>
              <a:rPr lang="en-US"/>
              <a:t>can send several messages to multiple dest.</a:t>
            </a:r>
          </a:p>
          <a:p>
            <a:pPr lvl="1"/>
            <a:r>
              <a:rPr lang="en-US"/>
              <a:t>but sender usually expect acknowledgment of message receipt (in case receiver fails) </a:t>
            </a:r>
          </a:p>
          <a:p>
            <a:r>
              <a:rPr lang="en-US"/>
              <a:t>For the receiver: it is more natural to be blocked after issuing receive(.,.)</a:t>
            </a:r>
          </a:p>
          <a:p>
            <a:pPr lvl="1"/>
            <a:r>
              <a:rPr lang="en-US"/>
              <a:t>the receiver usually needs the info before proceeding</a:t>
            </a:r>
          </a:p>
          <a:p>
            <a:pPr lvl="1"/>
            <a:r>
              <a:rPr lang="en-US"/>
              <a:t>but could be blocked indefinitely if sender process fails before send(.,.)</a:t>
            </a:r>
          </a:p>
        </p:txBody>
      </p:sp>
    </p:spTree>
    <p:extLst>
      <p:ext uri="{BB962C8B-B14F-4D97-AF65-F5344CB8AC3E}">
        <p14:creationId xmlns:p14="http://schemas.microsoft.com/office/powerpoint/2010/main" val="557770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Synchronization in message passing</a:t>
            </a:r>
          </a:p>
        </p:txBody>
      </p:sp>
      <p:sp>
        <p:nvSpPr>
          <p:cNvPr id="68611" name="Rectangle 3"/>
          <p:cNvSpPr>
            <a:spLocks noGrp="1" noChangeArrowheads="1"/>
          </p:cNvSpPr>
          <p:nvPr>
            <p:ph type="body" idx="1"/>
          </p:nvPr>
        </p:nvSpPr>
        <p:spPr/>
        <p:txBody>
          <a:bodyPr/>
          <a:lstStyle/>
          <a:p>
            <a:r>
              <a:rPr lang="en-US"/>
              <a:t>Hence other possibilities are sometimes offered</a:t>
            </a:r>
          </a:p>
          <a:p>
            <a:r>
              <a:rPr lang="en-US"/>
              <a:t>Ex: blocking send, blocking receive: </a:t>
            </a:r>
          </a:p>
          <a:p>
            <a:pPr lvl="1"/>
            <a:r>
              <a:rPr lang="en-US"/>
              <a:t>both are blocked until the message is received</a:t>
            </a:r>
          </a:p>
          <a:p>
            <a:pPr lvl="1"/>
            <a:r>
              <a:rPr lang="en-US"/>
              <a:t>occurs when the communication link is unbuffered (no message queue) </a:t>
            </a:r>
          </a:p>
          <a:p>
            <a:pPr lvl="1"/>
            <a:r>
              <a:rPr lang="en-US"/>
              <a:t>provides tight synchronization (</a:t>
            </a:r>
            <a:r>
              <a:rPr lang="en-US" i="1"/>
              <a:t>rendez-vous</a:t>
            </a:r>
            <a:r>
              <a:rPr lang="en-US"/>
              <a:t>)</a:t>
            </a:r>
          </a:p>
        </p:txBody>
      </p:sp>
    </p:spTree>
    <p:extLst>
      <p:ext uri="{BB962C8B-B14F-4D97-AF65-F5344CB8AC3E}">
        <p14:creationId xmlns:p14="http://schemas.microsoft.com/office/powerpoint/2010/main" val="32343897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Addressing in message passing</a:t>
            </a:r>
          </a:p>
        </p:txBody>
      </p:sp>
      <p:sp>
        <p:nvSpPr>
          <p:cNvPr id="69635" name="Rectangle 3"/>
          <p:cNvSpPr>
            <a:spLocks noGrp="1" noChangeArrowheads="1"/>
          </p:cNvSpPr>
          <p:nvPr>
            <p:ph type="body" idx="1"/>
          </p:nvPr>
        </p:nvSpPr>
        <p:spPr>
          <a:xfrm>
            <a:off x="2133600" y="1447800"/>
            <a:ext cx="8153400" cy="5029200"/>
          </a:xfrm>
        </p:spPr>
        <p:txBody>
          <a:bodyPr/>
          <a:lstStyle/>
          <a:p>
            <a:r>
              <a:rPr lang="en-US"/>
              <a:t>direct addressing: </a:t>
            </a:r>
          </a:p>
          <a:p>
            <a:pPr lvl="1"/>
            <a:r>
              <a:rPr lang="en-US"/>
              <a:t>when a specific process identifier is used for source/destination </a:t>
            </a:r>
          </a:p>
          <a:p>
            <a:pPr lvl="1"/>
            <a:r>
              <a:rPr lang="en-US"/>
              <a:t>but it might be impossible to specify the source ahead of time (ex: a print server)</a:t>
            </a:r>
          </a:p>
          <a:p>
            <a:r>
              <a:rPr lang="en-US"/>
              <a:t>indirect addressing (more convenient): </a:t>
            </a:r>
          </a:p>
          <a:p>
            <a:pPr lvl="1"/>
            <a:r>
              <a:rPr lang="en-US"/>
              <a:t>messages are sent to a shared </a:t>
            </a:r>
            <a:r>
              <a:rPr lang="en-US">
                <a:solidFill>
                  <a:schemeClr val="hlink"/>
                </a:solidFill>
              </a:rPr>
              <a:t>mailbox</a:t>
            </a:r>
            <a:r>
              <a:rPr lang="en-US"/>
              <a:t> which consists of a queue of messages</a:t>
            </a:r>
          </a:p>
          <a:p>
            <a:pPr lvl="1"/>
            <a:r>
              <a:rPr lang="en-US"/>
              <a:t>senders place messages in the mailbox, receivers pick them up</a:t>
            </a:r>
          </a:p>
        </p:txBody>
      </p:sp>
    </p:spTree>
    <p:extLst>
      <p:ext uri="{BB962C8B-B14F-4D97-AF65-F5344CB8AC3E}">
        <p14:creationId xmlns:p14="http://schemas.microsoft.com/office/powerpoint/2010/main" val="949722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a:t>Enforcing mutual exclusion with message passing</a:t>
            </a:r>
          </a:p>
        </p:txBody>
      </p:sp>
      <p:sp>
        <p:nvSpPr>
          <p:cNvPr id="70659" name="Rectangle 3"/>
          <p:cNvSpPr>
            <a:spLocks noGrp="1" noChangeArrowheads="1"/>
          </p:cNvSpPr>
          <p:nvPr>
            <p:ph type="body" sz="half" idx="1"/>
          </p:nvPr>
        </p:nvSpPr>
        <p:spPr>
          <a:xfrm>
            <a:off x="1828800" y="1600200"/>
            <a:ext cx="4648200" cy="4953000"/>
          </a:xfrm>
        </p:spPr>
        <p:txBody>
          <a:bodyPr/>
          <a:lstStyle/>
          <a:p>
            <a:r>
              <a:rPr lang="en-US"/>
              <a:t>create  a mailbox </a:t>
            </a:r>
            <a:r>
              <a:rPr lang="en-US" b="1" i="1"/>
              <a:t>mutex</a:t>
            </a:r>
            <a:r>
              <a:rPr lang="en-US"/>
              <a:t> shared by n processes</a:t>
            </a:r>
          </a:p>
          <a:p>
            <a:r>
              <a:rPr lang="en-US"/>
              <a:t>send() is non blocking </a:t>
            </a:r>
          </a:p>
          <a:p>
            <a:r>
              <a:rPr lang="en-US"/>
              <a:t>receive() blocks when </a:t>
            </a:r>
            <a:r>
              <a:rPr lang="en-US" b="1" i="1"/>
              <a:t>mutex</a:t>
            </a:r>
            <a:r>
              <a:rPr lang="en-US"/>
              <a:t> is empty</a:t>
            </a:r>
          </a:p>
          <a:p>
            <a:r>
              <a:rPr lang="en-US"/>
              <a:t>Initialization: send(</a:t>
            </a:r>
            <a:r>
              <a:rPr lang="en-US" b="1" i="1"/>
              <a:t>mutex</a:t>
            </a:r>
            <a:r>
              <a:rPr lang="en-US"/>
              <a:t>, “go”);</a:t>
            </a:r>
          </a:p>
          <a:p>
            <a:r>
              <a:rPr lang="en-US"/>
              <a:t>The first Pi who executes receive() will enter CS. Others will be blocked until Pi resends msg. </a:t>
            </a:r>
          </a:p>
        </p:txBody>
      </p:sp>
      <p:sp>
        <p:nvSpPr>
          <p:cNvPr id="70660" name="Text Box 4"/>
          <p:cNvSpPr txBox="1">
            <a:spLocks noChangeArrowheads="1"/>
          </p:cNvSpPr>
          <p:nvPr/>
        </p:nvSpPr>
        <p:spPr bwMode="auto">
          <a:xfrm>
            <a:off x="6650039" y="1905000"/>
            <a:ext cx="405591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Process Pi:</a:t>
            </a:r>
          </a:p>
          <a:p>
            <a:pPr>
              <a:spcBef>
                <a:spcPct val="0"/>
              </a:spcBef>
              <a:buClrTx/>
              <a:buFontTx/>
              <a:buNone/>
            </a:pPr>
            <a:r>
              <a:rPr lang="en-US" sz="2400" b="1">
                <a:latin typeface="Courier New" panose="02070309020205020404" pitchFamily="49" charset="0"/>
              </a:rPr>
              <a:t>var msg: message;</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receive(mutex,msg);</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CS</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send(mutex,msg);</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RS</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433728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The bounded-buffer P/C problem with message passing</a:t>
            </a:r>
          </a:p>
        </p:txBody>
      </p:sp>
      <p:sp>
        <p:nvSpPr>
          <p:cNvPr id="71683" name="Rectangle 3"/>
          <p:cNvSpPr>
            <a:spLocks noGrp="1" noChangeArrowheads="1"/>
          </p:cNvSpPr>
          <p:nvPr>
            <p:ph type="body" idx="1"/>
          </p:nvPr>
        </p:nvSpPr>
        <p:spPr>
          <a:xfrm>
            <a:off x="2057400" y="1447800"/>
            <a:ext cx="8420100" cy="5029200"/>
          </a:xfrm>
        </p:spPr>
        <p:txBody>
          <a:bodyPr>
            <a:normAutofit lnSpcReduction="10000"/>
          </a:bodyPr>
          <a:lstStyle/>
          <a:p>
            <a:r>
              <a:rPr lang="en-US" sz="3000"/>
              <a:t>We will now make use of messages</a:t>
            </a:r>
          </a:p>
          <a:p>
            <a:r>
              <a:rPr lang="en-US" sz="3000"/>
              <a:t>The producer place items (inside messages) in the mailbox </a:t>
            </a:r>
            <a:r>
              <a:rPr lang="en-US" sz="3000" b="1" i="1"/>
              <a:t>mayconsume</a:t>
            </a:r>
            <a:r>
              <a:rPr lang="en-US" sz="3000"/>
              <a:t> </a:t>
            </a:r>
          </a:p>
          <a:p>
            <a:r>
              <a:rPr lang="en-US" sz="3000" b="1" i="1"/>
              <a:t>mayconsume</a:t>
            </a:r>
            <a:r>
              <a:rPr lang="en-US" sz="3000"/>
              <a:t> acts as our buffer: consumer can consume item when at least one message is present</a:t>
            </a:r>
          </a:p>
          <a:p>
            <a:r>
              <a:rPr lang="en-US" sz="3000"/>
              <a:t>Mailbox </a:t>
            </a:r>
            <a:r>
              <a:rPr lang="en-US" sz="3000" b="1" i="1"/>
              <a:t>mayproduce</a:t>
            </a:r>
            <a:r>
              <a:rPr lang="en-US" sz="3000"/>
              <a:t> is filled initially with k null messages (k= buffer size)</a:t>
            </a:r>
          </a:p>
          <a:p>
            <a:r>
              <a:rPr lang="en-US" sz="3000"/>
              <a:t>The size of </a:t>
            </a:r>
            <a:r>
              <a:rPr lang="en-US" sz="3000" b="1" i="1"/>
              <a:t>mayproduce</a:t>
            </a:r>
            <a:r>
              <a:rPr lang="en-US" sz="3000"/>
              <a:t> shrinks with each production and grows with each consumption</a:t>
            </a:r>
          </a:p>
          <a:p>
            <a:r>
              <a:rPr lang="en-US" sz="3000"/>
              <a:t>can support multiple producers/consumers</a:t>
            </a:r>
            <a:endParaRPr lang="en-US"/>
          </a:p>
        </p:txBody>
      </p:sp>
    </p:spTree>
    <p:extLst>
      <p:ext uri="{BB962C8B-B14F-4D97-AF65-F5344CB8AC3E}">
        <p14:creationId xmlns:p14="http://schemas.microsoft.com/office/powerpoint/2010/main" val="24601727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90801" y="304801"/>
            <a:ext cx="7885113" cy="962025"/>
          </a:xfrm>
        </p:spPr>
        <p:txBody>
          <a:bodyPr>
            <a:normAutofit fontScale="90000"/>
          </a:bodyPr>
          <a:lstStyle/>
          <a:p>
            <a:r>
              <a:rPr lang="en-US" dirty="0"/>
              <a:t>The bounded-buffer P/C problem with message passing</a:t>
            </a:r>
          </a:p>
        </p:txBody>
      </p:sp>
      <p:sp>
        <p:nvSpPr>
          <p:cNvPr id="72707" name="Text Box 3"/>
          <p:cNvSpPr txBox="1">
            <a:spLocks noChangeArrowheads="1"/>
          </p:cNvSpPr>
          <p:nvPr/>
        </p:nvSpPr>
        <p:spPr bwMode="auto">
          <a:xfrm>
            <a:off x="2819400" y="1736726"/>
            <a:ext cx="44513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000" b="1" dirty="0">
                <a:latin typeface="Courier New" panose="02070309020205020404" pitchFamily="49" charset="0"/>
              </a:rPr>
              <a:t>Producer:</a:t>
            </a:r>
          </a:p>
          <a:p>
            <a:pPr>
              <a:spcBef>
                <a:spcPct val="0"/>
              </a:spcBef>
              <a:buClrTx/>
              <a:buFontTx/>
              <a:buNone/>
            </a:pPr>
            <a:r>
              <a:rPr lang="en-US" sz="2000" b="1" dirty="0" err="1">
                <a:latin typeface="Courier New" panose="02070309020205020404" pitchFamily="49" charset="0"/>
              </a:rPr>
              <a:t>var</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 message;</a:t>
            </a:r>
          </a:p>
          <a:p>
            <a:pPr>
              <a:spcBef>
                <a:spcPct val="0"/>
              </a:spcBef>
              <a:buClrTx/>
              <a:buFontTx/>
              <a:buNone/>
            </a:pPr>
            <a:r>
              <a:rPr lang="en-US" sz="2000" b="1" dirty="0">
                <a:latin typeface="Courier New" panose="02070309020205020404" pitchFamily="49" charset="0"/>
              </a:rPr>
              <a:t>repeat</a:t>
            </a:r>
          </a:p>
          <a:p>
            <a:pPr>
              <a:spcBef>
                <a:spcPct val="0"/>
              </a:spcBef>
              <a:buClrTx/>
              <a:buFontTx/>
              <a:buNone/>
            </a:pPr>
            <a:r>
              <a:rPr lang="en-US" sz="2000" b="1" dirty="0">
                <a:latin typeface="Courier New" panose="02070309020205020404" pitchFamily="49" charset="0"/>
              </a:rPr>
              <a:t>  receive(</a:t>
            </a:r>
            <a:r>
              <a:rPr lang="en-US" sz="2000" b="1" dirty="0" err="1">
                <a:latin typeface="Courier New" panose="02070309020205020404" pitchFamily="49" charset="0"/>
              </a:rPr>
              <a:t>mayproduce</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 produce();</a:t>
            </a:r>
          </a:p>
          <a:p>
            <a:pPr>
              <a:spcBef>
                <a:spcPct val="0"/>
              </a:spcBef>
              <a:buClrTx/>
              <a:buFontTx/>
              <a:buNone/>
            </a:pPr>
            <a:r>
              <a:rPr lang="en-US" sz="2000" b="1" dirty="0">
                <a:latin typeface="Courier New" panose="02070309020205020404" pitchFamily="49" charset="0"/>
              </a:rPr>
              <a:t>  send(</a:t>
            </a:r>
            <a:r>
              <a:rPr lang="en-US" sz="2000" b="1" dirty="0" err="1">
                <a:latin typeface="Courier New" panose="02070309020205020404" pitchFamily="49" charset="0"/>
              </a:rPr>
              <a:t>mayconsume</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a:t>
            </a:r>
            <a:endParaRPr lang="en-US" sz="2000" b="1" dirty="0">
              <a:solidFill>
                <a:schemeClr val="hlink"/>
              </a:solidFill>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forever</a:t>
            </a:r>
          </a:p>
          <a:p>
            <a:pPr>
              <a:spcBef>
                <a:spcPct val="0"/>
              </a:spcBef>
              <a:buClrTx/>
              <a:buFontTx/>
              <a:buNone/>
            </a:pPr>
            <a:endParaRPr lang="en-US" sz="2000" b="1" dirty="0">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Consumer:</a:t>
            </a:r>
          </a:p>
          <a:p>
            <a:pPr>
              <a:spcBef>
                <a:spcPct val="0"/>
              </a:spcBef>
              <a:buClrTx/>
              <a:buFontTx/>
              <a:buNone/>
            </a:pPr>
            <a:r>
              <a:rPr lang="en-US" sz="2000" b="1" dirty="0" err="1">
                <a:latin typeface="Courier New" panose="02070309020205020404" pitchFamily="49" charset="0"/>
              </a:rPr>
              <a:t>var</a:t>
            </a:r>
            <a:r>
              <a:rPr lang="en-US" sz="2000" b="1" dirty="0">
                <a:latin typeface="Courier New" panose="02070309020205020404" pitchFamily="49" charset="0"/>
              </a:rPr>
              <a:t> </a:t>
            </a:r>
            <a:r>
              <a:rPr lang="en-US" sz="2000" b="1" dirty="0" err="1">
                <a:latin typeface="Courier New" panose="02070309020205020404" pitchFamily="49" charset="0"/>
              </a:rPr>
              <a:t>cmsg</a:t>
            </a:r>
            <a:r>
              <a:rPr lang="en-US" sz="2000" b="1" dirty="0">
                <a:latin typeface="Courier New" panose="02070309020205020404" pitchFamily="49" charset="0"/>
              </a:rPr>
              <a:t>: message;</a:t>
            </a:r>
          </a:p>
          <a:p>
            <a:pPr>
              <a:spcBef>
                <a:spcPct val="0"/>
              </a:spcBef>
              <a:buClrTx/>
              <a:buFontTx/>
              <a:buNone/>
            </a:pPr>
            <a:r>
              <a:rPr lang="en-US" sz="2000" b="1" dirty="0">
                <a:latin typeface="Courier New" panose="02070309020205020404" pitchFamily="49" charset="0"/>
              </a:rPr>
              <a:t>repeat</a:t>
            </a:r>
          </a:p>
          <a:p>
            <a:pPr>
              <a:spcBef>
                <a:spcPct val="0"/>
              </a:spcBef>
              <a:buClrTx/>
              <a:buFontTx/>
              <a:buNone/>
            </a:pPr>
            <a:r>
              <a:rPr lang="en-US" sz="2000" b="1" dirty="0">
                <a:latin typeface="Courier New" panose="02070309020205020404" pitchFamily="49" charset="0"/>
              </a:rPr>
              <a:t>  receive(</a:t>
            </a:r>
            <a:r>
              <a:rPr lang="en-US" sz="2000" b="1" dirty="0" err="1">
                <a:latin typeface="Courier New" panose="02070309020205020404" pitchFamily="49" charset="0"/>
              </a:rPr>
              <a:t>mayconsume</a:t>
            </a:r>
            <a:r>
              <a:rPr lang="en-US" sz="2000" b="1" dirty="0">
                <a:latin typeface="Courier New" panose="02070309020205020404" pitchFamily="49" charset="0"/>
              </a:rPr>
              <a:t>, </a:t>
            </a:r>
            <a:r>
              <a:rPr lang="en-US" sz="2000" b="1" dirty="0" err="1">
                <a:latin typeface="Courier New" panose="02070309020205020404" pitchFamily="49" charset="0"/>
              </a:rPr>
              <a:t>cmsg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consume(</a:t>
            </a:r>
            <a:r>
              <a:rPr lang="en-US" sz="2000" b="1" dirty="0" err="1">
                <a:latin typeface="Courier New" panose="02070309020205020404" pitchFamily="49" charset="0"/>
              </a:rPr>
              <a:t>cmsg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send(</a:t>
            </a:r>
            <a:r>
              <a:rPr lang="en-US" sz="2000" b="1" dirty="0" err="1">
                <a:latin typeface="Courier New" panose="02070309020205020404" pitchFamily="49" charset="0"/>
              </a:rPr>
              <a:t>mayproduce</a:t>
            </a:r>
            <a:r>
              <a:rPr lang="en-US" sz="2000" b="1" dirty="0">
                <a:latin typeface="Courier New" panose="02070309020205020404" pitchFamily="49" charset="0"/>
              </a:rPr>
              <a:t>, null);</a:t>
            </a:r>
            <a:endParaRPr lang="en-US" sz="2000" b="1" dirty="0">
              <a:solidFill>
                <a:schemeClr val="hlink"/>
              </a:solidFill>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forever</a:t>
            </a:r>
          </a:p>
        </p:txBody>
      </p:sp>
    </p:spTree>
    <p:extLst>
      <p:ext uri="{BB962C8B-B14F-4D97-AF65-F5344CB8AC3E}">
        <p14:creationId xmlns:p14="http://schemas.microsoft.com/office/powerpoint/2010/main" val="37316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6347713" cy="685800"/>
          </a:xfrm>
        </p:spPr>
        <p:txBody>
          <a:bodyPr>
            <a:normAutofit fontScale="90000"/>
          </a:bodyPr>
          <a:lstStyle/>
          <a:p>
            <a:r>
              <a:rPr lang="en-US" dirty="0"/>
              <a:t>Superscalar design issues</a:t>
            </a:r>
          </a:p>
        </p:txBody>
      </p:sp>
      <p:sp>
        <p:nvSpPr>
          <p:cNvPr id="3" name="Content Placeholder 2"/>
          <p:cNvSpPr>
            <a:spLocks noGrp="1"/>
          </p:cNvSpPr>
          <p:nvPr>
            <p:ph idx="1"/>
          </p:nvPr>
        </p:nvSpPr>
        <p:spPr>
          <a:xfrm>
            <a:off x="2133599" y="1447800"/>
            <a:ext cx="7086601" cy="5181600"/>
          </a:xfrm>
        </p:spPr>
        <p:txBody>
          <a:bodyPr>
            <a:normAutofit/>
          </a:bodyPr>
          <a:lstStyle/>
          <a:p>
            <a:r>
              <a:rPr lang="en-US" sz="2400" dirty="0"/>
              <a:t>Two related concepts arose</a:t>
            </a:r>
          </a:p>
          <a:p>
            <a:pPr lvl="1"/>
            <a:r>
              <a:rPr lang="en-US" dirty="0"/>
              <a:t>instruction-level parallelism and </a:t>
            </a:r>
          </a:p>
          <a:p>
            <a:pPr lvl="1"/>
            <a:r>
              <a:rPr lang="en-US" dirty="0"/>
              <a:t>machine parallelism. </a:t>
            </a:r>
          </a:p>
          <a:p>
            <a:r>
              <a:rPr lang="en-US" sz="2400" b="1" dirty="0">
                <a:solidFill>
                  <a:srgbClr val="FF0000"/>
                </a:solidFill>
              </a:rPr>
              <a:t>Instruction-level parallelism</a:t>
            </a:r>
            <a:r>
              <a:rPr lang="en-US" sz="2400" b="1" dirty="0"/>
              <a:t> </a:t>
            </a:r>
            <a:r>
              <a:rPr lang="en-US" sz="2400" dirty="0"/>
              <a:t>exists when many threads that are independent  can execute simultaneously</a:t>
            </a:r>
          </a:p>
          <a:p>
            <a:r>
              <a:rPr lang="en-US" sz="2400" b="1" dirty="0">
                <a:solidFill>
                  <a:srgbClr val="FF0000"/>
                </a:solidFill>
              </a:rPr>
              <a:t>Machine parallelism</a:t>
            </a:r>
            <a:r>
              <a:rPr lang="en-US" sz="2400" b="1" dirty="0"/>
              <a:t> </a:t>
            </a:r>
            <a:r>
              <a:rPr lang="en-US" sz="2400" dirty="0"/>
              <a:t>is a measure of the ability of the processor to take advantage of instruction-level parallelism. Many processor working on the same thread</a:t>
            </a:r>
          </a:p>
          <a:p>
            <a:r>
              <a:rPr lang="en-US" sz="2400" dirty="0"/>
              <a:t>Machine parallelism is determined by the </a:t>
            </a:r>
            <a:r>
              <a:rPr lang="en-US" sz="2400" b="1" dirty="0"/>
              <a:t>number of instructions that can be fetched and executed at the same time and the number of </a:t>
            </a:r>
            <a:r>
              <a:rPr lang="en-US" sz="2400" dirty="0"/>
              <a:t>processors available)</a:t>
            </a:r>
            <a:r>
              <a:rPr lang="en-US" dirty="0"/>
              <a:t> </a:t>
            </a:r>
          </a:p>
        </p:txBody>
      </p:sp>
    </p:spTree>
    <p:extLst>
      <p:ext uri="{BB962C8B-B14F-4D97-AF65-F5344CB8AC3E}">
        <p14:creationId xmlns:p14="http://schemas.microsoft.com/office/powerpoint/2010/main" val="110977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limitations to parallelism</a:t>
            </a:r>
          </a:p>
        </p:txBody>
      </p:sp>
      <p:sp>
        <p:nvSpPr>
          <p:cNvPr id="3" name="Content Placeholder 2"/>
          <p:cNvSpPr>
            <a:spLocks noGrp="1"/>
          </p:cNvSpPr>
          <p:nvPr>
            <p:ph idx="1"/>
          </p:nvPr>
        </p:nvSpPr>
        <p:spPr/>
        <p:txBody>
          <a:bodyPr/>
          <a:lstStyle/>
          <a:p>
            <a:r>
              <a:rPr lang="en-US" dirty="0"/>
              <a:t>True data dependency</a:t>
            </a:r>
          </a:p>
          <a:p>
            <a:r>
              <a:rPr lang="en-US" dirty="0"/>
              <a:t> Procedural dependency </a:t>
            </a:r>
          </a:p>
          <a:p>
            <a:r>
              <a:rPr lang="en-US" dirty="0"/>
              <a:t> Resource conflicts</a:t>
            </a:r>
          </a:p>
          <a:p>
            <a:r>
              <a:rPr lang="en-US" dirty="0"/>
              <a:t> Output dependency</a:t>
            </a:r>
          </a:p>
        </p:txBody>
      </p:sp>
    </p:spTree>
    <p:extLst>
      <p:ext uri="{BB962C8B-B14F-4D97-AF65-F5344CB8AC3E}">
        <p14:creationId xmlns:p14="http://schemas.microsoft.com/office/powerpoint/2010/main" val="123864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normAutofit fontScale="90000"/>
          </a:bodyPr>
          <a:lstStyle/>
          <a:p>
            <a:r>
              <a:rPr lang="en-US" dirty="0"/>
              <a:t>Types of cooperation</a:t>
            </a:r>
          </a:p>
        </p:txBody>
      </p:sp>
      <p:pic>
        <p:nvPicPr>
          <p:cNvPr id="4" name="Content Placeholder 3"/>
          <p:cNvPicPr>
            <a:picLocks noGrp="1"/>
          </p:cNvPicPr>
          <p:nvPr>
            <p:ph idx="1"/>
          </p:nvPr>
        </p:nvPicPr>
        <p:blipFill>
          <a:blip r:embed="rId2"/>
          <a:srcRect/>
          <a:stretch>
            <a:fillRect/>
          </a:stretch>
        </p:blipFill>
        <p:spPr bwMode="auto">
          <a:xfrm>
            <a:off x="677334" y="1532587"/>
            <a:ext cx="8596668" cy="4932608"/>
          </a:xfrm>
          <a:prstGeom prst="rect">
            <a:avLst/>
          </a:prstGeom>
          <a:noFill/>
          <a:ln w="9525">
            <a:noFill/>
            <a:miter lim="800000"/>
            <a:headEnd/>
            <a:tailEnd/>
          </a:ln>
        </p:spPr>
      </p:pic>
    </p:spTree>
    <p:extLst>
      <p:ext uri="{BB962C8B-B14F-4D97-AF65-F5344CB8AC3E}">
        <p14:creationId xmlns:p14="http://schemas.microsoft.com/office/powerpoint/2010/main" val="3679742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5324</Words>
  <Application>Microsoft Office PowerPoint</Application>
  <PresentationFormat>Widescreen</PresentationFormat>
  <Paragraphs>498</Paragraphs>
  <Slides>68</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Arial</vt:lpstr>
      <vt:lpstr>Calibri</vt:lpstr>
      <vt:lpstr>Calibri Light</vt:lpstr>
      <vt:lpstr>Courier New</vt:lpstr>
      <vt:lpstr>Monotype Sorts</vt:lpstr>
      <vt:lpstr>Times New Roman</vt:lpstr>
      <vt:lpstr>Wingdings</vt:lpstr>
      <vt:lpstr>Office Theme</vt:lpstr>
      <vt:lpstr>Artwork</vt:lpstr>
      <vt:lpstr>CSC 504- Concurrent systems</vt:lpstr>
      <vt:lpstr>PowerPoint Presentation</vt:lpstr>
      <vt:lpstr>Concurrent systems</vt:lpstr>
      <vt:lpstr>Classes of multiprocessor systems</vt:lpstr>
      <vt:lpstr>Test 1</vt:lpstr>
      <vt:lpstr>Parallel system: Components Interactions</vt:lpstr>
      <vt:lpstr>Superscalar design issues</vt:lpstr>
      <vt:lpstr>Fundamental limitations to parallelism</vt:lpstr>
      <vt:lpstr>Types of cooperation</vt:lpstr>
      <vt:lpstr>Types of Co-operations</vt:lpstr>
      <vt:lpstr>Reasons for cooperation</vt:lpstr>
      <vt:lpstr>Re-usable/Consumable Resources</vt:lpstr>
      <vt:lpstr>Deadlocks in Concurrent Environment</vt:lpstr>
      <vt:lpstr>Causes of deadlock</vt:lpstr>
      <vt:lpstr>Deadlock preventive  measure</vt:lpstr>
      <vt:lpstr>Prevention…</vt:lpstr>
      <vt:lpstr>Deadlock Situation in Concurrency</vt:lpstr>
      <vt:lpstr>Sharing a reusable resource</vt:lpstr>
      <vt:lpstr>Effects:</vt:lpstr>
      <vt:lpstr>Mutual exclusion</vt:lpstr>
      <vt:lpstr>Mutual Exclusion</vt:lpstr>
      <vt:lpstr>OS roles on Concurrent processes</vt:lpstr>
      <vt:lpstr>Requirements to Support Processor Cooperation / Mutualism</vt:lpstr>
      <vt:lpstr>Platform for implementing Mutual Exclusion</vt:lpstr>
      <vt:lpstr>Concurrency: Mutual Exclusion and Synchronization methods</vt:lpstr>
      <vt:lpstr>Definitions</vt:lpstr>
      <vt:lpstr>Conventional solutions for ME</vt:lpstr>
      <vt:lpstr>Problems with concurrent execution</vt:lpstr>
      <vt:lpstr>An example</vt:lpstr>
      <vt:lpstr>Race Conditions</vt:lpstr>
      <vt:lpstr>The critical section problem</vt:lpstr>
      <vt:lpstr>The critical section problem</vt:lpstr>
      <vt:lpstr>Framework for analysis of solutions</vt:lpstr>
      <vt:lpstr>Requirements for a valid solution to the critical section problem</vt:lpstr>
      <vt:lpstr>Requirements for a valid solution to the critical section problem (cont.)</vt:lpstr>
      <vt:lpstr>What about process failures?</vt:lpstr>
      <vt:lpstr>Types of solutions</vt:lpstr>
      <vt:lpstr>OS Solutions: Semaphores</vt:lpstr>
      <vt:lpstr>Semaphores</vt:lpstr>
      <vt:lpstr>Semaphore’s operations</vt:lpstr>
      <vt:lpstr>Semaphores: observations</vt:lpstr>
      <vt:lpstr>Using semaphores for solving critical section problems </vt:lpstr>
      <vt:lpstr>Using semaphores to synchronize processes</vt:lpstr>
      <vt:lpstr>The producer/consumer problem</vt:lpstr>
      <vt:lpstr>P/C: unbounded buffer</vt:lpstr>
      <vt:lpstr>P/C: unbounded buffer</vt:lpstr>
      <vt:lpstr>P/C: unbounded buffer</vt:lpstr>
      <vt:lpstr>Solution of P/C: unbounded buffer</vt:lpstr>
      <vt:lpstr>P/C: unbounded buffer</vt:lpstr>
      <vt:lpstr>The Dining Philosophers Problem</vt:lpstr>
      <vt:lpstr>The Dining Philosophers Problem</vt:lpstr>
      <vt:lpstr>The Dining Philosophers Problem</vt:lpstr>
      <vt:lpstr>Binary semaphores</vt:lpstr>
      <vt:lpstr>Binary semaphores</vt:lpstr>
      <vt:lpstr>Problems with semaphores</vt:lpstr>
      <vt:lpstr>Monitors</vt:lpstr>
      <vt:lpstr>Monitor</vt:lpstr>
      <vt:lpstr>Monitor</vt:lpstr>
      <vt:lpstr>Condition  variables</vt:lpstr>
      <vt:lpstr>Monitor</vt:lpstr>
      <vt:lpstr>Producer/Consumer problem</vt:lpstr>
      <vt:lpstr>Message Passing</vt:lpstr>
      <vt:lpstr>Synchronization in message passing</vt:lpstr>
      <vt:lpstr>Synchronization in message passing</vt:lpstr>
      <vt:lpstr>Addressing in message passing</vt:lpstr>
      <vt:lpstr>Enforcing mutual exclusion with message passing</vt:lpstr>
      <vt:lpstr>The bounded-buffer P/C problem with message passing</vt:lpstr>
      <vt:lpstr>The bounded-buffer P/C problem with message passing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oladeji</dc:creator>
  <cp:lastModifiedBy>Gloria Oladeji</cp:lastModifiedBy>
  <cp:revision>23</cp:revision>
  <dcterms:created xsi:type="dcterms:W3CDTF">2019-02-25T09:11:54Z</dcterms:created>
  <dcterms:modified xsi:type="dcterms:W3CDTF">2020-02-12T07:58:03Z</dcterms:modified>
</cp:coreProperties>
</file>