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7"/>
  </p:notesMasterIdLst>
  <p:handoutMasterIdLst>
    <p:handoutMasterId r:id="rId38"/>
  </p:handoutMasterIdLst>
  <p:sldIdLst>
    <p:sldId id="256" r:id="rId2"/>
    <p:sldId id="257" r:id="rId3"/>
    <p:sldId id="259" r:id="rId4"/>
    <p:sldId id="260" r:id="rId5"/>
    <p:sldId id="291" r:id="rId6"/>
    <p:sldId id="261" r:id="rId7"/>
    <p:sldId id="262" r:id="rId8"/>
    <p:sldId id="263" r:id="rId9"/>
    <p:sldId id="264" r:id="rId10"/>
    <p:sldId id="265" r:id="rId11"/>
    <p:sldId id="266" r:id="rId12"/>
    <p:sldId id="267" r:id="rId13"/>
    <p:sldId id="268" r:id="rId14"/>
    <p:sldId id="269" r:id="rId15"/>
    <p:sldId id="270" r:id="rId16"/>
    <p:sldId id="292"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90"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925F-6A08-4E95-A1D3-032C9D1A8765}" type="datetimeFigureOut">
              <a:rPr lang="en-US" smtClean="0"/>
              <a:t>25-Feb-19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3C52FD-C134-4250-94ED-224B7B92DED3}" type="slidenum">
              <a:rPr lang="en-US" smtClean="0"/>
              <a:t>‹#›</a:t>
            </a:fld>
            <a:endParaRPr lang="en-US"/>
          </a:p>
        </p:txBody>
      </p:sp>
    </p:spTree>
    <p:extLst>
      <p:ext uri="{BB962C8B-B14F-4D97-AF65-F5344CB8AC3E}">
        <p14:creationId xmlns:p14="http://schemas.microsoft.com/office/powerpoint/2010/main" val="22498409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13D9B-11B1-447B-80EB-0B2D9CF21241}" type="datetimeFigureOut">
              <a:rPr lang="en-US" smtClean="0"/>
              <a:t>25-Feb-19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D8CC9-4A5B-4982-A602-6C3FC39EFAB4}" type="slidenum">
              <a:rPr lang="en-US" smtClean="0"/>
              <a:t>‹#›</a:t>
            </a:fld>
            <a:endParaRPr lang="en-US"/>
          </a:p>
        </p:txBody>
      </p:sp>
    </p:spTree>
    <p:extLst>
      <p:ext uri="{BB962C8B-B14F-4D97-AF65-F5344CB8AC3E}">
        <p14:creationId xmlns:p14="http://schemas.microsoft.com/office/powerpoint/2010/main" val="31112187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AD8CC9-4A5B-4982-A602-6C3FC39EFAB4}" type="slidenum">
              <a:rPr lang="en-US" smtClean="0"/>
              <a:t>1</a:t>
            </a:fld>
            <a:endParaRPr lang="en-US"/>
          </a:p>
        </p:txBody>
      </p:sp>
    </p:spTree>
    <p:extLst>
      <p:ext uri="{BB962C8B-B14F-4D97-AF65-F5344CB8AC3E}">
        <p14:creationId xmlns:p14="http://schemas.microsoft.com/office/powerpoint/2010/main" val="151808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AD8CC9-4A5B-4982-A602-6C3FC39EFAB4}" type="slidenum">
              <a:rPr lang="en-US" smtClean="0"/>
              <a:t>3</a:t>
            </a:fld>
            <a:endParaRPr lang="en-US"/>
          </a:p>
        </p:txBody>
      </p:sp>
    </p:spTree>
    <p:extLst>
      <p:ext uri="{BB962C8B-B14F-4D97-AF65-F5344CB8AC3E}">
        <p14:creationId xmlns:p14="http://schemas.microsoft.com/office/powerpoint/2010/main" val="118252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135C45-FDCB-452D-8EDE-A132B9D28696}" type="datetime1">
              <a:rPr lang="en-US" smtClean="0"/>
              <a:t>25-Feb-19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43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EC9705-DF95-45DF-9637-20E14215B1CA}" type="datetime1">
              <a:rPr lang="en-US" smtClean="0"/>
              <a:t>25-Feb-19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37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0CC17-47AC-408D-A10E-842DDB343425}" type="datetime1">
              <a:rPr lang="en-US" smtClean="0"/>
              <a:t>25-Feb-19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85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E0692-6A2D-4C52-AE89-EB2CAF44DB4C}" type="datetime1">
              <a:rPr lang="en-US" smtClean="0"/>
              <a:t>25-Feb-19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094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2CB36-2E77-4C85-8891-034ED7F74A4E}" type="datetime1">
              <a:rPr lang="en-US" smtClean="0"/>
              <a:t>25-Feb-19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1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69D9B-7FA0-4ED7-9A4E-4F117BAFAA00}" type="datetime1">
              <a:rPr lang="en-US" smtClean="0"/>
              <a:t>25-Feb-19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97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42B1FE-949D-4EAB-A3D9-4D2D172D917C}" type="datetime1">
              <a:rPr lang="en-US" smtClean="0"/>
              <a:t>25-Feb-19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57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7871DC-E7BC-4744-9A39-E8A5BFAF92A9}" type="datetime1">
              <a:rPr lang="en-US" smtClean="0"/>
              <a:t>25-Feb-19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5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5B17F-B7F1-4D0E-9225-30424C2D8A87}" type="datetime1">
              <a:rPr lang="en-US" smtClean="0"/>
              <a:t>25-Feb-19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3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120BE-47B6-45F2-9B76-B2151AA217F4}" type="datetime1">
              <a:rPr lang="en-US" smtClean="0"/>
              <a:t>25-Feb-19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86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A0C04-7A5B-4F00-99E4-4B0FECB99073}" type="datetime1">
              <a:rPr lang="en-US" smtClean="0"/>
              <a:t>25-Feb-19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25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28F7-17B1-4BD2-A955-FBE84324978E}" type="datetime1">
              <a:rPr lang="en-US" smtClean="0"/>
              <a:t>25-Feb-19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58107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8" y="679268"/>
            <a:ext cx="9403657" cy="1537472"/>
          </a:xfrm>
        </p:spPr>
        <p:txBody>
          <a:bodyPr>
            <a:noAutofit/>
          </a:bodyPr>
          <a:lstStyle/>
          <a:p>
            <a:r>
              <a:rPr lang="en-US" sz="5400" dirty="0" smtClean="0"/>
              <a:t>Operating systems: Virtualization</a:t>
            </a:r>
            <a:endParaRPr lang="en-US" sz="5400" dirty="0"/>
          </a:p>
        </p:txBody>
      </p:sp>
      <p:sp>
        <p:nvSpPr>
          <p:cNvPr id="3" name="Subtitle 2"/>
          <p:cNvSpPr>
            <a:spLocks noGrp="1"/>
          </p:cNvSpPr>
          <p:nvPr>
            <p:ph type="subTitle" idx="1"/>
          </p:nvPr>
        </p:nvSpPr>
        <p:spPr>
          <a:xfrm>
            <a:off x="535578" y="2495005"/>
            <a:ext cx="11051176" cy="3030583"/>
          </a:xfrm>
        </p:spPr>
        <p:txBody>
          <a:bodyPr>
            <a:noAutofit/>
          </a:bodyPr>
          <a:lstStyle/>
          <a:p>
            <a:pPr>
              <a:defRPr/>
            </a:pPr>
            <a:r>
              <a:rPr lang="en-US" altLang="en-US" sz="4400" b="1" dirty="0" err="1" smtClean="0">
                <a:latin typeface="Algerian" panose="04020705040A02060702" pitchFamily="82" charset="0"/>
              </a:rPr>
              <a:t>Csc</a:t>
            </a:r>
            <a:r>
              <a:rPr lang="en-US" altLang="en-US" sz="4400" b="1" dirty="0" smtClean="0">
                <a:latin typeface="Algerian" panose="04020705040A02060702" pitchFamily="82" charset="0"/>
              </a:rPr>
              <a:t> 504 </a:t>
            </a:r>
            <a:endParaRPr lang="en-US" altLang="en-US" sz="4800" b="1" dirty="0">
              <a:latin typeface="Algerian" panose="04020705040A02060702" pitchFamily="82" charset="0"/>
            </a:endParaRPr>
          </a:p>
          <a:p>
            <a:pPr>
              <a:defRPr/>
            </a:pPr>
            <a:r>
              <a:rPr lang="en-US" altLang="en-US" sz="4800" dirty="0" smtClean="0">
                <a:latin typeface="Bell MT" panose="02020503060305020303" pitchFamily="18" charset="0"/>
              </a:rPr>
              <a:t> LECTURE NOTE SERIES 8</a:t>
            </a:r>
          </a:p>
          <a:p>
            <a:pPr>
              <a:defRPr/>
            </a:pPr>
            <a:r>
              <a:rPr lang="en-US" altLang="en-US" sz="4800" dirty="0" smtClean="0">
                <a:latin typeface="Bell MT" panose="02020503060305020303" pitchFamily="18" charset="0"/>
              </a:rPr>
              <a:t>DR. OLADEJI F.A. (Lecturer)</a:t>
            </a:r>
          </a:p>
          <a:p>
            <a:pPr>
              <a:defRPr/>
            </a:pPr>
            <a:r>
              <a:rPr lang="en-US" altLang="en-US" sz="4800" dirty="0" smtClean="0">
                <a:latin typeface="Bell MT" panose="02020503060305020303" pitchFamily="18" charset="0"/>
              </a:rPr>
              <a:t>OLATUNJI MICHAEL(Practical Anchor)</a:t>
            </a:r>
            <a:endParaRPr lang="en-US" altLang="en-US" sz="4800" dirty="0">
              <a:latin typeface="Bell MT" panose="02020503060305020303" pitchFamily="18" charset="0"/>
            </a:endParaRPr>
          </a:p>
          <a:p>
            <a:endParaRPr lang="en-US" sz="1100"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7724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139333"/>
            <a:ext cx="10353761" cy="513806"/>
          </a:xfrm>
        </p:spPr>
        <p:txBody>
          <a:bodyPr>
            <a:normAutofit/>
          </a:bodyPr>
          <a:lstStyle/>
          <a:p>
            <a:pPr algn="l"/>
            <a:r>
              <a:rPr lang="en-US" sz="2400" dirty="0"/>
              <a:t>Virtual machine components </a:t>
            </a:r>
            <a:r>
              <a:rPr lang="en-US" sz="2400" dirty="0" smtClean="0"/>
              <a:t> cont’d</a:t>
            </a:r>
            <a:endParaRPr lang="en-US" sz="2400" dirty="0"/>
          </a:p>
        </p:txBody>
      </p:sp>
      <p:sp>
        <p:nvSpPr>
          <p:cNvPr id="3" name="Content Placeholder 2"/>
          <p:cNvSpPr>
            <a:spLocks noGrp="1"/>
          </p:cNvSpPr>
          <p:nvPr>
            <p:ph idx="1"/>
          </p:nvPr>
        </p:nvSpPr>
        <p:spPr>
          <a:xfrm>
            <a:off x="339634" y="489327"/>
            <a:ext cx="11495315" cy="5955651"/>
          </a:xfrm>
        </p:spPr>
        <p:txBody>
          <a:bodyPr>
            <a:noAutofit/>
          </a:bodyPr>
          <a:lstStyle/>
          <a:p>
            <a:r>
              <a:rPr lang="en-US" sz="2400" b="1" dirty="0" smtClean="0"/>
              <a:t>DVD/CD-ROM</a:t>
            </a:r>
            <a:r>
              <a:rPr lang="en-US" sz="2400" dirty="0"/>
              <a:t>: NEC VMware IDE CDR10 that is installed by default in new virtual machines created in vSphere. The DVD/CD-ROM can be configured to connect to the client workstation DVD/CD-ROM, an </a:t>
            </a:r>
            <a:r>
              <a:rPr lang="en-US" sz="2400" dirty="0" err="1"/>
              <a:t>ESXi</a:t>
            </a:r>
            <a:r>
              <a:rPr lang="en-US" sz="2400" dirty="0"/>
              <a:t> host DVD/CD-ROM, or even an .</a:t>
            </a:r>
            <a:r>
              <a:rPr lang="en-US" sz="2400" dirty="0" err="1"/>
              <a:t>iso</a:t>
            </a:r>
            <a:r>
              <a:rPr lang="en-US" sz="2400" dirty="0"/>
              <a:t> file located on a </a:t>
            </a:r>
            <a:r>
              <a:rPr lang="en-US" sz="2400" dirty="0" err="1"/>
              <a:t>datastore</a:t>
            </a:r>
            <a:r>
              <a:rPr lang="en-US" sz="2400" dirty="0"/>
              <a:t>. DVD/CD-ROM devices can be added to or removed from a virtual machine. </a:t>
            </a:r>
          </a:p>
          <a:p>
            <a:r>
              <a:rPr lang="en-US" sz="2400" b="1" dirty="0" smtClean="0"/>
              <a:t>Floppy </a:t>
            </a:r>
            <a:r>
              <a:rPr lang="en-US" sz="2400" b="1" dirty="0"/>
              <a:t>drive</a:t>
            </a:r>
            <a:r>
              <a:rPr lang="en-US" sz="2400" dirty="0"/>
              <a:t>: This is installed by default with new virtual machines created in vSphere. The floppy drive can be configured to connect to the client device's floppy drive, a floppy device located on the </a:t>
            </a:r>
            <a:r>
              <a:rPr lang="en-US" sz="2400" dirty="0" err="1"/>
              <a:t>ESXi</a:t>
            </a:r>
            <a:r>
              <a:rPr lang="en-US" sz="2400" dirty="0"/>
              <a:t> host, or even a floppy image (.</a:t>
            </a:r>
            <a:r>
              <a:rPr lang="en-US" sz="2400" dirty="0" err="1"/>
              <a:t>flp</a:t>
            </a:r>
            <a:r>
              <a:rPr lang="en-US" sz="2400" dirty="0"/>
              <a:t>) located on a </a:t>
            </a:r>
            <a:r>
              <a:rPr lang="en-US" sz="2400" dirty="0" err="1"/>
              <a:t>datastore</a:t>
            </a:r>
            <a:r>
              <a:rPr lang="en-US" sz="2400" dirty="0"/>
              <a:t>. Floppy devices can be added to or removed from a virtual machine. </a:t>
            </a:r>
          </a:p>
          <a:p>
            <a:r>
              <a:rPr lang="en-US" sz="2400" b="1" dirty="0" smtClean="0"/>
              <a:t>Hard </a:t>
            </a:r>
            <a:r>
              <a:rPr lang="en-US" sz="2400" b="1" dirty="0"/>
              <a:t>disk</a:t>
            </a:r>
            <a:r>
              <a:rPr lang="en-US" sz="2400" dirty="0"/>
              <a:t>: This stores the guest operating system, program files, and any other data associated with a virtual machine. The virtual disk is a large file, or potentially a set of files, that can be easily copied, moved, and backed up.</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40436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5598" y="152396"/>
            <a:ext cx="10353761" cy="552994"/>
          </a:xfrm>
        </p:spPr>
        <p:txBody>
          <a:bodyPr>
            <a:normAutofit fontScale="90000"/>
          </a:bodyPr>
          <a:lstStyle/>
          <a:p>
            <a:pPr algn="l"/>
            <a:r>
              <a:rPr lang="en-US" dirty="0"/>
              <a:t>Virtual machine components </a:t>
            </a:r>
            <a:r>
              <a:rPr lang="en-US" dirty="0" smtClean="0"/>
              <a:t> cont’d</a:t>
            </a:r>
            <a:endParaRPr lang="en-US" dirty="0"/>
          </a:p>
        </p:txBody>
      </p:sp>
      <p:sp>
        <p:nvSpPr>
          <p:cNvPr id="3" name="Content Placeholder 2"/>
          <p:cNvSpPr>
            <a:spLocks noGrp="1"/>
          </p:cNvSpPr>
          <p:nvPr>
            <p:ph idx="1"/>
          </p:nvPr>
        </p:nvSpPr>
        <p:spPr>
          <a:xfrm>
            <a:off x="431073" y="796835"/>
            <a:ext cx="11469189" cy="5368834"/>
          </a:xfrm>
        </p:spPr>
        <p:txBody>
          <a:bodyPr>
            <a:noAutofit/>
          </a:bodyPr>
          <a:lstStyle/>
          <a:p>
            <a:r>
              <a:rPr lang="en-US" sz="2800" b="1" dirty="0" smtClean="0"/>
              <a:t>IDE </a:t>
            </a:r>
            <a:r>
              <a:rPr lang="en-US" sz="2800" b="1" dirty="0"/>
              <a:t>controller</a:t>
            </a:r>
            <a:r>
              <a:rPr lang="en-US" sz="2800" dirty="0"/>
              <a:t>: Intel 82371 AB/EB PCI Bus Master IDE Controller that presents two </a:t>
            </a:r>
            <a:r>
              <a:rPr lang="en-US" sz="2800" b="1" dirty="0"/>
              <a:t>Integrated Drive Electronics </a:t>
            </a:r>
            <a:r>
              <a:rPr lang="en-US" sz="2800" dirty="0"/>
              <a:t>(</a:t>
            </a:r>
            <a:r>
              <a:rPr lang="en-US" sz="2800" b="1" dirty="0"/>
              <a:t>IDE</a:t>
            </a:r>
            <a:r>
              <a:rPr lang="en-US" sz="2800" dirty="0"/>
              <a:t>) interfaces to the virtual machine by default. This IDE controller is a standard way for storage devices, such as floppy drives and CD-ROM drives, to connect to the virtual machine. </a:t>
            </a:r>
          </a:p>
          <a:p>
            <a:r>
              <a:rPr lang="en-US" sz="2800" b="1" dirty="0"/>
              <a:t>Keyboard</a:t>
            </a:r>
            <a:r>
              <a:rPr lang="en-US" sz="2800" dirty="0"/>
              <a:t>: This mirrors the keyboard that is first connected to the virtual machine console upon initial console connection. </a:t>
            </a:r>
          </a:p>
          <a:p>
            <a:r>
              <a:rPr lang="en-US" sz="2800" b="1" dirty="0"/>
              <a:t>Memory</a:t>
            </a:r>
            <a:r>
              <a:rPr lang="en-US" sz="2800" dirty="0"/>
              <a:t>: This is the virtual memory size configured for the virtual machine that determines the guest operating system's memory size. </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513984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1905" y="126269"/>
            <a:ext cx="10353761" cy="526869"/>
          </a:xfrm>
        </p:spPr>
        <p:txBody>
          <a:bodyPr>
            <a:normAutofit fontScale="90000"/>
          </a:bodyPr>
          <a:lstStyle/>
          <a:p>
            <a:pPr algn="l"/>
            <a:r>
              <a:rPr lang="en-US" dirty="0"/>
              <a:t>Virtual machine components </a:t>
            </a:r>
            <a:r>
              <a:rPr lang="en-US" dirty="0" smtClean="0"/>
              <a:t> cont’d</a:t>
            </a:r>
            <a:endParaRPr lang="en-US" dirty="0"/>
          </a:p>
        </p:txBody>
      </p:sp>
      <p:sp>
        <p:nvSpPr>
          <p:cNvPr id="3" name="Content Placeholder 2"/>
          <p:cNvSpPr>
            <a:spLocks noGrp="1"/>
          </p:cNvSpPr>
          <p:nvPr>
            <p:ph idx="1"/>
          </p:nvPr>
        </p:nvSpPr>
        <p:spPr>
          <a:xfrm>
            <a:off x="287383" y="496386"/>
            <a:ext cx="11495314" cy="5844088"/>
          </a:xfrm>
        </p:spPr>
        <p:txBody>
          <a:bodyPr>
            <a:noAutofit/>
          </a:bodyPr>
          <a:lstStyle/>
          <a:p>
            <a:r>
              <a:rPr lang="en-US" sz="3200" b="1" dirty="0" smtClean="0"/>
              <a:t>Motherboard/Chipset</a:t>
            </a:r>
            <a:r>
              <a:rPr lang="en-US" sz="3200" dirty="0"/>
              <a:t>: The motherboard uses VMware proprietary devices that are based on the following chips: </a:t>
            </a:r>
            <a:endParaRPr lang="en-US" sz="3200" dirty="0" smtClean="0"/>
          </a:p>
          <a:p>
            <a:pPr lvl="1"/>
            <a:r>
              <a:rPr lang="en-US" sz="2800" dirty="0" smtClean="0"/>
              <a:t>Intel </a:t>
            </a:r>
            <a:r>
              <a:rPr lang="en-US" sz="2800" dirty="0"/>
              <a:t>440BX </a:t>
            </a:r>
            <a:r>
              <a:rPr lang="en-US" sz="2800" dirty="0" err="1"/>
              <a:t>AGPset</a:t>
            </a:r>
            <a:r>
              <a:rPr lang="en-US" sz="2800" dirty="0"/>
              <a:t> 82443BX Host Bridge/Controller </a:t>
            </a:r>
          </a:p>
          <a:p>
            <a:pPr lvl="1"/>
            <a:r>
              <a:rPr lang="en-US" sz="2800" dirty="0"/>
              <a:t>Intel 82093 AA I/O Advanced Programmable Interrupt Controller </a:t>
            </a:r>
          </a:p>
          <a:p>
            <a:pPr lvl="1"/>
            <a:r>
              <a:rPr lang="en-US" sz="2800" dirty="0"/>
              <a:t>Intel 82371 AB (PIIX4) PCI ISA IDE </a:t>
            </a:r>
            <a:r>
              <a:rPr lang="en-US" sz="2800" dirty="0" err="1"/>
              <a:t>Xcelerator</a:t>
            </a:r>
            <a:r>
              <a:rPr lang="en-US" sz="2800" dirty="0"/>
              <a:t> </a:t>
            </a:r>
          </a:p>
          <a:p>
            <a:pPr lvl="1"/>
            <a:r>
              <a:rPr lang="en-US" sz="2800" dirty="0"/>
              <a:t>National Semiconductor PC87338 ACPI 1.0 and PC98/99 Compliant Super I/O </a:t>
            </a:r>
          </a:p>
          <a:p>
            <a:r>
              <a:rPr lang="en-US" sz="3200" b="1" dirty="0"/>
              <a:t>Parallel port</a:t>
            </a:r>
            <a:r>
              <a:rPr lang="en-US" sz="3200" dirty="0"/>
              <a:t>: This is an interface for connecting peripherals to the virtual machine. Virtual parallel ports can be added to or removed from the virtual machine. </a:t>
            </a:r>
          </a:p>
          <a:p>
            <a:pPr marL="0" indent="0">
              <a:buNone/>
            </a:pPr>
            <a:endParaRPr lang="en-US" sz="3200" dirty="0"/>
          </a:p>
        </p:txBody>
      </p:sp>
      <p:sp>
        <p:nvSpPr>
          <p:cNvPr id="2" name="Slide Number Placeholder 1"/>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68472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1094" y="60957"/>
            <a:ext cx="10353761" cy="539931"/>
          </a:xfrm>
        </p:spPr>
        <p:txBody>
          <a:bodyPr>
            <a:normAutofit/>
          </a:bodyPr>
          <a:lstStyle/>
          <a:p>
            <a:pPr algn="l"/>
            <a:r>
              <a:rPr lang="en-US" sz="2800" dirty="0"/>
              <a:t>Virtual machine components </a:t>
            </a:r>
            <a:r>
              <a:rPr lang="en-US" sz="2800" dirty="0" smtClean="0"/>
              <a:t> cont’d</a:t>
            </a:r>
            <a:endParaRPr lang="en-US" sz="2800" dirty="0"/>
          </a:p>
        </p:txBody>
      </p:sp>
      <p:sp>
        <p:nvSpPr>
          <p:cNvPr id="3" name="Content Placeholder 2"/>
          <p:cNvSpPr>
            <a:spLocks noGrp="1"/>
          </p:cNvSpPr>
          <p:nvPr>
            <p:ph idx="1"/>
          </p:nvPr>
        </p:nvSpPr>
        <p:spPr>
          <a:xfrm>
            <a:off x="313508" y="418008"/>
            <a:ext cx="11547565" cy="5947954"/>
          </a:xfrm>
        </p:spPr>
        <p:txBody>
          <a:bodyPr>
            <a:noAutofit/>
          </a:bodyPr>
          <a:lstStyle/>
          <a:p>
            <a:r>
              <a:rPr lang="en-US" sz="2400" b="1" dirty="0" smtClean="0"/>
              <a:t>Network </a:t>
            </a:r>
            <a:r>
              <a:rPr lang="en-US" sz="2400" b="1" dirty="0"/>
              <a:t>adapter</a:t>
            </a:r>
            <a:r>
              <a:rPr lang="en-US" sz="2400" dirty="0"/>
              <a:t>: </a:t>
            </a:r>
            <a:r>
              <a:rPr lang="en-US" sz="2400" dirty="0" err="1"/>
              <a:t>ESXi</a:t>
            </a:r>
            <a:r>
              <a:rPr lang="en-US" sz="2400" dirty="0"/>
              <a:t> networking features provide communication between virtual machines residing on the same </a:t>
            </a:r>
            <a:r>
              <a:rPr lang="en-US" sz="2400" dirty="0" err="1"/>
              <a:t>ESXi</a:t>
            </a:r>
            <a:r>
              <a:rPr lang="en-US" sz="2400" dirty="0"/>
              <a:t> host, between VMs residing on different </a:t>
            </a:r>
            <a:r>
              <a:rPr lang="en-US" sz="2400" dirty="0" err="1"/>
              <a:t>ESXi</a:t>
            </a:r>
            <a:r>
              <a:rPr lang="en-US" sz="2400" dirty="0"/>
              <a:t> hosts, and between VMs and physical machines. When configuring a VM, network adapters (NICs) can be added and the adapter type can be specified. </a:t>
            </a:r>
          </a:p>
          <a:p>
            <a:r>
              <a:rPr lang="en-US" sz="2400" b="1" dirty="0"/>
              <a:t>PCI controller</a:t>
            </a:r>
            <a:r>
              <a:rPr lang="en-US" sz="2400" dirty="0"/>
              <a:t>: This is a bus located on the virtual machine motherboard, communicating with components such as a hard disk. A single PCI controller is presented to the virtual machine. This cannot be configured or removed. </a:t>
            </a:r>
          </a:p>
          <a:p>
            <a:r>
              <a:rPr lang="en-US" sz="2400" b="1" dirty="0" smtClean="0"/>
              <a:t>PCI </a:t>
            </a:r>
            <a:r>
              <a:rPr lang="en-US" sz="2400" b="1" dirty="0"/>
              <a:t>device</a:t>
            </a:r>
            <a:r>
              <a:rPr lang="en-US" sz="2400" dirty="0"/>
              <a:t>: </a:t>
            </a:r>
            <a:r>
              <a:rPr lang="en-US" sz="2400" dirty="0" err="1"/>
              <a:t>DirectPath</a:t>
            </a:r>
            <a:r>
              <a:rPr lang="en-US" sz="2400" dirty="0"/>
              <a:t> devices can be added to a virtual machine. The devices must be reserved for PCI pass-through on the </a:t>
            </a:r>
            <a:r>
              <a:rPr lang="en-US" sz="2400" dirty="0" err="1"/>
              <a:t>ESXi</a:t>
            </a:r>
            <a:r>
              <a:rPr lang="en-US" sz="2400" dirty="0"/>
              <a:t> host that the virtual machine runs on. Keep in mind that snapshots are not supported with </a:t>
            </a:r>
            <a:r>
              <a:rPr lang="en-US" sz="2400" dirty="0" err="1"/>
              <a:t>DirectPath</a:t>
            </a:r>
            <a:r>
              <a:rPr lang="en-US" sz="2400" dirty="0"/>
              <a:t> I/O pass-through device configuration. For more information on virtual machine snapshots, see http://vmware.com/kb/1015180. </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17783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47891"/>
            <a:ext cx="10353761" cy="526869"/>
          </a:xfrm>
        </p:spPr>
        <p:txBody>
          <a:bodyPr>
            <a:normAutofit/>
          </a:bodyPr>
          <a:lstStyle/>
          <a:p>
            <a:pPr algn="l"/>
            <a:r>
              <a:rPr lang="en-US" sz="2800" dirty="0"/>
              <a:t>Virtual machine components </a:t>
            </a:r>
            <a:r>
              <a:rPr lang="en-US" sz="2800" dirty="0" smtClean="0"/>
              <a:t> cont’d</a:t>
            </a:r>
            <a:endParaRPr lang="en-US" sz="2800" dirty="0"/>
          </a:p>
        </p:txBody>
      </p:sp>
      <p:sp>
        <p:nvSpPr>
          <p:cNvPr id="3" name="Content Placeholder 2"/>
          <p:cNvSpPr>
            <a:spLocks noGrp="1"/>
          </p:cNvSpPr>
          <p:nvPr>
            <p:ph idx="1"/>
          </p:nvPr>
        </p:nvSpPr>
        <p:spPr>
          <a:xfrm>
            <a:off x="287382" y="718457"/>
            <a:ext cx="11652069" cy="5072743"/>
          </a:xfrm>
        </p:spPr>
        <p:txBody>
          <a:bodyPr>
            <a:noAutofit/>
          </a:bodyPr>
          <a:lstStyle/>
          <a:p>
            <a:r>
              <a:rPr lang="en-US" sz="2600" b="1" dirty="0"/>
              <a:t>Pointing device</a:t>
            </a:r>
            <a:r>
              <a:rPr lang="en-US" sz="2600" dirty="0"/>
              <a:t>: This mirrors the pointing device that is first connected to the virtual machine console upon initial console connection</a:t>
            </a:r>
            <a:r>
              <a:rPr lang="en-US" sz="2600" dirty="0" smtClean="0"/>
              <a:t>.</a:t>
            </a:r>
            <a:endParaRPr lang="en-US" sz="2600" dirty="0"/>
          </a:p>
          <a:p>
            <a:r>
              <a:rPr lang="en-US" sz="2600" b="1" dirty="0"/>
              <a:t>Processor</a:t>
            </a:r>
            <a:r>
              <a:rPr lang="en-US" sz="2600" dirty="0"/>
              <a:t>: This specifies the number of sockets and core for the virtual processor. This will appear as AMD or Intel to the virtual machine guest operating system depending upon the physical hardware. </a:t>
            </a:r>
          </a:p>
          <a:p>
            <a:r>
              <a:rPr lang="en-US" sz="2600" b="1" dirty="0"/>
              <a:t>Serial port</a:t>
            </a:r>
            <a:r>
              <a:rPr lang="en-US" sz="2600" dirty="0"/>
              <a:t>: This is an interface for connecting peripherals to the virtual machine. The virtual machine can be configured to connect to a physical serial port, a file on the host, or over the network. The serial port can also be used to establish a direct connection between two VMs. Virtual serial ports can be added to or removed from the virtual machine. </a:t>
            </a:r>
          </a:p>
          <a:p>
            <a:pPr marL="0" indent="0">
              <a:buNone/>
            </a:pPr>
            <a:endParaRPr lang="en-US" sz="2600" dirty="0"/>
          </a:p>
        </p:txBody>
      </p:sp>
      <p:sp>
        <p:nvSpPr>
          <p:cNvPr id="2" name="Slide Number Placeholder 1"/>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74994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9023" y="74026"/>
            <a:ext cx="10353761" cy="552994"/>
          </a:xfrm>
        </p:spPr>
        <p:txBody>
          <a:bodyPr>
            <a:normAutofit/>
          </a:bodyPr>
          <a:lstStyle/>
          <a:p>
            <a:pPr algn="l"/>
            <a:r>
              <a:rPr lang="en-US" sz="2400" dirty="0"/>
              <a:t>Virtual machine components </a:t>
            </a:r>
            <a:r>
              <a:rPr lang="en-US" sz="2400" dirty="0" smtClean="0"/>
              <a:t> cont’d</a:t>
            </a:r>
            <a:endParaRPr lang="en-US" sz="2400" dirty="0"/>
          </a:p>
        </p:txBody>
      </p:sp>
      <p:sp>
        <p:nvSpPr>
          <p:cNvPr id="3" name="Content Placeholder 2"/>
          <p:cNvSpPr>
            <a:spLocks noGrp="1"/>
          </p:cNvSpPr>
          <p:nvPr>
            <p:ph idx="1"/>
          </p:nvPr>
        </p:nvSpPr>
        <p:spPr>
          <a:xfrm>
            <a:off x="104504" y="627021"/>
            <a:ext cx="11821886" cy="5687328"/>
          </a:xfrm>
        </p:spPr>
        <p:txBody>
          <a:bodyPr>
            <a:noAutofit/>
          </a:bodyPr>
          <a:lstStyle/>
          <a:p>
            <a:r>
              <a:rPr lang="en-US" sz="2400" b="1" dirty="0"/>
              <a:t>SCSI controller</a:t>
            </a:r>
            <a:r>
              <a:rPr lang="en-US" sz="2400" dirty="0"/>
              <a:t>: This provides access to virtual disks. The virtual SCSI controller may appear as one of several different types of controllers to a virtual machine, depending on the guest operating system of the VM. Editing the VM configuration can modify the SCSI controller type, a SCSI controller can be added, and a virtual controller can be configured to allocate bus sharing. </a:t>
            </a:r>
          </a:p>
          <a:p>
            <a:r>
              <a:rPr lang="en-US" sz="2400" b="1" dirty="0"/>
              <a:t>SCSI device</a:t>
            </a:r>
            <a:r>
              <a:rPr lang="en-US" sz="2400" dirty="0"/>
              <a:t>: A SCSI device interface is available to the virtual machine by default. This interface is a typical way to connect storage devices (hard drives, floppy drives, CD-ROMs, and so on) to a VM. SCSI device that can be added to or removed from a virtual machine. </a:t>
            </a:r>
          </a:p>
          <a:p>
            <a:r>
              <a:rPr lang="en-US" sz="2400" b="1" dirty="0"/>
              <a:t>SIO controller</a:t>
            </a:r>
            <a:r>
              <a:rPr lang="en-US" sz="2400" dirty="0"/>
              <a:t>: The </a:t>
            </a:r>
            <a:r>
              <a:rPr lang="en-US" sz="2400" b="1" dirty="0"/>
              <a:t>Super I/O </a:t>
            </a:r>
            <a:r>
              <a:rPr lang="en-US" sz="2400" dirty="0"/>
              <a:t>controller provides serial and parallel ports, and floppy devices, and performs system management activities. A single SIO controller is presented to the virtual machine</a:t>
            </a:r>
            <a:r>
              <a:rPr lang="en-US" sz="2400" dirty="0" smtClean="0"/>
              <a:t>.</a:t>
            </a: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09616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9023" y="74026"/>
            <a:ext cx="10353761" cy="552994"/>
          </a:xfrm>
        </p:spPr>
        <p:txBody>
          <a:bodyPr>
            <a:normAutofit/>
          </a:bodyPr>
          <a:lstStyle/>
          <a:p>
            <a:pPr algn="l"/>
            <a:r>
              <a:rPr lang="en-US" sz="2400" dirty="0"/>
              <a:t>Virtual machine components </a:t>
            </a:r>
            <a:r>
              <a:rPr lang="en-US" sz="2400" dirty="0" smtClean="0"/>
              <a:t> cont’d</a:t>
            </a:r>
            <a:endParaRPr lang="en-US" sz="2400" dirty="0"/>
          </a:p>
        </p:txBody>
      </p:sp>
      <p:sp>
        <p:nvSpPr>
          <p:cNvPr id="3" name="Content Placeholder 2"/>
          <p:cNvSpPr>
            <a:spLocks noGrp="1"/>
          </p:cNvSpPr>
          <p:nvPr>
            <p:ph idx="1"/>
          </p:nvPr>
        </p:nvSpPr>
        <p:spPr>
          <a:xfrm>
            <a:off x="339023" y="561699"/>
            <a:ext cx="11326108" cy="5617031"/>
          </a:xfrm>
        </p:spPr>
        <p:txBody>
          <a:bodyPr>
            <a:noAutofit/>
          </a:bodyPr>
          <a:lstStyle/>
          <a:p>
            <a:r>
              <a:rPr lang="en-US" sz="2400" b="1" dirty="0"/>
              <a:t>USB controller</a:t>
            </a:r>
            <a:r>
              <a:rPr lang="en-US" sz="2400" dirty="0"/>
              <a:t>: This provides USB functionality to the USB ports managed. The virtual USB controller is a software virtualization of the USB host controller function in a VM. </a:t>
            </a:r>
          </a:p>
          <a:p>
            <a:r>
              <a:rPr lang="en-US" sz="2400" b="1" dirty="0"/>
              <a:t>USB device</a:t>
            </a:r>
            <a:r>
              <a:rPr lang="en-US" sz="2400" dirty="0"/>
              <a:t>: Multiple USB devices may be added to a virtual machine. These can be mass storage devices or security dongles. The USB devices can be connected to a client workstation or to an </a:t>
            </a:r>
            <a:r>
              <a:rPr lang="en-US" sz="2400" dirty="0" err="1"/>
              <a:t>ESXi</a:t>
            </a:r>
            <a:r>
              <a:rPr lang="en-US" sz="2400" dirty="0"/>
              <a:t> host. </a:t>
            </a:r>
          </a:p>
          <a:p>
            <a:r>
              <a:rPr lang="en-US" sz="2400" b="1" dirty="0"/>
              <a:t>Video controller</a:t>
            </a:r>
            <a:r>
              <a:rPr lang="en-US" sz="2400" dirty="0"/>
              <a:t>: This is a VMware Standard VGA II Graphics Adapter with 128 MB video memory. </a:t>
            </a:r>
          </a:p>
          <a:p>
            <a:r>
              <a:rPr lang="en-US" sz="2400" b="1" dirty="0"/>
              <a:t>VMCI</a:t>
            </a:r>
            <a:r>
              <a:rPr lang="en-US" sz="2400" dirty="0"/>
              <a:t>: The </a:t>
            </a:r>
            <a:r>
              <a:rPr lang="en-US" sz="2400" b="1" dirty="0"/>
              <a:t>Virtual Machine Communication Interface </a:t>
            </a:r>
            <a:r>
              <a:rPr lang="en-US" sz="2400" dirty="0"/>
              <a:t>provides high-speed communication between the hypervisor and a virtual machine. VMCI can also be enabled for communication between VMs. VMCI devices cannot be added or removed.</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740404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77" y="60960"/>
            <a:ext cx="7446434" cy="552994"/>
          </a:xfrm>
        </p:spPr>
        <p:txBody>
          <a:bodyPr>
            <a:normAutofit/>
          </a:bodyPr>
          <a:lstStyle/>
          <a:p>
            <a:pPr algn="l"/>
            <a:r>
              <a:rPr lang="en-US" sz="2400" dirty="0"/>
              <a:t>Uses of virtual machines </a:t>
            </a:r>
          </a:p>
        </p:txBody>
      </p:sp>
      <p:sp>
        <p:nvSpPr>
          <p:cNvPr id="3" name="Content Placeholder 2"/>
          <p:cNvSpPr>
            <a:spLocks noGrp="1"/>
          </p:cNvSpPr>
          <p:nvPr>
            <p:ph idx="1"/>
          </p:nvPr>
        </p:nvSpPr>
        <p:spPr>
          <a:xfrm>
            <a:off x="391276" y="515453"/>
            <a:ext cx="11469797" cy="5715530"/>
          </a:xfrm>
        </p:spPr>
        <p:txBody>
          <a:bodyPr>
            <a:noAutofit/>
          </a:bodyPr>
          <a:lstStyle/>
          <a:p>
            <a:pPr marL="0" indent="0" algn="just">
              <a:buNone/>
            </a:pPr>
            <a:r>
              <a:rPr lang="en-US" sz="2400" dirty="0"/>
              <a:t>In any infrastructure, there are many business processes that have applications supporting them. These applications typically have certain requirements, such as security or performance requirements, which may limit the application to being the only thing installed on a given machine. Without virtualization, there is typically a 1:1:1 ratio for server hardware to an operating system to a single application. This type of architecture is not flexible and is inefficient due to many applications using only a small percentage of the physical resources dedicated to it, effectively leaving the physical servers vastly underutilized. As hardware continues to get better and better, the gap between the abundant resources and the often small application requirements widens. Also, consider the overhead needed to support the entire infrastructure, such as power, cooling, cabling, manpower, and provisioning time. A large server sprawl will cost more money for space and power to keep these systems housed and cooled. </a:t>
            </a:r>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228364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1771"/>
            <a:ext cx="10353761" cy="618309"/>
          </a:xfrm>
        </p:spPr>
        <p:txBody>
          <a:bodyPr>
            <a:normAutofit fontScale="90000"/>
          </a:bodyPr>
          <a:lstStyle/>
          <a:p>
            <a:pPr algn="l"/>
            <a:r>
              <a:rPr lang="en-US" dirty="0"/>
              <a:t>Uses of virtual </a:t>
            </a:r>
            <a:r>
              <a:rPr lang="en-US" dirty="0" smtClean="0"/>
              <a:t>machines  cont’d </a:t>
            </a:r>
            <a:endParaRPr lang="en-US" dirty="0"/>
          </a:p>
        </p:txBody>
      </p:sp>
      <p:sp>
        <p:nvSpPr>
          <p:cNvPr id="3" name="Content Placeholder 2"/>
          <p:cNvSpPr>
            <a:spLocks noGrp="1"/>
          </p:cNvSpPr>
          <p:nvPr>
            <p:ph idx="1"/>
          </p:nvPr>
        </p:nvSpPr>
        <p:spPr>
          <a:xfrm>
            <a:off x="470263" y="972657"/>
            <a:ext cx="10797293" cy="5232199"/>
          </a:xfrm>
        </p:spPr>
        <p:txBody>
          <a:bodyPr>
            <a:normAutofit/>
          </a:bodyPr>
          <a:lstStyle/>
          <a:p>
            <a:pPr marL="0" indent="0">
              <a:buNone/>
            </a:pPr>
            <a:r>
              <a:rPr lang="en-US" sz="2800" dirty="0"/>
              <a:t>In the end, virtualizing the infrastructure and using virtual machines will help save time, space, and money. However, keep in mind that there are some upfront costs to be aware of. Server hardware may need to be upgraded or new hardware purchased to ensure compliance with the </a:t>
            </a:r>
            <a:r>
              <a:rPr lang="en-US" sz="2800" b="1" dirty="0"/>
              <a:t>VMware Hardware Compatibility List </a:t>
            </a:r>
            <a:r>
              <a:rPr lang="en-US" sz="2800" dirty="0"/>
              <a:t>(</a:t>
            </a:r>
            <a:r>
              <a:rPr lang="en-US" sz="2800" b="1" dirty="0"/>
              <a:t>HCL</a:t>
            </a:r>
            <a:r>
              <a:rPr lang="en-US" sz="2800" dirty="0"/>
              <a:t>). Another cost that should be taken into account is the licensing costs for VMware and the guest operating system; each tier of licensing allows for more features but drives up the price to license all of the server hardware.</a:t>
            </a:r>
          </a:p>
        </p:txBody>
      </p:sp>
      <p:sp>
        <p:nvSpPr>
          <p:cNvPr id="2" name="Slide Number Placeholder 1"/>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526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0" y="256900"/>
            <a:ext cx="9079232" cy="552995"/>
          </a:xfrm>
        </p:spPr>
        <p:txBody>
          <a:bodyPr>
            <a:normAutofit fontScale="90000"/>
          </a:bodyPr>
          <a:lstStyle/>
          <a:p>
            <a:r>
              <a:rPr lang="en-US" dirty="0" smtClean="0"/>
              <a:t>primary </a:t>
            </a:r>
            <a:r>
              <a:rPr lang="en-US" dirty="0"/>
              <a:t>virtual machine resources </a:t>
            </a:r>
          </a:p>
        </p:txBody>
      </p:sp>
      <p:sp>
        <p:nvSpPr>
          <p:cNvPr id="3" name="Content Placeholder 2"/>
          <p:cNvSpPr>
            <a:spLocks noGrp="1"/>
          </p:cNvSpPr>
          <p:nvPr>
            <p:ph idx="1"/>
          </p:nvPr>
        </p:nvSpPr>
        <p:spPr>
          <a:xfrm>
            <a:off x="357051" y="907343"/>
            <a:ext cx="11490960" cy="5140759"/>
          </a:xfrm>
        </p:spPr>
        <p:txBody>
          <a:bodyPr>
            <a:noAutofit/>
          </a:bodyPr>
          <a:lstStyle/>
          <a:p>
            <a:pPr marL="0" indent="0" algn="just">
              <a:buNone/>
            </a:pPr>
            <a:r>
              <a:rPr lang="en-US" sz="2800" dirty="0"/>
              <a:t>Virtualization decouples physical hardware from an operating system. Each virtual machine contains a set of its own virtual hardware and there are four primary resources that a virtual machine needs in order to correctly function. These are CPU, memory, network, and hard disk. These four resources look like physical hardware to the guest operating systems and applications. The virtual machine is granted access to a portion of the resources at creation and can be reconfigured at any time thereafter. If a virtual machine experiences constraint, one of the four primary resources is generally where a bottleneck will occur. </a:t>
            </a:r>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031997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9190"/>
            <a:ext cx="10353762" cy="591875"/>
          </a:xfrm>
        </p:spPr>
        <p:txBody>
          <a:bodyPr>
            <a:normAutofit fontScale="90000"/>
          </a:bodyPr>
          <a:lstStyle/>
          <a:p>
            <a:r>
              <a:rPr lang="en-US" sz="4800" b="0" dirty="0"/>
              <a:t>Virtual Machine Concepts</a:t>
            </a:r>
            <a:endParaRPr lang="en-US" sz="4800" dirty="0"/>
          </a:p>
        </p:txBody>
      </p:sp>
      <p:sp>
        <p:nvSpPr>
          <p:cNvPr id="3" name="Content Placeholder 2"/>
          <p:cNvSpPr>
            <a:spLocks noGrp="1"/>
          </p:cNvSpPr>
          <p:nvPr>
            <p:ph idx="1"/>
          </p:nvPr>
        </p:nvSpPr>
        <p:spPr>
          <a:xfrm>
            <a:off x="1110343" y="631065"/>
            <a:ext cx="9940834" cy="6090409"/>
          </a:xfrm>
        </p:spPr>
        <p:txBody>
          <a:bodyPr>
            <a:noAutofit/>
          </a:bodyPr>
          <a:lstStyle/>
          <a:p>
            <a:pPr algn="just"/>
            <a:r>
              <a:rPr lang="en-US" altLang="en-US" sz="3200" dirty="0" smtClean="0"/>
              <a:t>A single physical machine (PM) can run multiple operating systems concurrently</a:t>
            </a:r>
          </a:p>
          <a:p>
            <a:pPr algn="just"/>
            <a:r>
              <a:rPr lang="en-US" altLang="en-US" sz="3200" dirty="0" smtClean="0"/>
              <a:t>A virtual hardware is created for each OS to run its own applications</a:t>
            </a:r>
          </a:p>
          <a:p>
            <a:pPr algn="just"/>
            <a:r>
              <a:rPr lang="en-US" altLang="en-US" sz="3200" dirty="0" smtClean="0"/>
              <a:t>A virtual system (</a:t>
            </a:r>
            <a:r>
              <a:rPr lang="en-US" altLang="en-US" sz="3200" b="1" dirty="0" smtClean="0">
                <a:solidFill>
                  <a:srgbClr val="3366FF"/>
                </a:solidFill>
              </a:rPr>
              <a:t>virtual machine</a:t>
            </a:r>
            <a:r>
              <a:rPr lang="en-US" altLang="en-US" sz="3200" dirty="0" smtClean="0"/>
              <a:t>, or </a:t>
            </a:r>
            <a:r>
              <a:rPr lang="en-US" altLang="en-US" sz="3200" b="1" dirty="0" smtClean="0">
                <a:solidFill>
                  <a:srgbClr val="3366FF"/>
                </a:solidFill>
              </a:rPr>
              <a:t>VM</a:t>
            </a:r>
            <a:r>
              <a:rPr lang="en-US" altLang="en-US" sz="3200" dirty="0" smtClean="0"/>
              <a:t>) instance of hardware on which operation systems or applications can run</a:t>
            </a:r>
          </a:p>
          <a:p>
            <a:pPr marL="0" indent="0" algn="just">
              <a:buNone/>
            </a:pPr>
            <a:r>
              <a:rPr lang="en-US" sz="3200" dirty="0" smtClean="0"/>
              <a:t>VMware started 1998: for creating </a:t>
            </a:r>
            <a:r>
              <a:rPr lang="en-US" sz="3200" dirty="0"/>
              <a:t>stable x86 virtualization platforms that allow </a:t>
            </a:r>
            <a:r>
              <a:rPr lang="en-US" sz="3200" dirty="0">
                <a:solidFill>
                  <a:srgbClr val="FF0000"/>
                </a:solidFill>
              </a:rPr>
              <a:t>multiple guest operating systems and applications to run on a single physical </a:t>
            </a:r>
            <a:r>
              <a:rPr lang="en-US" sz="3200" dirty="0" smtClean="0">
                <a:solidFill>
                  <a:srgbClr val="FF0000"/>
                </a:solidFill>
              </a:rPr>
              <a:t>system</a:t>
            </a:r>
            <a:r>
              <a:rPr lang="en-US" sz="3200" dirty="0" smtClean="0"/>
              <a:t>. </a:t>
            </a:r>
          </a:p>
          <a:p>
            <a:pPr marL="0" indent="0" algn="just">
              <a:buNone/>
            </a:pPr>
            <a:r>
              <a:rPr lang="en-US" sz="3200" dirty="0" smtClean="0"/>
              <a:t>Applications that allows you to create virtual space are: VMWare, Cygwin, </a:t>
            </a:r>
            <a:r>
              <a:rPr lang="en-US" sz="3200" dirty="0" err="1" smtClean="0"/>
              <a:t>Vsphere</a:t>
            </a:r>
            <a:r>
              <a:rPr lang="en-US" sz="3200" dirty="0" smtClean="0"/>
              <a:t> etc.</a:t>
            </a:r>
          </a:p>
          <a:p>
            <a:pPr marL="0" indent="0" algn="just">
              <a:buNone/>
            </a:pPr>
            <a:r>
              <a:rPr lang="en-US" sz="3200" dirty="0" smtClean="0"/>
              <a:t>.</a:t>
            </a:r>
            <a:endParaRPr lang="en-US" sz="3200"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566077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5525" y="174172"/>
            <a:ext cx="11212285" cy="452845"/>
          </a:xfrm>
        </p:spPr>
        <p:txBody>
          <a:bodyPr>
            <a:normAutofit fontScale="90000"/>
          </a:bodyPr>
          <a:lstStyle/>
          <a:p>
            <a:pPr algn="l"/>
            <a:r>
              <a:rPr lang="en-US" sz="2800" dirty="0" smtClean="0"/>
              <a:t>primary </a:t>
            </a:r>
            <a:r>
              <a:rPr lang="en-US" sz="2800" dirty="0"/>
              <a:t>virtual machine resources</a:t>
            </a:r>
            <a:r>
              <a:rPr lang="en-US" sz="3200" dirty="0"/>
              <a:t> </a:t>
            </a:r>
            <a:r>
              <a:rPr lang="en-US" sz="3200" dirty="0" smtClean="0"/>
              <a:t>cont’d</a:t>
            </a:r>
            <a:endParaRPr lang="en-US" sz="3200" dirty="0"/>
          </a:p>
        </p:txBody>
      </p:sp>
      <p:sp>
        <p:nvSpPr>
          <p:cNvPr id="3" name="Content Placeholder 2"/>
          <p:cNvSpPr>
            <a:spLocks noGrp="1"/>
          </p:cNvSpPr>
          <p:nvPr>
            <p:ph idx="1"/>
          </p:nvPr>
        </p:nvSpPr>
        <p:spPr>
          <a:xfrm>
            <a:off x="222070" y="627016"/>
            <a:ext cx="11691256" cy="2586446"/>
          </a:xfrm>
        </p:spPr>
        <p:txBody>
          <a:bodyPr>
            <a:normAutofit/>
          </a:bodyPr>
          <a:lstStyle/>
          <a:p>
            <a:pPr marL="0" indent="0">
              <a:buNone/>
            </a:pPr>
            <a:r>
              <a:rPr lang="en-US" sz="2400" dirty="0"/>
              <a:t>In a virtualized environment, a virtual machine interacts with the physical hardware through a thin layer of software known as the virtualization layer or the hypervisor; in this case the hypervisor is </a:t>
            </a:r>
            <a:r>
              <a:rPr lang="en-US" sz="2400" dirty="0" err="1"/>
              <a:t>ESXi</a:t>
            </a:r>
            <a:r>
              <a:rPr lang="en-US" sz="2400" dirty="0"/>
              <a:t>. This hypervisor allows the VM to function with a degree of independence from underlying physical hardware. This independence is what allows </a:t>
            </a:r>
            <a:r>
              <a:rPr lang="en-US" sz="2400" dirty="0" err="1"/>
              <a:t>vMotion</a:t>
            </a:r>
            <a:r>
              <a:rPr lang="en-US" sz="2400" dirty="0"/>
              <a:t> and Storage </a:t>
            </a:r>
            <a:r>
              <a:rPr lang="en-US" sz="2400" dirty="0" err="1"/>
              <a:t>vMotion</a:t>
            </a:r>
            <a:r>
              <a:rPr lang="en-US" sz="2400" dirty="0"/>
              <a:t> functionality. The following diagram demonstrates a virtual machine and its four primary resources: </a:t>
            </a:r>
          </a:p>
        </p:txBody>
      </p:sp>
      <p:sp>
        <p:nvSpPr>
          <p:cNvPr id="2" name="Slide Number Placeholder 1"/>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rotWithShape="1">
          <a:blip r:embed="rId2"/>
          <a:srcRect l="29954" t="18257" r="31192" b="10723"/>
          <a:stretch/>
        </p:blipFill>
        <p:spPr>
          <a:xfrm>
            <a:off x="222070" y="3226527"/>
            <a:ext cx="11429999" cy="3082834"/>
          </a:xfrm>
          <a:prstGeom prst="rect">
            <a:avLst/>
          </a:prstGeom>
        </p:spPr>
      </p:pic>
    </p:spTree>
    <p:extLst>
      <p:ext uri="{BB962C8B-B14F-4D97-AF65-F5344CB8AC3E}">
        <p14:creationId xmlns:p14="http://schemas.microsoft.com/office/powerpoint/2010/main" val="458128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6779" y="252550"/>
            <a:ext cx="10031066" cy="783772"/>
          </a:xfrm>
        </p:spPr>
        <p:txBody>
          <a:bodyPr>
            <a:normAutofit/>
          </a:bodyPr>
          <a:lstStyle/>
          <a:p>
            <a:pPr algn="l"/>
            <a:r>
              <a:rPr lang="en-US" sz="2800" dirty="0" smtClean="0"/>
              <a:t>primary </a:t>
            </a:r>
            <a:r>
              <a:rPr lang="en-US" sz="2800" dirty="0"/>
              <a:t>virtual machine resources</a:t>
            </a:r>
            <a:r>
              <a:rPr lang="en-US" sz="3200" dirty="0"/>
              <a:t> </a:t>
            </a:r>
            <a:r>
              <a:rPr lang="en-US" sz="3200" dirty="0" smtClean="0"/>
              <a:t>cont’d</a:t>
            </a:r>
            <a:endParaRPr lang="en-US" sz="3200" dirty="0"/>
          </a:p>
        </p:txBody>
      </p:sp>
      <p:sp>
        <p:nvSpPr>
          <p:cNvPr id="3" name="Content Placeholder 2"/>
          <p:cNvSpPr>
            <a:spLocks noGrp="1"/>
          </p:cNvSpPr>
          <p:nvPr>
            <p:ph idx="1"/>
          </p:nvPr>
        </p:nvSpPr>
        <p:spPr>
          <a:xfrm>
            <a:off x="222069" y="1162594"/>
            <a:ext cx="11045488" cy="4628606"/>
          </a:xfrm>
        </p:spPr>
        <p:txBody>
          <a:bodyPr>
            <a:normAutofit/>
          </a:bodyPr>
          <a:lstStyle/>
          <a:p>
            <a:pPr marL="0" indent="0">
              <a:buNone/>
            </a:pPr>
            <a:r>
              <a:rPr lang="en-US" sz="3600" dirty="0"/>
              <a:t>This section will provide an overview of each of the "primary four" resources. Configurations for these resources will be discussed in </a:t>
            </a:r>
            <a:r>
              <a:rPr lang="en-US" sz="3600" i="1" dirty="0" smtClean="0"/>
              <a:t>during the last outline</a:t>
            </a:r>
            <a:r>
              <a:rPr lang="en-US" sz="3600" dirty="0" smtClean="0"/>
              <a:t>, </a:t>
            </a:r>
            <a:r>
              <a:rPr lang="en-US" sz="3600" i="1" dirty="0"/>
              <a:t>Creating a Virtual Machine Using the </a:t>
            </a:r>
            <a:r>
              <a:rPr lang="en-US" sz="3600" i="1" dirty="0" smtClean="0"/>
              <a:t>Wizard.</a:t>
            </a:r>
          </a:p>
          <a:p>
            <a:pPr marL="0" indent="0">
              <a:buNone/>
            </a:pPr>
            <a:endParaRPr lang="en-US" sz="3600" dirty="0"/>
          </a:p>
        </p:txBody>
      </p:sp>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160284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464" y="252550"/>
            <a:ext cx="7237433" cy="531221"/>
          </a:xfrm>
        </p:spPr>
        <p:txBody>
          <a:bodyPr>
            <a:normAutofit/>
          </a:bodyPr>
          <a:lstStyle/>
          <a:p>
            <a:pPr algn="l"/>
            <a:r>
              <a:rPr lang="en-US" sz="2000" dirty="0" smtClean="0"/>
              <a:t>primary </a:t>
            </a:r>
            <a:r>
              <a:rPr lang="en-US" sz="2000" dirty="0"/>
              <a:t>virtual machine resources</a:t>
            </a:r>
            <a:r>
              <a:rPr lang="en-US" sz="2400" dirty="0"/>
              <a:t> </a:t>
            </a:r>
            <a:r>
              <a:rPr lang="en-US" sz="2400" dirty="0" smtClean="0"/>
              <a:t>cont’d</a:t>
            </a:r>
            <a:endParaRPr lang="en-US" sz="2400" dirty="0"/>
          </a:p>
        </p:txBody>
      </p:sp>
      <p:sp>
        <p:nvSpPr>
          <p:cNvPr id="3" name="Content Placeholder 2"/>
          <p:cNvSpPr>
            <a:spLocks noGrp="1"/>
          </p:cNvSpPr>
          <p:nvPr>
            <p:ph idx="1"/>
          </p:nvPr>
        </p:nvSpPr>
        <p:spPr>
          <a:xfrm>
            <a:off x="261257" y="655479"/>
            <a:ext cx="11586754" cy="5614692"/>
          </a:xfrm>
        </p:spPr>
        <p:txBody>
          <a:bodyPr>
            <a:noAutofit/>
          </a:bodyPr>
          <a:lstStyle/>
          <a:p>
            <a:pPr marL="0" indent="0">
              <a:buNone/>
            </a:pPr>
            <a:r>
              <a:rPr lang="en-US" sz="2400" b="1" dirty="0" smtClean="0"/>
              <a:t>CPU </a:t>
            </a:r>
            <a:endParaRPr lang="en-US" sz="2400" dirty="0"/>
          </a:p>
          <a:p>
            <a:r>
              <a:rPr lang="en-US" sz="2400" dirty="0"/>
              <a:t>The virtualization layer runs CPU instructions to make sure that the virtual machines run as though accessing the physical processor on the </a:t>
            </a:r>
            <a:r>
              <a:rPr lang="en-US" sz="2400" dirty="0" err="1"/>
              <a:t>ESXi</a:t>
            </a:r>
            <a:r>
              <a:rPr lang="en-US" sz="2400" dirty="0"/>
              <a:t> host. Performance is paramount for CPU virtualization, and therefore will use the </a:t>
            </a:r>
            <a:r>
              <a:rPr lang="en-US" sz="2400" dirty="0" err="1"/>
              <a:t>ESXi</a:t>
            </a:r>
            <a:r>
              <a:rPr lang="en-US" sz="2400" dirty="0"/>
              <a:t> host physical resources whenever possible. The following image displays a representation of a virtual machine's CPU: </a:t>
            </a:r>
            <a:endParaRPr lang="en-US" sz="2400" dirty="0" smtClean="0"/>
          </a:p>
          <a:p>
            <a:endParaRPr lang="en-US" sz="2400" dirty="0"/>
          </a:p>
          <a:p>
            <a:r>
              <a:rPr lang="en-US" sz="2400" dirty="0"/>
              <a:t>A virtual machine can be configured with up to 64 virtual CPUs (vCPUs) as of vSphere 5.5. The maximum vCPUs able to be allocated depends on the underlying logical cores that the physical hardware has. Another factor in the maximum vCPUs is the tier of vSphere licensing; only Enterprise Plus licensing allows for 64 vCPUs. </a:t>
            </a:r>
            <a:r>
              <a:rPr lang="en-US" sz="2400" dirty="0" smtClean="0"/>
              <a:t> </a:t>
            </a: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pic>
        <p:nvPicPr>
          <p:cNvPr id="5" name="Picture 4"/>
          <p:cNvPicPr>
            <a:picLocks noChangeAspect="1"/>
          </p:cNvPicPr>
          <p:nvPr/>
        </p:nvPicPr>
        <p:blipFill>
          <a:blip r:embed="rId2"/>
          <a:stretch>
            <a:fillRect/>
          </a:stretch>
        </p:blipFill>
        <p:spPr>
          <a:xfrm>
            <a:off x="7604760" y="4948611"/>
            <a:ext cx="2011680" cy="1049081"/>
          </a:xfrm>
          <a:prstGeom prst="rect">
            <a:avLst/>
          </a:prstGeom>
        </p:spPr>
      </p:pic>
    </p:spTree>
    <p:extLst>
      <p:ext uri="{BB962C8B-B14F-4D97-AF65-F5344CB8AC3E}">
        <p14:creationId xmlns:p14="http://schemas.microsoft.com/office/powerpoint/2010/main" val="3188417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9653" y="252550"/>
            <a:ext cx="6440598" cy="418647"/>
          </a:xfrm>
        </p:spPr>
        <p:txBody>
          <a:bodyPr>
            <a:noAutofit/>
          </a:bodyPr>
          <a:lstStyle/>
          <a:p>
            <a:pPr algn="l"/>
            <a:r>
              <a:rPr lang="en-US" sz="1800" dirty="0" smtClean="0"/>
              <a:t>primary </a:t>
            </a:r>
            <a:r>
              <a:rPr lang="en-US" sz="1800" dirty="0"/>
              <a:t>virtual machine resources</a:t>
            </a:r>
            <a:r>
              <a:rPr lang="en-US" sz="2000" dirty="0"/>
              <a:t> </a:t>
            </a:r>
            <a:r>
              <a:rPr lang="en-US" sz="2000" dirty="0" smtClean="0"/>
              <a:t>cont’d</a:t>
            </a:r>
            <a:endParaRPr lang="en-US" sz="2000" dirty="0"/>
          </a:p>
        </p:txBody>
      </p:sp>
      <p:sp>
        <p:nvSpPr>
          <p:cNvPr id="3" name="Content Placeholder 2"/>
          <p:cNvSpPr>
            <a:spLocks noGrp="1"/>
          </p:cNvSpPr>
          <p:nvPr>
            <p:ph idx="1"/>
          </p:nvPr>
        </p:nvSpPr>
        <p:spPr>
          <a:xfrm>
            <a:off x="195943" y="644441"/>
            <a:ext cx="11795760" cy="5677981"/>
          </a:xfrm>
        </p:spPr>
        <p:txBody>
          <a:bodyPr>
            <a:noAutofit/>
          </a:bodyPr>
          <a:lstStyle/>
          <a:p>
            <a:pPr marL="0" indent="0">
              <a:buNone/>
            </a:pPr>
            <a:r>
              <a:rPr lang="en-US" sz="2300" b="1" dirty="0"/>
              <a:t>Memory </a:t>
            </a:r>
            <a:endParaRPr lang="en-US" sz="2300" dirty="0"/>
          </a:p>
          <a:p>
            <a:r>
              <a:rPr lang="en-US" sz="2300" dirty="0"/>
              <a:t>In a physical architecture, an operating system assumes that it owns all physical memory in the server, which is a correct assumption. A guest operating system in a virtual architecture also makes this assumption but it does not, in fact, own all of the physical memory. A guest operating system in a virtual machine uses a contiguous virtual address space that is created by </a:t>
            </a:r>
            <a:r>
              <a:rPr lang="en-US" sz="2300" dirty="0" err="1"/>
              <a:t>ESXi</a:t>
            </a:r>
            <a:r>
              <a:rPr lang="en-US" sz="2300" dirty="0"/>
              <a:t> as its configured memory. The following image displays a representation of a virtual machine's memory</a:t>
            </a:r>
            <a:r>
              <a:rPr lang="en-US" sz="2300" dirty="0" smtClean="0"/>
              <a:t>:</a:t>
            </a:r>
          </a:p>
          <a:p>
            <a:pPr marL="0" indent="0">
              <a:buNone/>
            </a:pPr>
            <a:endParaRPr lang="en-US" sz="2300" dirty="0"/>
          </a:p>
          <a:p>
            <a:r>
              <a:rPr lang="en-US" sz="2300" dirty="0"/>
              <a:t>Virtual memory is a well-known technique that creates this contiguous virtual address space, allowing the hardware and operating system to handle the address translation between the physical and virtual address spaces. Since each virtual machine has its own contiguous virtual address space, this allows </a:t>
            </a:r>
            <a:r>
              <a:rPr lang="en-US" sz="2300" dirty="0" err="1"/>
              <a:t>ESXi</a:t>
            </a:r>
            <a:r>
              <a:rPr lang="en-US" sz="2300" dirty="0"/>
              <a:t> to run more than one virtual machine at the same time. The virtual machine's memory is protected against access from other virtual machines. </a:t>
            </a:r>
          </a:p>
        </p:txBody>
      </p:sp>
      <p:sp>
        <p:nvSpPr>
          <p:cNvPr id="2" name="Slide Number Placeholder 1"/>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Picture 4"/>
          <p:cNvPicPr>
            <a:picLocks noChangeAspect="1"/>
          </p:cNvPicPr>
          <p:nvPr/>
        </p:nvPicPr>
        <p:blipFill>
          <a:blip r:embed="rId2"/>
          <a:stretch>
            <a:fillRect/>
          </a:stretch>
        </p:blipFill>
        <p:spPr>
          <a:xfrm>
            <a:off x="7284281" y="3683825"/>
            <a:ext cx="3218258" cy="870021"/>
          </a:xfrm>
          <a:prstGeom prst="rect">
            <a:avLst/>
          </a:prstGeom>
        </p:spPr>
      </p:pic>
    </p:spTree>
    <p:extLst>
      <p:ext uri="{BB962C8B-B14F-4D97-AF65-F5344CB8AC3E}">
        <p14:creationId xmlns:p14="http://schemas.microsoft.com/office/powerpoint/2010/main" val="3142398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1149" y="57818"/>
            <a:ext cx="6440594" cy="439788"/>
          </a:xfrm>
        </p:spPr>
        <p:txBody>
          <a:bodyPr>
            <a:normAutofit/>
          </a:bodyPr>
          <a:lstStyle/>
          <a:p>
            <a:pPr algn="l"/>
            <a:r>
              <a:rPr lang="en-US" sz="1800" dirty="0" smtClean="0"/>
              <a:t>primary </a:t>
            </a:r>
            <a:r>
              <a:rPr lang="en-US" sz="1800" dirty="0"/>
              <a:t>virtual machine resources</a:t>
            </a:r>
            <a:r>
              <a:rPr lang="en-US" sz="2000" dirty="0"/>
              <a:t> </a:t>
            </a:r>
            <a:r>
              <a:rPr lang="en-US" sz="2000" dirty="0" smtClean="0"/>
              <a:t>cont’d</a:t>
            </a:r>
            <a:endParaRPr lang="en-US" sz="2000" dirty="0"/>
          </a:p>
        </p:txBody>
      </p:sp>
      <p:sp>
        <p:nvSpPr>
          <p:cNvPr id="3" name="Content Placeholder 2"/>
          <p:cNvSpPr>
            <a:spLocks noGrp="1"/>
          </p:cNvSpPr>
          <p:nvPr>
            <p:ph idx="1"/>
          </p:nvPr>
        </p:nvSpPr>
        <p:spPr>
          <a:xfrm>
            <a:off x="169817" y="455658"/>
            <a:ext cx="11795760" cy="5525595"/>
          </a:xfrm>
        </p:spPr>
        <p:txBody>
          <a:bodyPr>
            <a:noAutofit/>
          </a:bodyPr>
          <a:lstStyle/>
          <a:p>
            <a:pPr marL="0" indent="0">
              <a:buNone/>
            </a:pPr>
            <a:r>
              <a:rPr lang="en-US" sz="2400" b="1" dirty="0"/>
              <a:t>Network </a:t>
            </a:r>
            <a:endParaRPr lang="en-US" sz="2400" dirty="0"/>
          </a:p>
          <a:p>
            <a:r>
              <a:rPr lang="en-US" sz="2400" dirty="0"/>
              <a:t>There are two key components with virtual networking: the virtual switch and virtual Ethernet adapters. A virtual machine can be configured with up to ten virtual Ethernet adapters, called </a:t>
            </a:r>
            <a:r>
              <a:rPr lang="en-US" sz="2400" b="1" dirty="0" err="1"/>
              <a:t>vNICs</a:t>
            </a:r>
            <a:r>
              <a:rPr lang="en-US" sz="2400" dirty="0"/>
              <a:t>. The following image displays a representation of a virtual machine's </a:t>
            </a:r>
            <a:r>
              <a:rPr lang="en-US" sz="2400" dirty="0" err="1"/>
              <a:t>vNIC</a:t>
            </a:r>
            <a:r>
              <a:rPr lang="en-US" sz="2400" dirty="0"/>
              <a:t>: </a:t>
            </a:r>
            <a:r>
              <a:rPr lang="en-US" sz="2400" dirty="0" smtClean="0"/>
              <a:t> </a:t>
            </a:r>
          </a:p>
          <a:p>
            <a:pPr marL="0" indent="0">
              <a:buNone/>
            </a:pPr>
            <a:endParaRPr lang="en-US" sz="2400" dirty="0" smtClean="0"/>
          </a:p>
          <a:p>
            <a:r>
              <a:rPr lang="en-US" sz="2400" dirty="0"/>
              <a:t>Virtual networks operate on layer 2, </a:t>
            </a:r>
            <a:r>
              <a:rPr lang="en-US" sz="2400" b="1" dirty="0"/>
              <a:t>data link</a:t>
            </a:r>
            <a:r>
              <a:rPr lang="en-US" sz="2400" dirty="0"/>
              <a:t>, of the OSI model. A virtual switch is similar to a physical Ethernet switch in many ways. For example, virtual switches support the standard VLAN (802.1Q) implementation and have a forwarding table, like a physical switch. An </a:t>
            </a:r>
            <a:r>
              <a:rPr lang="en-US" sz="2400" dirty="0" err="1"/>
              <a:t>ESXi</a:t>
            </a:r>
            <a:r>
              <a:rPr lang="en-US" sz="2400" dirty="0"/>
              <a:t> host may contain more than one virtual switch. Each virtual switch is capable of binding multiple </a:t>
            </a:r>
            <a:r>
              <a:rPr lang="en-US" sz="2400" dirty="0" err="1" smtClean="0"/>
              <a:t>vmNICs</a:t>
            </a:r>
            <a:r>
              <a:rPr lang="en-US" sz="2400" dirty="0" smtClean="0"/>
              <a:t> </a:t>
            </a:r>
            <a:r>
              <a:rPr lang="en-US" sz="2400" dirty="0"/>
              <a:t>together in a </a:t>
            </a:r>
            <a:r>
              <a:rPr lang="en-US" sz="2400" b="1" dirty="0"/>
              <a:t>network interface card </a:t>
            </a:r>
            <a:r>
              <a:rPr lang="en-US" sz="2400" dirty="0"/>
              <a:t>(</a:t>
            </a:r>
            <a:r>
              <a:rPr lang="en-US" sz="2400" b="1" dirty="0"/>
              <a:t>NIC</a:t>
            </a:r>
            <a:r>
              <a:rPr lang="en-US" sz="2400" dirty="0"/>
              <a:t>) team, which offers greater availability to the virtual machines using the virtual switch. </a:t>
            </a:r>
            <a:endParaRPr lang="en-US" sz="2400" dirty="0" smtClean="0"/>
          </a:p>
          <a:p>
            <a:pPr marL="0" indent="0">
              <a:buNone/>
            </a:pP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24</a:t>
            </a:fld>
            <a:endParaRPr lang="en-US" dirty="0"/>
          </a:p>
        </p:txBody>
      </p:sp>
      <p:pic>
        <p:nvPicPr>
          <p:cNvPr id="5" name="Picture 4"/>
          <p:cNvPicPr>
            <a:picLocks noChangeAspect="1"/>
          </p:cNvPicPr>
          <p:nvPr/>
        </p:nvPicPr>
        <p:blipFill>
          <a:blip r:embed="rId2"/>
          <a:stretch>
            <a:fillRect/>
          </a:stretch>
        </p:blipFill>
        <p:spPr>
          <a:xfrm>
            <a:off x="6568863" y="2533876"/>
            <a:ext cx="3045400" cy="966969"/>
          </a:xfrm>
          <a:prstGeom prst="rect">
            <a:avLst/>
          </a:prstGeom>
        </p:spPr>
      </p:pic>
    </p:spTree>
    <p:extLst>
      <p:ext uri="{BB962C8B-B14F-4D97-AF65-F5344CB8AC3E}">
        <p14:creationId xmlns:p14="http://schemas.microsoft.com/office/powerpoint/2010/main" val="2522240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52550"/>
            <a:ext cx="10031066" cy="783772"/>
          </a:xfrm>
        </p:spPr>
        <p:txBody>
          <a:bodyPr>
            <a:normAutofit/>
          </a:bodyPr>
          <a:lstStyle/>
          <a:p>
            <a:pPr algn="l"/>
            <a:r>
              <a:rPr lang="en-US" sz="1800" dirty="0" smtClean="0"/>
              <a:t>primary </a:t>
            </a:r>
            <a:r>
              <a:rPr lang="en-US" sz="1800" dirty="0"/>
              <a:t>virtual machine resources</a:t>
            </a:r>
            <a:r>
              <a:rPr lang="en-US" sz="2000" dirty="0"/>
              <a:t> </a:t>
            </a:r>
            <a:r>
              <a:rPr lang="en-US" sz="2000" dirty="0" smtClean="0"/>
              <a:t>cont’d</a:t>
            </a:r>
            <a:endParaRPr lang="en-US" sz="2000" dirty="0"/>
          </a:p>
        </p:txBody>
      </p:sp>
      <p:sp>
        <p:nvSpPr>
          <p:cNvPr id="3" name="Content Placeholder 2"/>
          <p:cNvSpPr>
            <a:spLocks noGrp="1"/>
          </p:cNvSpPr>
          <p:nvPr>
            <p:ph idx="1"/>
          </p:nvPr>
        </p:nvSpPr>
        <p:spPr>
          <a:xfrm>
            <a:off x="326571" y="828966"/>
            <a:ext cx="10940986" cy="5780839"/>
          </a:xfrm>
        </p:spPr>
        <p:txBody>
          <a:bodyPr>
            <a:normAutofit fontScale="85000" lnSpcReduction="20000"/>
          </a:bodyPr>
          <a:lstStyle/>
          <a:p>
            <a:r>
              <a:rPr lang="en-US" b="1" dirty="0"/>
              <a:t>Disk </a:t>
            </a:r>
            <a:endParaRPr lang="en-US" dirty="0"/>
          </a:p>
          <a:p>
            <a:r>
              <a:rPr lang="en-US" dirty="0"/>
              <a:t>In a non-virtualized environment, physical servers connect directly to storage, either to an external storage array or to their internal hard disk arrays to the server chassis. The issue with this configuration is that a single server expects total ownership of the physical device, tying an entire disk drive to one server. Sharing storage resources in non-virtualized environments can require complex </a:t>
            </a:r>
            <a:r>
              <a:rPr lang="en-US" dirty="0" err="1"/>
              <a:t>filesystems</a:t>
            </a:r>
            <a:r>
              <a:rPr lang="en-US" dirty="0"/>
              <a:t> and migration to file-based </a:t>
            </a:r>
            <a:r>
              <a:rPr lang="en-US" b="1" dirty="0"/>
              <a:t>Network Attached Storage </a:t>
            </a:r>
            <a:r>
              <a:rPr lang="en-US" dirty="0"/>
              <a:t>(</a:t>
            </a:r>
            <a:r>
              <a:rPr lang="en-US" b="1" dirty="0"/>
              <a:t>NAS</a:t>
            </a:r>
            <a:r>
              <a:rPr lang="en-US" dirty="0"/>
              <a:t>) or </a:t>
            </a:r>
            <a:r>
              <a:rPr lang="en-US" b="1" dirty="0"/>
              <a:t>Storage Area Networks </a:t>
            </a:r>
            <a:r>
              <a:rPr lang="en-US" dirty="0"/>
              <a:t>(</a:t>
            </a:r>
            <a:r>
              <a:rPr lang="en-US" b="1" dirty="0"/>
              <a:t>SAN</a:t>
            </a:r>
            <a:r>
              <a:rPr lang="en-US" dirty="0"/>
              <a:t>). The following image displays a representation of a virtual disk: </a:t>
            </a:r>
            <a:endParaRPr lang="en-US" dirty="0" smtClean="0"/>
          </a:p>
          <a:p>
            <a:pPr marL="0" indent="0">
              <a:buNone/>
            </a:pPr>
            <a:endParaRPr lang="en-US" dirty="0"/>
          </a:p>
          <a:p>
            <a:pPr marL="0" indent="0">
              <a:buNone/>
            </a:pPr>
            <a:endParaRPr lang="en-US" dirty="0" smtClean="0"/>
          </a:p>
          <a:p>
            <a:r>
              <a:rPr lang="en-US" dirty="0"/>
              <a:t>Shared storage is a foundational technology that allows many things to happen in a virtual environment (High Availability, Distributed Resource Scheduler, and so on). Virtual machines are encapsulated in a set of discrete files stored on a </a:t>
            </a:r>
            <a:r>
              <a:rPr lang="en-US" dirty="0" err="1"/>
              <a:t>datastore</a:t>
            </a:r>
            <a:r>
              <a:rPr lang="en-US" dirty="0"/>
              <a:t>. This encapsulation makes the VMs portable and easy to be cloned or backed up. For each virtual machine, there is a directory on the </a:t>
            </a:r>
            <a:r>
              <a:rPr lang="en-US" dirty="0" err="1"/>
              <a:t>datastore</a:t>
            </a:r>
            <a:r>
              <a:rPr lang="en-US" dirty="0"/>
              <a:t> that contains all of the VM's files. A </a:t>
            </a:r>
            <a:r>
              <a:rPr lang="en-US" dirty="0" err="1"/>
              <a:t>datastore</a:t>
            </a:r>
            <a:r>
              <a:rPr lang="en-US" dirty="0"/>
              <a:t> is a generic term for a container that holds files as well as .</a:t>
            </a:r>
            <a:r>
              <a:rPr lang="en-US" dirty="0" err="1"/>
              <a:t>iso</a:t>
            </a:r>
            <a:r>
              <a:rPr lang="en-US" dirty="0"/>
              <a:t> images and floppy images. It can be formatted with VMware's </a:t>
            </a:r>
            <a:r>
              <a:rPr lang="en-US" b="1" dirty="0"/>
              <a:t>Virtual Machine File System </a:t>
            </a:r>
            <a:r>
              <a:rPr lang="en-US" dirty="0"/>
              <a:t>(</a:t>
            </a:r>
            <a:r>
              <a:rPr lang="en-US" b="1" dirty="0"/>
              <a:t>VMFS</a:t>
            </a:r>
            <a:r>
              <a:rPr lang="en-US" dirty="0"/>
              <a:t>) or can use NFS. Both </a:t>
            </a:r>
            <a:r>
              <a:rPr lang="en-US" dirty="0" err="1"/>
              <a:t>datastore</a:t>
            </a:r>
            <a:r>
              <a:rPr lang="en-US" dirty="0"/>
              <a:t> types can be accessed across multiple </a:t>
            </a:r>
            <a:r>
              <a:rPr lang="en-US" dirty="0" err="1"/>
              <a:t>ESXi</a:t>
            </a:r>
            <a:r>
              <a:rPr lang="en-US" dirty="0"/>
              <a:t> hosts. </a:t>
            </a:r>
            <a:endParaRPr lang="en-US" dirty="0" smtClean="0"/>
          </a:p>
          <a:p>
            <a:endParaRPr lang="en-US" dirty="0" smtClean="0"/>
          </a:p>
          <a:p>
            <a:pPr marL="0" indent="0">
              <a:buNone/>
            </a:pP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25</a:t>
            </a:fld>
            <a:endParaRPr lang="en-US" dirty="0"/>
          </a:p>
        </p:txBody>
      </p:sp>
      <p:pic>
        <p:nvPicPr>
          <p:cNvPr id="5" name="Picture 4"/>
          <p:cNvPicPr>
            <a:picLocks noChangeAspect="1"/>
          </p:cNvPicPr>
          <p:nvPr/>
        </p:nvPicPr>
        <p:blipFill>
          <a:blip r:embed="rId2"/>
          <a:stretch>
            <a:fillRect/>
          </a:stretch>
        </p:blipFill>
        <p:spPr>
          <a:xfrm>
            <a:off x="6483781" y="3043647"/>
            <a:ext cx="2934290" cy="936170"/>
          </a:xfrm>
          <a:prstGeom prst="rect">
            <a:avLst/>
          </a:prstGeom>
        </p:spPr>
      </p:pic>
    </p:spTree>
    <p:extLst>
      <p:ext uri="{BB962C8B-B14F-4D97-AF65-F5344CB8AC3E}">
        <p14:creationId xmlns:p14="http://schemas.microsoft.com/office/powerpoint/2010/main" val="232937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291423"/>
            <a:ext cx="5799901" cy="461553"/>
          </a:xfrm>
        </p:spPr>
        <p:txBody>
          <a:bodyPr>
            <a:normAutofit fontScale="90000"/>
          </a:bodyPr>
          <a:lstStyle/>
          <a:p>
            <a:r>
              <a:rPr lang="en-US" dirty="0"/>
              <a:t>Virtual machine files </a:t>
            </a:r>
          </a:p>
        </p:txBody>
      </p:sp>
      <p:sp>
        <p:nvSpPr>
          <p:cNvPr id="3" name="Content Placeholder 2"/>
          <p:cNvSpPr>
            <a:spLocks noGrp="1"/>
          </p:cNvSpPr>
          <p:nvPr>
            <p:ph idx="1"/>
          </p:nvPr>
        </p:nvSpPr>
        <p:spPr>
          <a:xfrm>
            <a:off x="287383" y="933470"/>
            <a:ext cx="11573691" cy="5219136"/>
          </a:xfrm>
        </p:spPr>
        <p:txBody>
          <a:bodyPr>
            <a:noAutofit/>
          </a:bodyPr>
          <a:lstStyle/>
          <a:p>
            <a:r>
              <a:rPr lang="en-US" sz="2800" dirty="0"/>
              <a:t>vSphere administrators should know the components of virtual machines. There are multiple VMware file types that are associated with and make up a virtual machine. These files are located in the VM's directory on a </a:t>
            </a:r>
            <a:r>
              <a:rPr lang="en-US" sz="2800" dirty="0" err="1"/>
              <a:t>datastore</a:t>
            </a:r>
            <a:r>
              <a:rPr lang="en-US" sz="2800" dirty="0"/>
              <a:t>. The following table will summarize and provide a quick reference and short description of the files that make up a virtual </a:t>
            </a:r>
            <a:r>
              <a:rPr lang="en-US" sz="2800" dirty="0" smtClean="0"/>
              <a:t>machine.</a:t>
            </a:r>
          </a:p>
          <a:p>
            <a:r>
              <a:rPr lang="en-US" sz="2800" dirty="0"/>
              <a:t>Depending on the state and configuration of the virtual machine, not all files may be present in the virtual machine directory. </a:t>
            </a:r>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35337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3795" y="117576"/>
            <a:ext cx="10353761" cy="431065"/>
          </a:xfrm>
        </p:spPr>
        <p:txBody>
          <a:bodyPr>
            <a:normAutofit fontScale="90000"/>
          </a:bodyPr>
          <a:lstStyle/>
          <a:p>
            <a:r>
              <a:rPr lang="en-US" dirty="0"/>
              <a:t>Virtual machine files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2158124"/>
              </p:ext>
            </p:extLst>
          </p:nvPr>
        </p:nvGraphicFramePr>
        <p:xfrm>
          <a:off x="914314" y="567514"/>
          <a:ext cx="10353675" cy="5886860"/>
        </p:xfrm>
        <a:graphic>
          <a:graphicData uri="http://schemas.openxmlformats.org/drawingml/2006/table">
            <a:tbl>
              <a:tblPr firstRow="1" bandRow="1">
                <a:tableStyleId>{7E9639D4-E3E2-4D34-9284-5A2195B3D0D7}</a:tableStyleId>
              </a:tblPr>
              <a:tblGrid>
                <a:gridCol w="3451225">
                  <a:extLst>
                    <a:ext uri="{9D8B030D-6E8A-4147-A177-3AD203B41FA5}">
                      <a16:colId xmlns="" xmlns:a16="http://schemas.microsoft.com/office/drawing/2014/main" val="1387629850"/>
                    </a:ext>
                  </a:extLst>
                </a:gridCol>
                <a:gridCol w="3451225">
                  <a:extLst>
                    <a:ext uri="{9D8B030D-6E8A-4147-A177-3AD203B41FA5}">
                      <a16:colId xmlns="" xmlns:a16="http://schemas.microsoft.com/office/drawing/2014/main" val="2328644165"/>
                    </a:ext>
                  </a:extLst>
                </a:gridCol>
                <a:gridCol w="3451225">
                  <a:extLst>
                    <a:ext uri="{9D8B030D-6E8A-4147-A177-3AD203B41FA5}">
                      <a16:colId xmlns="" xmlns:a16="http://schemas.microsoft.com/office/drawing/2014/main" val="2433071308"/>
                    </a:ext>
                  </a:extLst>
                </a:gridCol>
              </a:tblGrid>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File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Example filename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Description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3698692923"/>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Configuration file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1720050957"/>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vmfx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vmfx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Additional configuration file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240177926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vmtx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vmtx</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Template file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2302084801"/>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nvram</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nvram</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BIOS/EFI configuration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3329648665"/>
                  </a:ext>
                </a:extLst>
              </a:tr>
              <a:tr h="600362">
                <a:tc>
                  <a:txBody>
                    <a:bodyPr/>
                    <a:lstStyle/>
                    <a:p>
                      <a:r>
                        <a:rPr lang="en-US" dirty="0" smtClean="0"/>
                        <a:t>.</a:t>
                      </a:r>
                      <a:r>
                        <a:rPr lang="en-US" dirty="0" err="1" smtClean="0"/>
                        <a:t>vawp</a:t>
                      </a:r>
                      <a:endParaRPr lang="en-US" dirty="0"/>
                    </a:p>
                  </a:txBody>
                  <a:tcPr/>
                </a:tc>
                <a:tc>
                  <a:txBody>
                    <a:bodyPr/>
                    <a:lstStyle/>
                    <a:p>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vswp</a:t>
                      </a:r>
                      <a:r>
                        <a:rPr lang="en-US" sz="1800" u="none" strike="noStrike" kern="1200" baseline="0" dirty="0" smtClean="0"/>
                        <a:t> 	</a:t>
                      </a:r>
                    </a:p>
                    <a:p>
                      <a:r>
                        <a:rPr lang="en-US" sz="1800" u="none" strike="noStrike" kern="1200" baseline="0" dirty="0" err="1" smtClean="0"/>
                        <a:t>vmx</a:t>
                      </a: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vswp</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r>
                        <a:rPr lang="en-US" sz="1800" u="none" strike="noStrike" kern="1200" baseline="0" dirty="0" smtClean="0"/>
                        <a:t>Swap files </a:t>
                      </a:r>
                      <a:endParaRPr lang="en-US" dirty="0"/>
                    </a:p>
                  </a:txBody>
                  <a:tcPr/>
                </a:tc>
                <a:extLst>
                  <a:ext uri="{0D108BD9-81ED-4DB2-BD59-A6C34878D82A}">
                    <a16:rowId xmlns="" xmlns:a16="http://schemas.microsoft.com/office/drawing/2014/main" val="4174817546"/>
                  </a:ext>
                </a:extLst>
              </a:tr>
              <a:tr h="857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.log 	</a:t>
                      </a:r>
                      <a:endParaRPr lang="en-US" sz="1800" b="0" i="0" u="none" strike="noStrike" kern="1200" baseline="0" dirty="0" smtClean="0">
                        <a:solidFill>
                          <a:schemeClr val="tx1"/>
                        </a:solidFill>
                        <a:latin typeface="+mn-lt"/>
                        <a:ea typeface="+mn-ea"/>
                        <a:cs typeface="+mn-cs"/>
                      </a:endParaRPr>
                    </a:p>
                  </a:txBody>
                  <a:tcPr/>
                </a:tc>
                <a:tc>
                  <a:txBody>
                    <a:bodyPr/>
                    <a:lstStyle/>
                    <a:p>
                      <a:r>
                        <a:rPr lang="en-US" sz="1800" u="none" strike="noStrike" kern="1200" baseline="0" dirty="0" smtClean="0"/>
                        <a:t>vmware.log,</a:t>
                      </a:r>
                    </a:p>
                    <a:p>
                      <a:r>
                        <a:rPr lang="en-US" sz="1800" u="none" strike="noStrike" kern="1200" baseline="0" dirty="0" smtClean="0"/>
                        <a:t>vmware-##.log 	</a:t>
                      </a:r>
                      <a:endParaRPr lang="en-US" sz="1800" b="0" i="0" u="none" strike="noStrike" kern="1200" baseline="0" dirty="0" smtClean="0">
                        <a:solidFill>
                          <a:schemeClr val="tx1"/>
                        </a:solidFill>
                        <a:latin typeface="+mn-lt"/>
                        <a:ea typeface="+mn-ea"/>
                        <a:cs typeface="+mn-cs"/>
                      </a:endParaRPr>
                    </a:p>
                  </a:txBody>
                  <a:tcPr/>
                </a:tc>
                <a:tc>
                  <a:txBody>
                    <a:bodyPr/>
                    <a:lstStyle/>
                    <a:p>
                      <a:r>
                        <a:rPr lang="en-US" sz="1800" u="none" strike="noStrike" kern="1200" baseline="0" dirty="0" smtClean="0"/>
                        <a:t>Current log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Old log file entries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2152559675"/>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Virtual disk descriptor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757768766"/>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flat.vmdk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flat.vmdk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Data disk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68973999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rdm.vmdk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rdm.vmdk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Raw device map file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2152818269"/>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delta.vmdk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delta.vmdk</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Snapshot disk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2220677445"/>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vmsd</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vmsd</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Snapshot description data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56262478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vmsn</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vmsn</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Snapshot state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3456509603"/>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t>
                      </a:r>
                      <a:r>
                        <a:rPr lang="en-US" sz="1800" u="none" strike="noStrike" kern="1200" baseline="0" dirty="0" err="1" smtClean="0"/>
                        <a:t>vmss</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&lt;</a:t>
                      </a:r>
                      <a:r>
                        <a:rPr lang="en-US" sz="1800" u="none" strike="noStrike" kern="1200" baseline="0" dirty="0" err="1" smtClean="0"/>
                        <a:t>vmname</a:t>
                      </a:r>
                      <a:r>
                        <a:rPr lang="en-US" sz="1800" u="none" strike="noStrike" kern="1200" baseline="0" dirty="0" smtClean="0"/>
                        <a:t>&gt;.</a:t>
                      </a:r>
                      <a:r>
                        <a:rPr lang="en-US" sz="1800" u="none" strike="noStrike" kern="1200" baseline="0" dirty="0" err="1" smtClean="0"/>
                        <a:t>vmss</a:t>
                      </a:r>
                      <a:r>
                        <a:rPr lang="en-US" sz="1800" u="none" strike="noStrike" kern="1200" baseline="0" dirty="0" smtClean="0"/>
                        <a:t> 	</a:t>
                      </a:r>
                      <a:endParaRPr lang="en-US" sz="18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Suspend file 	</a:t>
                      </a:r>
                      <a:endParaRPr lang="en-US" sz="18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3032644343"/>
                  </a:ext>
                </a:extLst>
              </a:tr>
            </a:tbl>
          </a:graphicData>
        </a:graphic>
      </p:graphicFrame>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597603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87" y="217713"/>
            <a:ext cx="3788834" cy="435428"/>
          </a:xfrm>
        </p:spPr>
        <p:txBody>
          <a:bodyPr>
            <a:normAutofit fontScale="90000"/>
          </a:bodyPr>
          <a:lstStyle/>
          <a:p>
            <a:r>
              <a:rPr lang="en-US" dirty="0"/>
              <a:t>VMware Tools </a:t>
            </a:r>
          </a:p>
        </p:txBody>
      </p:sp>
      <p:sp>
        <p:nvSpPr>
          <p:cNvPr id="3" name="Content Placeholder 2"/>
          <p:cNvSpPr>
            <a:spLocks noGrp="1"/>
          </p:cNvSpPr>
          <p:nvPr>
            <p:ph idx="1"/>
          </p:nvPr>
        </p:nvSpPr>
        <p:spPr>
          <a:xfrm>
            <a:off x="209006" y="763651"/>
            <a:ext cx="11704320" cy="5140759"/>
          </a:xfrm>
        </p:spPr>
        <p:txBody>
          <a:bodyPr>
            <a:noAutofit/>
          </a:bodyPr>
          <a:lstStyle/>
          <a:p>
            <a:pPr marL="0" indent="0">
              <a:buNone/>
            </a:pPr>
            <a:r>
              <a:rPr lang="en-US" sz="2400" dirty="0"/>
              <a:t>VMware Tools is a utility suite that enhances the performance of a virtual machine's guest OS. If VMware Tools is not installed in the guest operating system, the guest will be lacking in some important functionality. The VMware Tools utility improves virtual machine management by replacing the generic OS drivers with VMware drivers optimized for virtual hardware. The following components are included after the installation of VMware Tools: </a:t>
            </a:r>
          </a:p>
          <a:p>
            <a:r>
              <a:rPr lang="en-US" sz="2400" dirty="0"/>
              <a:t>The VMware Tools service </a:t>
            </a:r>
          </a:p>
          <a:p>
            <a:r>
              <a:rPr lang="en-US" sz="2400" dirty="0"/>
              <a:t>VMware Tools device drivers </a:t>
            </a:r>
          </a:p>
          <a:p>
            <a:r>
              <a:rPr lang="en-US" sz="2400" dirty="0"/>
              <a:t>The VMware user process </a:t>
            </a:r>
          </a:p>
          <a:p>
            <a:r>
              <a:rPr lang="en-US" sz="2400" dirty="0"/>
              <a:t>VIX </a:t>
            </a:r>
          </a:p>
          <a:p>
            <a:pPr marL="0" indent="0">
              <a:buNone/>
            </a:pPr>
            <a:endParaRPr lang="en-US" sz="2400"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519490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4526" y="34831"/>
            <a:ext cx="3841085" cy="435428"/>
          </a:xfrm>
        </p:spPr>
        <p:txBody>
          <a:bodyPr>
            <a:noAutofit/>
          </a:bodyPr>
          <a:lstStyle/>
          <a:p>
            <a:r>
              <a:rPr lang="en-US" sz="2000" dirty="0"/>
              <a:t>VMware Tools </a:t>
            </a:r>
            <a:r>
              <a:rPr lang="en-US" sz="2000" dirty="0" smtClean="0"/>
              <a:t> cont’d</a:t>
            </a:r>
            <a:endParaRPr lang="en-US" sz="2000" dirty="0"/>
          </a:p>
        </p:txBody>
      </p:sp>
      <p:sp>
        <p:nvSpPr>
          <p:cNvPr id="3" name="Content Placeholder 2"/>
          <p:cNvSpPr>
            <a:spLocks noGrp="1"/>
          </p:cNvSpPr>
          <p:nvPr>
            <p:ph idx="1"/>
          </p:nvPr>
        </p:nvSpPr>
        <p:spPr>
          <a:xfrm>
            <a:off x="234526" y="326567"/>
            <a:ext cx="11744114" cy="5995855"/>
          </a:xfrm>
        </p:spPr>
        <p:txBody>
          <a:bodyPr>
            <a:noAutofit/>
          </a:bodyPr>
          <a:lstStyle/>
          <a:p>
            <a:pPr marL="0" indent="0" algn="just">
              <a:buNone/>
            </a:pPr>
            <a:r>
              <a:rPr lang="en-US" sz="2300" dirty="0"/>
              <a:t>The </a:t>
            </a:r>
            <a:r>
              <a:rPr lang="en-US" sz="2300" b="1" dirty="0"/>
              <a:t>VMware Tools service </a:t>
            </a:r>
            <a:r>
              <a:rPr lang="en-US" sz="2300" dirty="0"/>
              <a:t>passes information between guest operating systems and the </a:t>
            </a:r>
            <a:r>
              <a:rPr lang="en-US" sz="2300" dirty="0" err="1"/>
              <a:t>ESXi</a:t>
            </a:r>
            <a:r>
              <a:rPr lang="en-US" sz="2300" dirty="0"/>
              <a:t> host; service starts when the guest OS boots. This runs as a vmtoolsd.exe program in Windows, </a:t>
            </a:r>
            <a:r>
              <a:rPr lang="en-US" sz="2300" dirty="0" err="1"/>
              <a:t>vmware</a:t>
            </a:r>
            <a:r>
              <a:rPr lang="en-US" sz="2300" dirty="0"/>
              <a:t>-tools-daemon in Mac OS X, and </a:t>
            </a:r>
            <a:r>
              <a:rPr lang="en-US" sz="2300" dirty="0" err="1"/>
              <a:t>vmtoolsd</a:t>
            </a:r>
            <a:r>
              <a:rPr lang="en-US" sz="2300" dirty="0"/>
              <a:t> in Solaris, </a:t>
            </a:r>
            <a:r>
              <a:rPr lang="en-US" sz="2300" dirty="0" smtClean="0"/>
              <a:t>FreeBSD</a:t>
            </a:r>
            <a:r>
              <a:rPr lang="en-US" sz="2300" dirty="0"/>
              <a:t>, and Linux guest operating systems</a:t>
            </a:r>
            <a:r>
              <a:rPr lang="en-US" sz="2300" dirty="0" smtClean="0"/>
              <a:t>.</a:t>
            </a:r>
          </a:p>
          <a:p>
            <a:pPr marL="0" indent="0" algn="just">
              <a:buNone/>
            </a:pPr>
            <a:r>
              <a:rPr lang="en-US" sz="2300" dirty="0"/>
              <a:t>This service can run scripts that help automate repetitive guest operating system operations. Synchronization of the guest operating system time with the time on the </a:t>
            </a:r>
            <a:r>
              <a:rPr lang="en-US" sz="2300" dirty="0" err="1"/>
              <a:t>ESXi</a:t>
            </a:r>
            <a:r>
              <a:rPr lang="en-US" sz="2300" dirty="0"/>
              <a:t> host (with the exception of Mac OS X) can be configured with VMware Tools, though this is not necessarily recommended. Another benefit is the ability to move the mouse cursor freely between a Windows guest operating system in the VM and the vSphere Client (otherwise, </a:t>
            </a:r>
            <a:r>
              <a:rPr lang="en-US" sz="2300" i="1" dirty="0"/>
              <a:t>Ctrl </a:t>
            </a:r>
            <a:r>
              <a:rPr lang="en-US" sz="2300" dirty="0"/>
              <a:t>+ </a:t>
            </a:r>
            <a:r>
              <a:rPr lang="en-US" sz="2300" i="1" dirty="0"/>
              <a:t>Alt </a:t>
            </a:r>
            <a:r>
              <a:rPr lang="en-US" sz="2300" dirty="0"/>
              <a:t>must be pressed in order to release the cursor from the VM console). Windows operating systems have the ability to </a:t>
            </a:r>
            <a:r>
              <a:rPr lang="en-US" sz="2300" dirty="0" err="1"/>
              <a:t>quiesce</a:t>
            </a:r>
            <a:r>
              <a:rPr lang="en-US" sz="2300" dirty="0"/>
              <a:t> snapshots used by certain backup operations provided by the service. VMware Tools also provides the process that sends heartbeats to VMware products to indicate that the guest operating system is running. </a:t>
            </a:r>
          </a:p>
        </p:txBody>
      </p:sp>
      <p:sp>
        <p:nvSpPr>
          <p:cNvPr id="2" name="Slide Number Placeholder 1"/>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277849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613955"/>
            <a:ext cx="10353762" cy="1127759"/>
          </a:xfrm>
        </p:spPr>
        <p:txBody>
          <a:bodyPr>
            <a:normAutofit/>
          </a:bodyPr>
          <a:lstStyle/>
          <a:p>
            <a:pPr algn="l"/>
            <a:r>
              <a:rPr lang="en-US" sz="3600" b="0" dirty="0"/>
              <a:t>Virtual Machine </a:t>
            </a:r>
            <a:r>
              <a:rPr lang="en-US" sz="3600" b="0" dirty="0" smtClean="0"/>
              <a:t>Concepts Cont’d</a:t>
            </a:r>
            <a:endParaRPr lang="en-US" sz="3600" dirty="0"/>
          </a:p>
        </p:txBody>
      </p:sp>
      <p:sp>
        <p:nvSpPr>
          <p:cNvPr id="3" name="Content Placeholder 2"/>
          <p:cNvSpPr>
            <a:spLocks noGrp="1"/>
          </p:cNvSpPr>
          <p:nvPr>
            <p:ph idx="1"/>
          </p:nvPr>
        </p:nvSpPr>
        <p:spPr/>
        <p:txBody>
          <a:bodyPr>
            <a:normAutofit/>
          </a:bodyPr>
          <a:lstStyle/>
          <a:p>
            <a:pPr marL="0" indent="0" algn="just">
              <a:buNone/>
            </a:pPr>
            <a:r>
              <a:rPr lang="en-US" sz="3200" dirty="0"/>
              <a:t>The multiple instances of Windows or Linux systems that are running on an </a:t>
            </a:r>
            <a:r>
              <a:rPr lang="en-US" sz="3200" dirty="0" err="1"/>
              <a:t>ESXi</a:t>
            </a:r>
            <a:r>
              <a:rPr lang="en-US" sz="3200" dirty="0"/>
              <a:t> host are commonly referred to as a </a:t>
            </a:r>
            <a:r>
              <a:rPr lang="en-US" sz="3200" b="1" dirty="0"/>
              <a:t>virtual machine </a:t>
            </a:r>
            <a:r>
              <a:rPr lang="en-US" sz="3200" dirty="0"/>
              <a:t>(</a:t>
            </a:r>
            <a:r>
              <a:rPr lang="en-US" sz="3200" b="1" dirty="0"/>
              <a:t>VM</a:t>
            </a:r>
            <a:r>
              <a:rPr lang="en-US" sz="3200" dirty="0"/>
              <a:t>). Any reference to a guest </a:t>
            </a:r>
            <a:r>
              <a:rPr lang="en-US" sz="3200" b="1" dirty="0"/>
              <a:t>operating system </a:t>
            </a:r>
            <a:r>
              <a:rPr lang="en-US" sz="3200" dirty="0"/>
              <a:t>(</a:t>
            </a:r>
            <a:r>
              <a:rPr lang="en-US" sz="3200" b="1" dirty="0"/>
              <a:t>OS</a:t>
            </a:r>
            <a:r>
              <a:rPr lang="en-US" sz="3200" dirty="0"/>
              <a:t>) is an instance of Linux, Windows, or any other supported operating system that is installed on the VM</a:t>
            </a:r>
            <a:r>
              <a:rPr lang="en-US" sz="3200" dirty="0" smtClean="0"/>
              <a:t>. </a:t>
            </a:r>
            <a:endParaRPr lang="en-US" sz="3200" dirty="0"/>
          </a:p>
        </p:txBody>
      </p:sp>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38480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174" y="60961"/>
            <a:ext cx="5055930" cy="500742"/>
          </a:xfrm>
        </p:spPr>
        <p:txBody>
          <a:bodyPr>
            <a:normAutofit/>
          </a:bodyPr>
          <a:lstStyle/>
          <a:p>
            <a:r>
              <a:rPr lang="en-US" sz="2400" dirty="0"/>
              <a:t>VMware Tools </a:t>
            </a:r>
            <a:r>
              <a:rPr lang="en-US" sz="2400" dirty="0" smtClean="0"/>
              <a:t> cont’d</a:t>
            </a:r>
            <a:endParaRPr lang="en-US" sz="2400" dirty="0"/>
          </a:p>
        </p:txBody>
      </p:sp>
      <p:sp>
        <p:nvSpPr>
          <p:cNvPr id="3" name="Content Placeholder 2"/>
          <p:cNvSpPr>
            <a:spLocks noGrp="1"/>
          </p:cNvSpPr>
          <p:nvPr>
            <p:ph idx="1"/>
          </p:nvPr>
        </p:nvSpPr>
        <p:spPr>
          <a:xfrm>
            <a:off x="221463" y="632057"/>
            <a:ext cx="11744113" cy="1741713"/>
          </a:xfrm>
        </p:spPr>
        <p:txBody>
          <a:bodyPr>
            <a:noAutofit/>
          </a:bodyPr>
          <a:lstStyle/>
          <a:p>
            <a:pPr marL="0" indent="0">
              <a:buNone/>
            </a:pPr>
            <a:r>
              <a:rPr lang="en-US" sz="2400" dirty="0"/>
              <a:t>VMware Tools device drivers refine mouse operations and improve performance of networking, sound, and graphics. The guest OS will determine which drivers are installed with VMware Tools. The following device drivers can be included with VMware Tools: </a:t>
            </a:r>
            <a:endParaRPr lang="en-US" sz="2400" dirty="0" smtClean="0"/>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1706607"/>
              </p:ext>
            </p:extLst>
          </p:nvPr>
        </p:nvGraphicFramePr>
        <p:xfrm>
          <a:off x="1840655" y="2299724"/>
          <a:ext cx="9824475" cy="4297680"/>
        </p:xfrm>
        <a:graphic>
          <a:graphicData uri="http://schemas.openxmlformats.org/drawingml/2006/table">
            <a:tbl>
              <a:tblPr firstRow="1" bandRow="1">
                <a:tableStyleId>{7E9639D4-E3E2-4D34-9284-5A2195B3D0D7}</a:tableStyleId>
              </a:tblPr>
              <a:tblGrid>
                <a:gridCol w="2339161">
                  <a:extLst>
                    <a:ext uri="{9D8B030D-6E8A-4147-A177-3AD203B41FA5}">
                      <a16:colId xmlns="" xmlns:a16="http://schemas.microsoft.com/office/drawing/2014/main" val="1830218330"/>
                    </a:ext>
                  </a:extLst>
                </a:gridCol>
                <a:gridCol w="7485314">
                  <a:extLst>
                    <a:ext uri="{9D8B030D-6E8A-4147-A177-3AD203B41FA5}">
                      <a16:colId xmlns="" xmlns:a16="http://schemas.microsoft.com/office/drawing/2014/main" val="3006594276"/>
                    </a:ext>
                  </a:extLst>
                </a:gridCol>
              </a:tblGrid>
              <a:tr h="354699">
                <a:tc>
                  <a:txBody>
                    <a:bodyPr/>
                    <a:lstStyle/>
                    <a:p>
                      <a:r>
                        <a:rPr lang="en-US" dirty="0" smtClean="0"/>
                        <a:t>Driver</a:t>
                      </a:r>
                      <a:endParaRPr lang="en-US" dirty="0"/>
                    </a:p>
                  </a:txBody>
                  <a:tcPr/>
                </a:tc>
                <a:tc>
                  <a:txBody>
                    <a:bodyPr/>
                    <a:lstStyle/>
                    <a:p>
                      <a:r>
                        <a:rPr lang="en-US" dirty="0" smtClean="0"/>
                        <a:t>Description</a:t>
                      </a:r>
                      <a:endParaRPr lang="en-US" dirty="0"/>
                    </a:p>
                  </a:txBody>
                  <a:tcPr/>
                </a:tc>
                <a:extLst>
                  <a:ext uri="{0D108BD9-81ED-4DB2-BD59-A6C34878D82A}">
                    <a16:rowId xmlns="" xmlns:a16="http://schemas.microsoft.com/office/drawing/2014/main" val="656968709"/>
                  </a:ext>
                </a:extLst>
              </a:tr>
              <a:tr h="1566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SVGA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Replaces the default VGA driver (640 x 480 resolution and 16-color graphics), enabling 32-bit displays, high display resolution, and faster graphics performance. Windows OSes that are Vista or later will use the VMware SVGA 3D driver. 	</a:t>
                      </a:r>
                    </a:p>
                  </a:txBody>
                  <a:tcPr/>
                </a:tc>
                <a:extLst>
                  <a:ext uri="{0D108BD9-81ED-4DB2-BD59-A6C34878D82A}">
                    <a16:rowId xmlns="" xmlns:a16="http://schemas.microsoft.com/office/drawing/2014/main" val="3683758069"/>
                  </a:ext>
                </a:extLst>
              </a:tr>
              <a:tr h="975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SCSI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The VMware </a:t>
                      </a:r>
                      <a:r>
                        <a:rPr lang="en-US" sz="2000" b="0" i="0" u="none" strike="noStrike" kern="1200" baseline="0" dirty="0" err="1" smtClean="0">
                          <a:solidFill>
                            <a:schemeClr val="tx1"/>
                          </a:solidFill>
                          <a:latin typeface="+mn-lt"/>
                          <a:ea typeface="+mn-ea"/>
                          <a:cs typeface="+mn-cs"/>
                        </a:rPr>
                        <a:t>Paravirtual</a:t>
                      </a:r>
                      <a:r>
                        <a:rPr lang="en-US" sz="2000" b="0" i="0" u="none" strike="noStrike" kern="1200" baseline="0" dirty="0" smtClean="0">
                          <a:solidFill>
                            <a:schemeClr val="tx1"/>
                          </a:solidFill>
                          <a:latin typeface="+mn-lt"/>
                          <a:ea typeface="+mn-ea"/>
                          <a:cs typeface="+mn-cs"/>
                        </a:rPr>
                        <a:t> SCSI driver is included with VMware Tools for use. Other storage adapter drivers are bundled with the OS or are available via third-party vendors. 	</a:t>
                      </a:r>
                    </a:p>
                  </a:txBody>
                  <a:tcPr/>
                </a:tc>
                <a:extLst>
                  <a:ext uri="{0D108BD9-81ED-4DB2-BD59-A6C34878D82A}">
                    <a16:rowId xmlns="" xmlns:a16="http://schemas.microsoft.com/office/drawing/2014/main" val="3902681063"/>
                  </a:ext>
                </a:extLst>
              </a:tr>
              <a:tr h="1271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smtClean="0">
                          <a:solidFill>
                            <a:schemeClr val="tx1"/>
                          </a:solidFill>
                          <a:latin typeface="+mn-lt"/>
                          <a:ea typeface="+mn-ea"/>
                          <a:cs typeface="+mn-cs"/>
                        </a:rPr>
                        <a:t>Paravirtual</a:t>
                      </a:r>
                      <a:r>
                        <a:rPr lang="en-US" sz="2000" b="0" i="0" u="none" strike="noStrike" kern="1200" baseline="0" dirty="0" smtClean="0">
                          <a:solidFill>
                            <a:schemeClr val="tx1"/>
                          </a:solidFill>
                          <a:latin typeface="+mn-lt"/>
                          <a:ea typeface="+mn-ea"/>
                          <a:cs typeface="+mn-cs"/>
                        </a:rPr>
                        <a:t> SCSI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High performance storage adapter that can produce greater throughput and lower processor utilization. This is best suited for a VM with an application that produces a very high amount of I/O throughput. 	</a:t>
                      </a:r>
                    </a:p>
                  </a:txBody>
                  <a:tcPr/>
                </a:tc>
                <a:extLst>
                  <a:ext uri="{0D108BD9-81ED-4DB2-BD59-A6C34878D82A}">
                    <a16:rowId xmlns="" xmlns:a16="http://schemas.microsoft.com/office/drawing/2014/main" val="1438088132"/>
                  </a:ext>
                </a:extLst>
              </a:tr>
            </a:tbl>
          </a:graphicData>
        </a:graphic>
      </p:graphicFrame>
    </p:spTree>
    <p:extLst>
      <p:ext uri="{BB962C8B-B14F-4D97-AF65-F5344CB8AC3E}">
        <p14:creationId xmlns:p14="http://schemas.microsoft.com/office/powerpoint/2010/main" val="413364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2538" y="126273"/>
            <a:ext cx="5983393" cy="525192"/>
          </a:xfrm>
        </p:spPr>
        <p:txBody>
          <a:bodyPr>
            <a:normAutofit/>
          </a:bodyPr>
          <a:lstStyle/>
          <a:p>
            <a:pPr algn="l"/>
            <a:r>
              <a:rPr lang="en-US" sz="2400" dirty="0"/>
              <a:t>VMware Tools </a:t>
            </a:r>
            <a:r>
              <a:rPr lang="en-US" sz="2400" dirty="0" smtClean="0"/>
              <a:t> cont’d</a:t>
            </a: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31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59605450"/>
              </p:ext>
            </p:extLst>
          </p:nvPr>
        </p:nvGraphicFramePr>
        <p:xfrm>
          <a:off x="652538" y="500567"/>
          <a:ext cx="9824475" cy="6004560"/>
        </p:xfrm>
        <a:graphic>
          <a:graphicData uri="http://schemas.openxmlformats.org/drawingml/2006/table">
            <a:tbl>
              <a:tblPr firstRow="1" bandRow="1">
                <a:tableStyleId>{7E9639D4-E3E2-4D34-9284-5A2195B3D0D7}</a:tableStyleId>
              </a:tblPr>
              <a:tblGrid>
                <a:gridCol w="2339161">
                  <a:extLst>
                    <a:ext uri="{9D8B030D-6E8A-4147-A177-3AD203B41FA5}">
                      <a16:colId xmlns="" xmlns:a16="http://schemas.microsoft.com/office/drawing/2014/main" val="1830218330"/>
                    </a:ext>
                  </a:extLst>
                </a:gridCol>
                <a:gridCol w="7485314">
                  <a:extLst>
                    <a:ext uri="{9D8B030D-6E8A-4147-A177-3AD203B41FA5}">
                      <a16:colId xmlns="" xmlns:a16="http://schemas.microsoft.com/office/drawing/2014/main" val="3006594276"/>
                    </a:ext>
                  </a:extLst>
                </a:gridCol>
              </a:tblGrid>
              <a:tr h="356357">
                <a:tc>
                  <a:txBody>
                    <a:bodyPr/>
                    <a:lstStyle/>
                    <a:p>
                      <a:r>
                        <a:rPr lang="en-US" dirty="0" smtClean="0"/>
                        <a:t>Driver</a:t>
                      </a:r>
                      <a:endParaRPr lang="en-US" dirty="0"/>
                    </a:p>
                  </a:txBody>
                  <a:tcPr/>
                </a:tc>
                <a:tc>
                  <a:txBody>
                    <a:bodyPr/>
                    <a:lstStyle/>
                    <a:p>
                      <a:r>
                        <a:rPr lang="en-US" dirty="0" smtClean="0"/>
                        <a:t>Description</a:t>
                      </a:r>
                      <a:endParaRPr lang="en-US" dirty="0"/>
                    </a:p>
                  </a:txBody>
                  <a:tcPr/>
                </a:tc>
                <a:extLst>
                  <a:ext uri="{0D108BD9-81ED-4DB2-BD59-A6C34878D82A}">
                    <a16:rowId xmlns="" xmlns:a16="http://schemas.microsoft.com/office/drawing/2014/main" val="656968709"/>
                  </a:ext>
                </a:extLst>
              </a:tr>
              <a:tr h="1276946">
                <a:tc>
                  <a:txBody>
                    <a:bodyPr/>
                    <a:lstStyle/>
                    <a:p>
                      <a:r>
                        <a:rPr lang="en-US" sz="2000" b="0" i="0" u="none" strike="noStrike" kern="1200" baseline="0" dirty="0" smtClean="0">
                          <a:solidFill>
                            <a:schemeClr val="tx1"/>
                          </a:solidFill>
                          <a:latin typeface="+mn-lt"/>
                          <a:ea typeface="+mn-ea"/>
                          <a:cs typeface="+mn-cs"/>
                        </a:rPr>
                        <a:t>VMXNET NIC drivers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 When installed, the VMXNET family of adapters can replace the default emulated networking drivers. These </a:t>
                      </a:r>
                      <a:r>
                        <a:rPr lang="en-US" sz="2000" b="0" i="0" u="none" strike="noStrike" kern="1200" baseline="0" dirty="0" err="1" smtClean="0">
                          <a:solidFill>
                            <a:schemeClr val="tx1"/>
                          </a:solidFill>
                          <a:latin typeface="+mn-lt"/>
                          <a:ea typeface="+mn-ea"/>
                          <a:cs typeface="+mn-cs"/>
                        </a:rPr>
                        <a:t>paravirtualized</a:t>
                      </a:r>
                      <a:r>
                        <a:rPr lang="en-US" sz="2000" b="0" i="0" u="none" strike="noStrike" kern="1200" baseline="0" dirty="0" smtClean="0">
                          <a:solidFill>
                            <a:schemeClr val="tx1"/>
                          </a:solidFill>
                          <a:latin typeface="+mn-lt"/>
                          <a:ea typeface="+mn-ea"/>
                          <a:cs typeface="+mn-cs"/>
                        </a:rPr>
                        <a:t> VMXNET adapters improve network performance and increase features.	</a:t>
                      </a:r>
                    </a:p>
                  </a:txBody>
                  <a:tcPr/>
                </a:tc>
                <a:extLst>
                  <a:ext uri="{0D108BD9-81ED-4DB2-BD59-A6C34878D82A}">
                    <a16:rowId xmlns="" xmlns:a16="http://schemas.microsoft.com/office/drawing/2014/main" val="3683758069"/>
                  </a:ext>
                </a:extLst>
              </a:tr>
              <a:tr h="6857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Mouse driver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Audio driver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 Improves mouse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Required for many Windows OSes. </a:t>
                      </a:r>
                    </a:p>
                  </a:txBody>
                  <a:tcPr/>
                </a:tc>
                <a:extLst>
                  <a:ext uri="{0D108BD9-81ED-4DB2-BD59-A6C34878D82A}">
                    <a16:rowId xmlns="" xmlns:a16="http://schemas.microsoft.com/office/drawing/2014/main" val="3902681063"/>
                  </a:ext>
                </a:extLst>
              </a:tr>
              <a:tr h="979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Memory control driver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Used for efficient memory allocation between virtual machines, commonly called the </a:t>
                      </a:r>
                      <a:r>
                        <a:rPr lang="en-US" sz="2000" b="1" i="0" u="none" strike="noStrike" kern="1200" baseline="0" dirty="0" smtClean="0">
                          <a:solidFill>
                            <a:schemeClr val="tx1"/>
                          </a:solidFill>
                          <a:latin typeface="+mn-lt"/>
                          <a:ea typeface="+mn-ea"/>
                          <a:cs typeface="+mn-cs"/>
                        </a:rPr>
                        <a:t>balloon driver</a:t>
                      </a:r>
                      <a:r>
                        <a:rPr lang="en-US" sz="2000" b="0" i="0" u="none" strike="noStrike" kern="1200" baseline="0" dirty="0" smtClean="0">
                          <a:solidFill>
                            <a:schemeClr val="tx1"/>
                          </a:solidFill>
                          <a:latin typeface="+mn-lt"/>
                          <a:ea typeface="+mn-ea"/>
                          <a:cs typeface="+mn-cs"/>
                        </a:rPr>
                        <a:t>. 		</a:t>
                      </a:r>
                    </a:p>
                  </a:txBody>
                  <a:tcPr/>
                </a:tc>
                <a:extLst>
                  <a:ext uri="{0D108BD9-81ED-4DB2-BD59-A6C34878D82A}">
                    <a16:rowId xmlns="" xmlns:a16="http://schemas.microsoft.com/office/drawing/2014/main" val="1438088132"/>
                  </a:ext>
                </a:extLst>
              </a:tr>
              <a:tr h="1276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smtClean="0">
                          <a:solidFill>
                            <a:schemeClr val="tx1"/>
                          </a:solidFill>
                          <a:latin typeface="+mn-lt"/>
                          <a:ea typeface="+mn-ea"/>
                          <a:cs typeface="+mn-cs"/>
                        </a:rPr>
                        <a:t>vShield</a:t>
                      </a:r>
                      <a:r>
                        <a:rPr lang="en-US" sz="2000" b="0" i="0" u="none" strike="noStrike" kern="1200" baseline="0" dirty="0" smtClean="0">
                          <a:solidFill>
                            <a:schemeClr val="tx1"/>
                          </a:solidFill>
                          <a:latin typeface="+mn-lt"/>
                          <a:ea typeface="+mn-ea"/>
                          <a:cs typeface="+mn-cs"/>
                        </a:rPr>
                        <a:t> Endpoint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When using </a:t>
                      </a:r>
                      <a:r>
                        <a:rPr lang="en-US" sz="2000" b="0" i="0" u="none" strike="noStrike" kern="1200" baseline="0" dirty="0" err="1" smtClean="0">
                          <a:solidFill>
                            <a:schemeClr val="tx1"/>
                          </a:solidFill>
                          <a:latin typeface="+mn-lt"/>
                          <a:ea typeface="+mn-ea"/>
                          <a:cs typeface="+mn-cs"/>
                        </a:rPr>
                        <a:t>vShield</a:t>
                      </a:r>
                      <a:r>
                        <a:rPr lang="en-US" sz="2000" b="0" i="0" u="none" strike="noStrike" kern="1200" baseline="0" dirty="0" smtClean="0">
                          <a:solidFill>
                            <a:schemeClr val="tx1"/>
                          </a:solidFill>
                          <a:latin typeface="+mn-lt"/>
                          <a:ea typeface="+mn-ea"/>
                          <a:cs typeface="+mn-cs"/>
                        </a:rPr>
                        <a:t>, a custom VMware Tools installation can install the </a:t>
                      </a:r>
                      <a:r>
                        <a:rPr lang="en-US" sz="2000" b="0" i="0" u="none" strike="noStrike" kern="1200" baseline="0" dirty="0" err="1" smtClean="0">
                          <a:solidFill>
                            <a:schemeClr val="tx1"/>
                          </a:solidFill>
                          <a:latin typeface="+mn-lt"/>
                          <a:ea typeface="+mn-ea"/>
                          <a:cs typeface="+mn-cs"/>
                        </a:rPr>
                        <a:t>vShield</a:t>
                      </a:r>
                      <a:r>
                        <a:rPr lang="en-US" sz="2000" b="0" i="0" u="none" strike="noStrike" kern="1200" baseline="0" dirty="0" smtClean="0">
                          <a:solidFill>
                            <a:schemeClr val="tx1"/>
                          </a:solidFill>
                          <a:latin typeface="+mn-lt"/>
                          <a:ea typeface="+mn-ea"/>
                          <a:cs typeface="+mn-cs"/>
                        </a:rPr>
                        <a:t> Endpoint Thin Agent component. </a:t>
                      </a:r>
                      <a:r>
                        <a:rPr lang="en-US" sz="2000" b="0" i="0" u="none" strike="noStrike" kern="1200" baseline="0" dirty="0" err="1" smtClean="0">
                          <a:solidFill>
                            <a:schemeClr val="tx1"/>
                          </a:solidFill>
                          <a:latin typeface="+mn-lt"/>
                          <a:ea typeface="+mn-ea"/>
                          <a:cs typeface="+mn-cs"/>
                        </a:rPr>
                        <a:t>vShield</a:t>
                      </a:r>
                      <a:r>
                        <a:rPr lang="en-US" sz="2000" b="0" i="0" u="none" strike="noStrike" kern="1200" baseline="0" dirty="0" smtClean="0">
                          <a:solidFill>
                            <a:schemeClr val="tx1"/>
                          </a:solidFill>
                          <a:latin typeface="+mn-lt"/>
                          <a:ea typeface="+mn-ea"/>
                          <a:cs typeface="+mn-cs"/>
                        </a:rPr>
                        <a:t> Endpoint offloads antivirus scans to the hypervisor without a large agent.	</a:t>
                      </a:r>
                    </a:p>
                  </a:txBody>
                  <a:tcPr/>
                </a:tc>
                <a:extLst>
                  <a:ext uri="{0D108BD9-81ED-4DB2-BD59-A6C34878D82A}">
                    <a16:rowId xmlns="" xmlns:a16="http://schemas.microsoft.com/office/drawing/2014/main" val="1092622687"/>
                  </a:ext>
                </a:extLst>
              </a:tr>
              <a:tr h="1276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smtClean="0">
                          <a:solidFill>
                            <a:schemeClr val="tx1"/>
                          </a:solidFill>
                          <a:latin typeface="+mn-lt"/>
                          <a:ea typeface="+mn-ea"/>
                          <a:cs typeface="+mn-cs"/>
                        </a:rPr>
                        <a:t>ThinPrint</a:t>
                      </a:r>
                      <a:r>
                        <a:rPr lang="en-US" sz="2000" b="0" i="0" u="none" strike="noStrike" kern="1200" baseline="0" dirty="0" smtClean="0">
                          <a:solidFill>
                            <a:schemeClr val="tx1"/>
                          </a:solidFill>
                          <a:latin typeface="+mn-lt"/>
                          <a:ea typeface="+mn-ea"/>
                          <a:cs typeface="+mn-cs"/>
                        </a:rPr>
                        <a:t>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Enables virtual printing for Windows VMs; printers will be listed in the guest OS that are added to the OS on the client or host.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baseline="0" dirty="0" smtClean="0">
                        <a:solidFill>
                          <a:schemeClr val="tx1"/>
                        </a:solidFill>
                        <a:latin typeface="+mn-lt"/>
                        <a:ea typeface="+mn-ea"/>
                        <a:cs typeface="+mn-cs"/>
                      </a:endParaRPr>
                    </a:p>
                  </a:txBody>
                  <a:tcPr/>
                </a:tc>
                <a:extLst>
                  <a:ext uri="{0D108BD9-81ED-4DB2-BD59-A6C34878D82A}">
                    <a16:rowId xmlns="" xmlns:a16="http://schemas.microsoft.com/office/drawing/2014/main" val="413988599"/>
                  </a:ext>
                </a:extLst>
              </a:tr>
            </a:tbl>
          </a:graphicData>
        </a:graphic>
      </p:graphicFrame>
    </p:spTree>
    <p:extLst>
      <p:ext uri="{BB962C8B-B14F-4D97-AF65-F5344CB8AC3E}">
        <p14:creationId xmlns:p14="http://schemas.microsoft.com/office/powerpoint/2010/main" val="3020893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0170895"/>
              </p:ext>
            </p:extLst>
          </p:nvPr>
        </p:nvGraphicFramePr>
        <p:xfrm>
          <a:off x="913795" y="1136471"/>
          <a:ext cx="9824475" cy="5177377"/>
        </p:xfrm>
        <a:graphic>
          <a:graphicData uri="http://schemas.openxmlformats.org/drawingml/2006/table">
            <a:tbl>
              <a:tblPr firstRow="1" bandRow="1">
                <a:tableStyleId>{7E9639D4-E3E2-4D34-9284-5A2195B3D0D7}</a:tableStyleId>
              </a:tblPr>
              <a:tblGrid>
                <a:gridCol w="2339161">
                  <a:extLst>
                    <a:ext uri="{9D8B030D-6E8A-4147-A177-3AD203B41FA5}">
                      <a16:colId xmlns="" xmlns:a16="http://schemas.microsoft.com/office/drawing/2014/main" val="1830218330"/>
                    </a:ext>
                  </a:extLst>
                </a:gridCol>
                <a:gridCol w="7485314">
                  <a:extLst>
                    <a:ext uri="{9D8B030D-6E8A-4147-A177-3AD203B41FA5}">
                      <a16:colId xmlns="" xmlns:a16="http://schemas.microsoft.com/office/drawing/2014/main" val="3006594276"/>
                    </a:ext>
                  </a:extLst>
                </a:gridCol>
              </a:tblGrid>
              <a:tr h="605377">
                <a:tc>
                  <a:txBody>
                    <a:bodyPr/>
                    <a:lstStyle/>
                    <a:p>
                      <a:r>
                        <a:rPr lang="en-US" dirty="0" smtClean="0"/>
                        <a:t>Driver</a:t>
                      </a:r>
                      <a:endParaRPr lang="en-US" dirty="0"/>
                    </a:p>
                  </a:txBody>
                  <a:tcPr/>
                </a:tc>
                <a:tc>
                  <a:txBody>
                    <a:bodyPr/>
                    <a:lstStyle/>
                    <a:p>
                      <a:r>
                        <a:rPr lang="en-US" dirty="0" smtClean="0"/>
                        <a:t>Description</a:t>
                      </a:r>
                      <a:endParaRPr lang="en-US" dirty="0"/>
                    </a:p>
                  </a:txBody>
                  <a:tcPr/>
                </a:tc>
                <a:extLst>
                  <a:ext uri="{0D108BD9-81ED-4DB2-BD59-A6C34878D82A}">
                    <a16:rowId xmlns="" xmlns:a16="http://schemas.microsoft.com/office/drawing/2014/main" val="656968709"/>
                  </a:ext>
                </a:extLst>
              </a:tr>
              <a:tr h="2847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tx1"/>
                          </a:solidFill>
                          <a:latin typeface="+mn-lt"/>
                          <a:ea typeface="+mn-ea"/>
                          <a:cs typeface="+mn-cs"/>
                        </a:rPr>
                        <a:t>Modules and drivers for support of automatic virtual machine backups </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tx1"/>
                          </a:solidFill>
                          <a:latin typeface="+mn-lt"/>
                          <a:ea typeface="+mn-ea"/>
                          <a:cs typeface="+mn-cs"/>
                        </a:rPr>
                        <a:t> Allows for third-party, vSphere integrated backup software to create application consistent snapshots. The virtual machine's disks are </a:t>
                      </a:r>
                      <a:r>
                        <a:rPr lang="en-US" sz="2400" b="0" i="0" u="none" strike="noStrike" kern="1200" baseline="0" dirty="0" err="1" smtClean="0">
                          <a:solidFill>
                            <a:schemeClr val="tx1"/>
                          </a:solidFill>
                          <a:latin typeface="+mn-lt"/>
                          <a:ea typeface="+mn-ea"/>
                          <a:cs typeface="+mn-cs"/>
                        </a:rPr>
                        <a:t>quiesced</a:t>
                      </a:r>
                      <a:r>
                        <a:rPr lang="en-US" sz="2400" b="0" i="0" u="none" strike="noStrike" kern="1200" baseline="0" dirty="0" smtClean="0">
                          <a:solidFill>
                            <a:schemeClr val="tx1"/>
                          </a:solidFill>
                          <a:latin typeface="+mn-lt"/>
                          <a:ea typeface="+mn-ea"/>
                          <a:cs typeface="+mn-cs"/>
                        </a:rPr>
                        <a:t> and certain processes are paused during the snapshot process. The </a:t>
                      </a:r>
                      <a:r>
                        <a:rPr lang="en-US" sz="2400" b="1" i="0" u="none" strike="noStrike" kern="1200" baseline="0" dirty="0" smtClean="0">
                          <a:solidFill>
                            <a:schemeClr val="tx1"/>
                          </a:solidFill>
                          <a:latin typeface="+mn-lt"/>
                          <a:ea typeface="+mn-ea"/>
                          <a:cs typeface="+mn-cs"/>
                        </a:rPr>
                        <a:t>Volume Shadow Copy Services </a:t>
                      </a:r>
                      <a:r>
                        <a:rPr lang="en-US" sz="2400" b="0" i="0" u="none" strike="noStrike" kern="1200" baseline="0" dirty="0" smtClean="0">
                          <a:solidFill>
                            <a:schemeClr val="tx1"/>
                          </a:solidFill>
                          <a:latin typeface="+mn-lt"/>
                          <a:ea typeface="+mn-ea"/>
                          <a:cs typeface="+mn-cs"/>
                        </a:rPr>
                        <a:t>(</a:t>
                      </a:r>
                      <a:r>
                        <a:rPr lang="en-US" sz="2400" b="1" i="0" u="none" strike="noStrike" kern="1200" baseline="0" dirty="0" smtClean="0">
                          <a:solidFill>
                            <a:schemeClr val="tx1"/>
                          </a:solidFill>
                          <a:latin typeface="+mn-lt"/>
                          <a:ea typeface="+mn-ea"/>
                          <a:cs typeface="+mn-cs"/>
                        </a:rPr>
                        <a:t>VSS</a:t>
                      </a:r>
                      <a:r>
                        <a:rPr lang="en-US" sz="2400" b="0" i="0" u="none" strike="noStrike" kern="1200" baseline="0" dirty="0" smtClean="0">
                          <a:solidFill>
                            <a:schemeClr val="tx1"/>
                          </a:solidFill>
                          <a:latin typeface="+mn-lt"/>
                          <a:ea typeface="+mn-ea"/>
                          <a:cs typeface="+mn-cs"/>
                        </a:rPr>
                        <a:t>) for Windows Server 2003 or newer, and the </a:t>
                      </a:r>
                      <a:r>
                        <a:rPr lang="en-US" sz="2400" b="0" i="0" u="none" strike="noStrike" kern="1200" baseline="0" dirty="0" err="1" smtClean="0">
                          <a:solidFill>
                            <a:schemeClr val="tx1"/>
                          </a:solidFill>
                          <a:latin typeface="+mn-lt"/>
                          <a:ea typeface="+mn-ea"/>
                          <a:cs typeface="+mn-cs"/>
                        </a:rPr>
                        <a:t>Filesystem</a:t>
                      </a:r>
                      <a:r>
                        <a:rPr lang="en-US" sz="2400" b="0" i="0" u="none" strike="noStrike" kern="1200" baseline="0" dirty="0" smtClean="0">
                          <a:solidFill>
                            <a:schemeClr val="tx1"/>
                          </a:solidFill>
                          <a:latin typeface="+mn-lt"/>
                          <a:ea typeface="+mn-ea"/>
                          <a:cs typeface="+mn-cs"/>
                        </a:rPr>
                        <a:t> Sync driver for older Windows OSes are installed. 		</a:t>
                      </a:r>
                    </a:p>
                  </a:txBody>
                  <a:tcPr/>
                </a:tc>
                <a:extLst>
                  <a:ext uri="{0D108BD9-81ED-4DB2-BD59-A6C34878D82A}">
                    <a16:rowId xmlns="" xmlns:a16="http://schemas.microsoft.com/office/drawing/2014/main" val="3683758069"/>
                  </a:ext>
                </a:extLst>
              </a:tr>
              <a:tr h="1498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tx1"/>
                          </a:solidFill>
                          <a:latin typeface="+mn-lt"/>
                          <a:ea typeface="+mn-ea"/>
                          <a:cs typeface="+mn-cs"/>
                        </a:rPr>
                        <a:t> VMCI and VMCI Sockets drivers 	</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tx1"/>
                          </a:solidFill>
                          <a:latin typeface="+mn-lt"/>
                          <a:ea typeface="+mn-ea"/>
                          <a:cs typeface="+mn-cs"/>
                        </a:rPr>
                        <a:t> The Virtual Machine Communication Interface driver allows for efficient and fast communication between VMs on the same </a:t>
                      </a:r>
                      <a:r>
                        <a:rPr lang="en-US" sz="2400" b="0" i="0" u="none" strike="noStrike" kern="1200" baseline="0" dirty="0" err="1" smtClean="0">
                          <a:solidFill>
                            <a:schemeClr val="tx1"/>
                          </a:solidFill>
                          <a:latin typeface="+mn-lt"/>
                          <a:ea typeface="+mn-ea"/>
                          <a:cs typeface="+mn-cs"/>
                        </a:rPr>
                        <a:t>ESXi</a:t>
                      </a:r>
                      <a:r>
                        <a:rPr lang="en-US" sz="2400" b="0" i="0" u="none" strike="noStrike" kern="1200" baseline="0" dirty="0" smtClean="0">
                          <a:solidFill>
                            <a:schemeClr val="tx1"/>
                          </a:solidFill>
                          <a:latin typeface="+mn-lt"/>
                          <a:ea typeface="+mn-ea"/>
                          <a:cs typeface="+mn-cs"/>
                        </a:rPr>
                        <a:t> host. </a:t>
                      </a:r>
                    </a:p>
                  </a:txBody>
                  <a:tcPr/>
                </a:tc>
                <a:extLst>
                  <a:ext uri="{0D108BD9-81ED-4DB2-BD59-A6C34878D82A}">
                    <a16:rowId xmlns="" xmlns:a16="http://schemas.microsoft.com/office/drawing/2014/main" val="3902681063"/>
                  </a:ext>
                </a:extLst>
              </a:tr>
            </a:tbl>
          </a:graphicData>
        </a:graphic>
      </p:graphicFrame>
      <p:sp>
        <p:nvSpPr>
          <p:cNvPr id="5" name="Title 1"/>
          <p:cNvSpPr>
            <a:spLocks noGrp="1"/>
          </p:cNvSpPr>
          <p:nvPr>
            <p:ph type="title"/>
          </p:nvPr>
        </p:nvSpPr>
        <p:spPr>
          <a:xfrm>
            <a:off x="626412" y="361407"/>
            <a:ext cx="5238811" cy="448490"/>
          </a:xfrm>
        </p:spPr>
        <p:txBody>
          <a:bodyPr>
            <a:noAutofit/>
          </a:bodyPr>
          <a:lstStyle/>
          <a:p>
            <a:pPr algn="l"/>
            <a:r>
              <a:rPr lang="en-US" sz="2800" dirty="0"/>
              <a:t>VMware Tools </a:t>
            </a:r>
            <a:r>
              <a:rPr lang="en-US" sz="2800" dirty="0" smtClean="0"/>
              <a:t> cont’d</a:t>
            </a:r>
            <a:endParaRPr lang="en-US" sz="2800" dirty="0"/>
          </a:p>
        </p:txBody>
      </p:sp>
      <p:sp>
        <p:nvSpPr>
          <p:cNvPr id="2" name="Slide Number Placeholder 1"/>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917444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697" y="113212"/>
            <a:ext cx="9301356" cy="526867"/>
          </a:xfrm>
        </p:spPr>
        <p:txBody>
          <a:bodyPr>
            <a:normAutofit fontScale="90000"/>
          </a:bodyPr>
          <a:lstStyle/>
          <a:p>
            <a:pPr algn="l"/>
            <a:r>
              <a:rPr lang="en-US" dirty="0"/>
              <a:t>VMware Tools </a:t>
            </a:r>
            <a:r>
              <a:rPr lang="en-US" dirty="0" smtClean="0"/>
              <a:t> cont’d</a:t>
            </a:r>
            <a:endParaRPr lang="en-US" dirty="0"/>
          </a:p>
        </p:txBody>
      </p:sp>
      <p:sp>
        <p:nvSpPr>
          <p:cNvPr id="3" name="Content Placeholder 2"/>
          <p:cNvSpPr>
            <a:spLocks noGrp="1"/>
          </p:cNvSpPr>
          <p:nvPr>
            <p:ph idx="1"/>
          </p:nvPr>
        </p:nvSpPr>
        <p:spPr>
          <a:xfrm>
            <a:off x="352697" y="640079"/>
            <a:ext cx="11521440" cy="5674270"/>
          </a:xfrm>
        </p:spPr>
        <p:txBody>
          <a:bodyPr>
            <a:noAutofit/>
          </a:bodyPr>
          <a:lstStyle/>
          <a:p>
            <a:pPr marL="0" indent="0">
              <a:buNone/>
            </a:pPr>
            <a:r>
              <a:rPr lang="en-US" sz="2800" dirty="0"/>
              <a:t>The </a:t>
            </a:r>
            <a:r>
              <a:rPr lang="en-US" sz="2800" b="1" dirty="0"/>
              <a:t>VMware user process </a:t>
            </a:r>
            <a:r>
              <a:rPr lang="en-US" sz="2800" dirty="0"/>
              <a:t>starts when a user logs in to a Windows guest OS or starts a desktop environment session in Linux. The process' program file is called vmtoolsd.exe on Windows guest OSes and </a:t>
            </a:r>
            <a:r>
              <a:rPr lang="en-US" sz="2800" dirty="0" err="1"/>
              <a:t>vmusr</a:t>
            </a:r>
            <a:r>
              <a:rPr lang="en-US" sz="2800" dirty="0"/>
              <a:t> for FreeBSD, Solaris, and Linux operating systems. This allows for copy-and-paste interaction between the guest operating system and the vSphere Client, matching the screen display resolution of the guest with that of the vSphere Client. </a:t>
            </a:r>
            <a:endParaRPr lang="en-US" sz="2800" dirty="0" smtClean="0"/>
          </a:p>
          <a:p>
            <a:pPr marL="0" indent="0">
              <a:buNone/>
            </a:pPr>
            <a:r>
              <a:rPr lang="en-US" sz="2800" b="1" dirty="0"/>
              <a:t>VIX </a:t>
            </a:r>
            <a:r>
              <a:rPr lang="en-US" sz="2800" dirty="0"/>
              <a:t>support is provided for using the VMware VIX API for guest operating system-bound API calls. The VIX API allows for the automation of virtual machine operations on the </a:t>
            </a:r>
            <a:r>
              <a:rPr lang="en-US" sz="2800" dirty="0" err="1"/>
              <a:t>ESXi</a:t>
            </a:r>
            <a:r>
              <a:rPr lang="en-US" sz="2800" dirty="0"/>
              <a:t> platform.</a:t>
            </a:r>
          </a:p>
        </p:txBody>
      </p:sp>
      <p:sp>
        <p:nvSpPr>
          <p:cNvPr id="2" name="Slide Number Placeholder 1"/>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4047814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4680857"/>
          </a:xfrm>
        </p:spPr>
        <p:txBody>
          <a:bodyPr>
            <a:normAutofit/>
          </a:bodyPr>
          <a:lstStyle/>
          <a:p>
            <a:r>
              <a:rPr lang="en-US" sz="4400" dirty="0" smtClean="0"/>
              <a:t>PRACTICAL ON</a:t>
            </a:r>
            <a:br>
              <a:rPr lang="en-US" sz="4400" dirty="0" smtClean="0"/>
            </a:br>
            <a:r>
              <a:rPr lang="en-US" sz="4400" dirty="0" smtClean="0"/>
              <a:t>Creating </a:t>
            </a:r>
            <a:r>
              <a:rPr lang="en-US" sz="4400" dirty="0"/>
              <a:t>a Virtual Machine Using the Wizard</a:t>
            </a:r>
            <a:br>
              <a:rPr lang="en-US" sz="4400" dirty="0"/>
            </a:br>
            <a:endParaRPr lang="en-US" sz="4000" dirty="0"/>
          </a:p>
        </p:txBody>
      </p:sp>
      <p:sp>
        <p:nvSpPr>
          <p:cNvPr id="3" name="Slide Number Placeholder 2"/>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807640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38" y="126270"/>
            <a:ext cx="10353761" cy="291742"/>
          </a:xfrm>
        </p:spPr>
        <p:txBody>
          <a:bodyPr>
            <a:noAutofit/>
          </a:bodyPr>
          <a:lstStyle/>
          <a:p>
            <a:pPr algn="l"/>
            <a:r>
              <a:rPr lang="en-US" sz="2400" dirty="0"/>
              <a:t>Summary </a:t>
            </a:r>
          </a:p>
        </p:txBody>
      </p:sp>
      <p:sp>
        <p:nvSpPr>
          <p:cNvPr id="3" name="Content Placeholder 2"/>
          <p:cNvSpPr>
            <a:spLocks noGrp="1"/>
          </p:cNvSpPr>
          <p:nvPr>
            <p:ph idx="1"/>
          </p:nvPr>
        </p:nvSpPr>
        <p:spPr>
          <a:xfrm>
            <a:off x="414863" y="313503"/>
            <a:ext cx="11602966" cy="6113420"/>
          </a:xfrm>
        </p:spPr>
        <p:txBody>
          <a:bodyPr numCol="1">
            <a:noAutofit/>
          </a:bodyPr>
          <a:lstStyle/>
          <a:p>
            <a:pPr marL="0" indent="0" algn="just">
              <a:buNone/>
            </a:pPr>
            <a:r>
              <a:rPr lang="en-US" sz="2400" dirty="0" smtClean="0"/>
              <a:t>As an administrator, you </a:t>
            </a:r>
            <a:r>
              <a:rPr lang="en-US" sz="2400" dirty="0"/>
              <a:t>needs to understand virtual machine concepts before creating virtual machines. A virtual machine is a set of virtual hardware presented to a guest operating system whose characteristics are determined by a set of files. There are multiple VMware file types that are associated with and make up a virtual machine and are located in the VM's directory on a </a:t>
            </a:r>
            <a:r>
              <a:rPr lang="en-US" sz="2400" dirty="0" err="1"/>
              <a:t>datastore</a:t>
            </a:r>
            <a:r>
              <a:rPr lang="en-US" sz="2400" dirty="0"/>
              <a:t>. These files include the .</a:t>
            </a:r>
            <a:r>
              <a:rPr lang="en-US" sz="2400" dirty="0" err="1"/>
              <a:t>vmx</a:t>
            </a:r>
            <a:r>
              <a:rPr lang="en-US" sz="2400" dirty="0"/>
              <a:t>, .</a:t>
            </a:r>
            <a:r>
              <a:rPr lang="en-US" sz="2400" dirty="0" err="1"/>
              <a:t>nvram</a:t>
            </a:r>
            <a:r>
              <a:rPr lang="en-US" sz="2400" dirty="0"/>
              <a:t>, .</a:t>
            </a:r>
            <a:r>
              <a:rPr lang="en-US" sz="2400" dirty="0" err="1"/>
              <a:t>vswp</a:t>
            </a:r>
            <a:r>
              <a:rPr lang="en-US" sz="2400" dirty="0"/>
              <a:t>, .</a:t>
            </a:r>
            <a:r>
              <a:rPr lang="en-US" sz="2400" dirty="0" err="1"/>
              <a:t>vmdk</a:t>
            </a:r>
            <a:r>
              <a:rPr lang="en-US" sz="2400" dirty="0"/>
              <a:t>, -</a:t>
            </a:r>
            <a:r>
              <a:rPr lang="en-US" sz="2400" dirty="0" err="1"/>
              <a:t>flat.vmdk</a:t>
            </a:r>
            <a:r>
              <a:rPr lang="en-US" sz="2400" dirty="0"/>
              <a:t>, and .log files. Each virtual machine is equipped with virtual hardware and devices, such as one or more virtual CPUs, memory, video cards, IDE devices, SCSI devices, DVD/CD-ROM, parallel and serial ports, and network adapters, that provide the same functionality as physical hardware. Once the administrator understands that the virtual hardware is available, the next step is to learn how it can be configured. VMware Tools is a utility suite that enhances the performance of a virtual machine's guest OS. VMware Tools should be installed in every virtual machine to ensure the virtual machines aren't lacking in any functionality. </a:t>
            </a:r>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73727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6126"/>
            <a:ext cx="10353762" cy="744584"/>
          </a:xfrm>
        </p:spPr>
        <p:txBody>
          <a:bodyPr>
            <a:normAutofit/>
          </a:bodyPr>
          <a:lstStyle/>
          <a:p>
            <a:pPr algn="l"/>
            <a:r>
              <a:rPr lang="en-US" sz="2400" b="0" dirty="0"/>
              <a:t>Virtual Machine </a:t>
            </a:r>
            <a:r>
              <a:rPr lang="en-US" sz="2400" b="0" dirty="0" smtClean="0"/>
              <a:t>Concepts Cont’d</a:t>
            </a:r>
            <a:endParaRPr lang="en-US" sz="2400" dirty="0"/>
          </a:p>
        </p:txBody>
      </p:sp>
      <p:sp>
        <p:nvSpPr>
          <p:cNvPr id="3" name="Content Placeholder 2"/>
          <p:cNvSpPr>
            <a:spLocks noGrp="1"/>
          </p:cNvSpPr>
          <p:nvPr>
            <p:ph idx="1"/>
          </p:nvPr>
        </p:nvSpPr>
        <p:spPr>
          <a:xfrm>
            <a:off x="509450" y="476261"/>
            <a:ext cx="11286310" cy="5989851"/>
          </a:xfrm>
        </p:spPr>
        <p:txBody>
          <a:bodyPr>
            <a:noAutofit/>
          </a:bodyPr>
          <a:lstStyle/>
          <a:p>
            <a:pPr marL="0" indent="0">
              <a:buNone/>
            </a:pPr>
            <a:r>
              <a:rPr lang="en-US" sz="3000" dirty="0"/>
              <a:t>At the heart of virtualization lies the virtual machine. A virtual machine is a set of virtual hardware whose characteristics are determined by a set of files; it is this virtual hardware that a guest operating system is installed on. A virtual machine runs an operating system and a set of applications just like a physical server. A virtual machine comprises a set of configuration files and is backed by the physical resources of an </a:t>
            </a:r>
            <a:r>
              <a:rPr lang="en-US" sz="3000" dirty="0" err="1"/>
              <a:t>ESXi</a:t>
            </a:r>
            <a:r>
              <a:rPr lang="en-US" sz="3000" dirty="0"/>
              <a:t> host. An </a:t>
            </a:r>
            <a:r>
              <a:rPr lang="en-US" sz="3000" b="1" dirty="0" err="1"/>
              <a:t>ESXi</a:t>
            </a:r>
            <a:r>
              <a:rPr lang="en-US" sz="3000" b="1" dirty="0"/>
              <a:t> host </a:t>
            </a:r>
            <a:r>
              <a:rPr lang="en-US" sz="3000" dirty="0"/>
              <a:t>is the physical server that has the VMware hypervisor, known as </a:t>
            </a:r>
            <a:r>
              <a:rPr lang="en-US" sz="3000" dirty="0" err="1"/>
              <a:t>ESXi</a:t>
            </a:r>
            <a:r>
              <a:rPr lang="en-US" sz="3000" dirty="0"/>
              <a:t>, installed. Each virtual machine is equipped with virtual hardware and devices that provide the same functionality as having physical hardware</a:t>
            </a:r>
            <a:r>
              <a:rPr lang="en-US" sz="3000" dirty="0" smtClean="0"/>
              <a:t>.</a:t>
            </a:r>
          </a:p>
          <a:p>
            <a:pPr marL="0" indent="0">
              <a:buNone/>
            </a:pPr>
            <a:r>
              <a:rPr lang="en-US" sz="3000" dirty="0" smtClean="0"/>
              <a:t> </a:t>
            </a:r>
            <a:endParaRPr lang="en-US" sz="3000" dirty="0"/>
          </a:p>
        </p:txBody>
      </p:sp>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184510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35131"/>
            <a:ext cx="10353762" cy="892628"/>
          </a:xfrm>
        </p:spPr>
        <p:txBody>
          <a:bodyPr>
            <a:normAutofit/>
          </a:bodyPr>
          <a:lstStyle/>
          <a:p>
            <a:pPr algn="l"/>
            <a:r>
              <a:rPr lang="en-US" sz="3600" b="0" dirty="0"/>
              <a:t>Virtual Machine </a:t>
            </a:r>
            <a:r>
              <a:rPr lang="en-US" sz="3600" b="0" dirty="0" smtClean="0"/>
              <a:t>Concepts Cont’d</a:t>
            </a:r>
            <a:endParaRPr lang="en-US" sz="3600" dirty="0"/>
          </a:p>
        </p:txBody>
      </p:sp>
      <p:sp>
        <p:nvSpPr>
          <p:cNvPr id="3" name="Content Placeholder 2"/>
          <p:cNvSpPr>
            <a:spLocks noGrp="1"/>
          </p:cNvSpPr>
          <p:nvPr>
            <p:ph idx="1"/>
          </p:nvPr>
        </p:nvSpPr>
        <p:spPr>
          <a:xfrm>
            <a:off x="913795" y="881219"/>
            <a:ext cx="10353762" cy="5284450"/>
          </a:xfrm>
        </p:spPr>
        <p:txBody>
          <a:bodyPr>
            <a:noAutofit/>
          </a:bodyPr>
          <a:lstStyle/>
          <a:p>
            <a:pPr marL="0" indent="0">
              <a:buNone/>
            </a:pPr>
            <a:r>
              <a:rPr lang="en-US" sz="3200" dirty="0"/>
              <a:t>Each virtual machine is granted a portion of the physical hardware. All VMs have their own virtual hardware (there are important ones to note, called the </a:t>
            </a:r>
            <a:r>
              <a:rPr lang="en-US" sz="3200" b="1" dirty="0"/>
              <a:t>primary 4</a:t>
            </a:r>
            <a:r>
              <a:rPr lang="en-US" sz="3200" dirty="0"/>
              <a:t>: CPU, memory, disk, and network). Each of these VMs is isolated from the other and each interacts with the underlying hardware through a thin software layer known as the </a:t>
            </a:r>
            <a:r>
              <a:rPr lang="en-US" sz="3200" b="1" dirty="0"/>
              <a:t>hypervisor</a:t>
            </a:r>
            <a:r>
              <a:rPr lang="en-US" sz="3200" dirty="0"/>
              <a:t>. This is different from a physical architecture in which the installed operating system interacts with installed hardware directly.  </a:t>
            </a:r>
          </a:p>
          <a:p>
            <a:pPr marL="0" indent="0">
              <a:buNone/>
            </a:pPr>
            <a:endParaRPr lang="en-US" sz="3200" dirty="0"/>
          </a:p>
        </p:txBody>
      </p:sp>
      <p:sp>
        <p:nvSpPr>
          <p:cNvPr id="2" name="Slide Number Placeholder 1"/>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275829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3795" y="195941"/>
            <a:ext cx="10353762" cy="1127759"/>
          </a:xfrm>
        </p:spPr>
        <p:txBody>
          <a:bodyPr>
            <a:normAutofit/>
          </a:bodyPr>
          <a:lstStyle/>
          <a:p>
            <a:pPr algn="l"/>
            <a:r>
              <a:rPr lang="en-US" sz="3600" b="0" dirty="0"/>
              <a:t>Virtual Machine </a:t>
            </a:r>
            <a:r>
              <a:rPr lang="en-US" sz="3600" b="0" dirty="0" smtClean="0"/>
              <a:t>Concepts Cont’d</a:t>
            </a:r>
            <a:endParaRPr lang="en-US" sz="3600" dirty="0"/>
          </a:p>
        </p:txBody>
      </p:sp>
      <p:sp>
        <p:nvSpPr>
          <p:cNvPr id="3" name="Content Placeholder 2"/>
          <p:cNvSpPr>
            <a:spLocks noGrp="1"/>
          </p:cNvSpPr>
          <p:nvPr>
            <p:ph idx="1"/>
          </p:nvPr>
        </p:nvSpPr>
        <p:spPr>
          <a:xfrm>
            <a:off x="913795" y="1065450"/>
            <a:ext cx="10353762" cy="4943464"/>
          </a:xfrm>
        </p:spPr>
        <p:txBody>
          <a:bodyPr>
            <a:noAutofit/>
          </a:bodyPr>
          <a:lstStyle/>
          <a:p>
            <a:pPr marL="0" indent="0">
              <a:buNone/>
            </a:pPr>
            <a:r>
              <a:rPr lang="en-US" sz="3600" dirty="0"/>
              <a:t>With virtualization, there are many benefits, in relation to portability, security, and manageability that aren't available in an environment that uses a traditional physical infrastructure. However, once provisioned, virtual machines use many of the same principles that are applied to physical servers.</a:t>
            </a:r>
            <a:endParaRPr lang="en-US" sz="3600" b="1" dirty="0"/>
          </a:p>
        </p:txBody>
      </p:sp>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57484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13362"/>
            <a:ext cx="10353762" cy="665908"/>
          </a:xfrm>
        </p:spPr>
        <p:txBody>
          <a:bodyPr>
            <a:normAutofit/>
          </a:bodyPr>
          <a:lstStyle/>
          <a:p>
            <a:pPr algn="l"/>
            <a:r>
              <a:rPr lang="en-US" sz="3600" b="0" dirty="0"/>
              <a:t>Virtual Machine </a:t>
            </a:r>
            <a:r>
              <a:rPr lang="en-US" sz="3600" b="0" dirty="0" smtClean="0"/>
              <a:t>Concepts Cont’d</a:t>
            </a:r>
            <a:endParaRPr lang="en-US" sz="3600" dirty="0"/>
          </a:p>
        </p:txBody>
      </p:sp>
      <p:sp>
        <p:nvSpPr>
          <p:cNvPr id="3" name="Content Placeholder 2"/>
          <p:cNvSpPr>
            <a:spLocks noGrp="1"/>
          </p:cNvSpPr>
          <p:nvPr>
            <p:ph idx="1"/>
          </p:nvPr>
        </p:nvSpPr>
        <p:spPr>
          <a:xfrm>
            <a:off x="913795" y="3598929"/>
            <a:ext cx="10353762" cy="2658180"/>
          </a:xfrm>
        </p:spPr>
        <p:txBody>
          <a:bodyPr>
            <a:noAutofit/>
          </a:bodyPr>
          <a:lstStyle/>
          <a:p>
            <a:pPr marL="0" indent="0">
              <a:buNone/>
            </a:pPr>
            <a:r>
              <a:rPr lang="en-US" sz="2400" dirty="0"/>
              <a:t>The preceding diagram demonstrates the differences between the traditional physical architecture (left) and a virtual architecture (right). Notice that the physical architecture typically has a single application and a single operating system using the physical resources. The virtual architecture has multiple virtual machines running on a single physical server, accessing the hardware through the thin hypervisor layer. </a:t>
            </a:r>
          </a:p>
        </p:txBody>
      </p:sp>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p:cNvPicPr>
            <a:picLocks noChangeAspect="1"/>
          </p:cNvPicPr>
          <p:nvPr/>
        </p:nvPicPr>
        <p:blipFill rotWithShape="1">
          <a:blip r:embed="rId2"/>
          <a:srcRect l="23830" t="13736" r="21955" b="28241"/>
          <a:stretch/>
        </p:blipFill>
        <p:spPr>
          <a:xfrm>
            <a:off x="913795" y="596837"/>
            <a:ext cx="10124319" cy="2838694"/>
          </a:xfrm>
          <a:prstGeom prst="rect">
            <a:avLst/>
          </a:prstGeom>
        </p:spPr>
      </p:pic>
    </p:spTree>
    <p:extLst>
      <p:ext uri="{BB962C8B-B14F-4D97-AF65-F5344CB8AC3E}">
        <p14:creationId xmlns:p14="http://schemas.microsoft.com/office/powerpoint/2010/main" val="604673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9963"/>
            <a:ext cx="10353761" cy="918758"/>
          </a:xfrm>
        </p:spPr>
        <p:txBody>
          <a:bodyPr/>
          <a:lstStyle/>
          <a:p>
            <a:r>
              <a:rPr lang="en-US" dirty="0"/>
              <a:t>Virtual machine components </a:t>
            </a:r>
          </a:p>
        </p:txBody>
      </p:sp>
      <p:sp>
        <p:nvSpPr>
          <p:cNvPr id="3" name="Content Placeholder 2"/>
          <p:cNvSpPr>
            <a:spLocks noGrp="1"/>
          </p:cNvSpPr>
          <p:nvPr>
            <p:ph idx="1"/>
          </p:nvPr>
        </p:nvSpPr>
        <p:spPr>
          <a:xfrm>
            <a:off x="913794" y="1188721"/>
            <a:ext cx="10353762" cy="4526805"/>
          </a:xfrm>
        </p:spPr>
        <p:txBody>
          <a:bodyPr>
            <a:noAutofit/>
          </a:bodyPr>
          <a:lstStyle/>
          <a:p>
            <a:pPr marL="0" indent="0">
              <a:buNone/>
            </a:pPr>
            <a:r>
              <a:rPr lang="en-US" sz="2800" dirty="0"/>
              <a:t>When a virtual machine is created, a default set of virtual hardware is assigned to it. VMware provides devices and resources that can be added and configured to the virtual machine. Not all virtual hardware devices will be available to every single virtual machine; both the physical hardware of the </a:t>
            </a:r>
            <a:r>
              <a:rPr lang="en-US" sz="2800" dirty="0" err="1"/>
              <a:t>ESXi</a:t>
            </a:r>
            <a:r>
              <a:rPr lang="en-US" sz="2800" dirty="0"/>
              <a:t> host and the VM's guest OS must support these configurations. For example, a virtual machine will not be capable of being configured with more vCPUs than the </a:t>
            </a:r>
            <a:r>
              <a:rPr lang="en-US" sz="2800" dirty="0" err="1"/>
              <a:t>ESXi</a:t>
            </a:r>
            <a:r>
              <a:rPr lang="en-US" sz="2800" dirty="0"/>
              <a:t> host has logical CPU cores. </a:t>
            </a: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14622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921" y="259658"/>
            <a:ext cx="10353761" cy="550240"/>
          </a:xfrm>
        </p:spPr>
        <p:txBody>
          <a:bodyPr>
            <a:normAutofit fontScale="90000"/>
          </a:bodyPr>
          <a:lstStyle/>
          <a:p>
            <a:pPr algn="l"/>
            <a:r>
              <a:rPr lang="en-US" dirty="0"/>
              <a:t>Virtual machine components </a:t>
            </a:r>
            <a:r>
              <a:rPr lang="en-US" dirty="0" smtClean="0"/>
              <a:t> cont’d</a:t>
            </a:r>
            <a:endParaRPr lang="en-US" dirty="0"/>
          </a:p>
        </p:txBody>
      </p:sp>
      <p:sp>
        <p:nvSpPr>
          <p:cNvPr id="3" name="Content Placeholder 2"/>
          <p:cNvSpPr>
            <a:spLocks noGrp="1"/>
          </p:cNvSpPr>
          <p:nvPr>
            <p:ph idx="1"/>
          </p:nvPr>
        </p:nvSpPr>
        <p:spPr>
          <a:xfrm>
            <a:off x="404949" y="809898"/>
            <a:ext cx="11234057" cy="5068388"/>
          </a:xfrm>
        </p:spPr>
        <p:txBody>
          <a:bodyPr>
            <a:noAutofit/>
          </a:bodyPr>
          <a:lstStyle/>
          <a:p>
            <a:pPr marL="0" indent="0">
              <a:buNone/>
            </a:pPr>
            <a:r>
              <a:rPr lang="en-US" sz="2800" dirty="0"/>
              <a:t>The options and configurations for these devices will be explained further </a:t>
            </a:r>
            <a:r>
              <a:rPr lang="en-US" sz="2800" dirty="0" smtClean="0"/>
              <a:t>during </a:t>
            </a:r>
            <a:r>
              <a:rPr lang="en-US" sz="2800" i="1" dirty="0" smtClean="0"/>
              <a:t>the last outline</a:t>
            </a:r>
            <a:r>
              <a:rPr lang="en-US" sz="2800" dirty="0" smtClean="0"/>
              <a:t>, </a:t>
            </a:r>
            <a:r>
              <a:rPr lang="en-US" sz="2800" i="1" dirty="0"/>
              <a:t>Creating a Virtual Machine Using the Wizard</a:t>
            </a:r>
            <a:r>
              <a:rPr lang="en-US" sz="2800" dirty="0"/>
              <a:t>. For example, we'll explore the effects of assigning virtual sockets versus that of assigning virtual cores on the virtual machine's vCPU. </a:t>
            </a:r>
          </a:p>
          <a:p>
            <a:pPr marL="0" indent="0">
              <a:buNone/>
            </a:pPr>
            <a:r>
              <a:rPr lang="en-US" sz="2800" dirty="0"/>
              <a:t>The virtual hardware available includes: </a:t>
            </a:r>
          </a:p>
          <a:p>
            <a:pPr>
              <a:buFont typeface="Wingdings" panose="05000000000000000000" pitchFamily="2" charset="2"/>
              <a:buChar char="Ø"/>
            </a:pPr>
            <a:r>
              <a:rPr lang="en-US" sz="2800" b="1" dirty="0"/>
              <a:t>BIOS</a:t>
            </a:r>
            <a:r>
              <a:rPr lang="en-US" sz="2800" dirty="0"/>
              <a:t>: Phoenix Technologies 6.00 that functions like a physical server BIOS. Virtual machine administrators are able to enable/disable I/O devices, configure boot order, and so on. </a:t>
            </a:r>
          </a:p>
          <a:p>
            <a:pPr marL="0" indent="0">
              <a:buNone/>
            </a:pPr>
            <a:endParaRPr lang="en-US" sz="2800" dirty="0"/>
          </a:p>
        </p:txBody>
      </p:sp>
      <p:sp>
        <p:nvSpPr>
          <p:cNvPr id="2" name="Slide Number Placeholder 1"/>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857063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4057</Words>
  <Application>Microsoft Office PowerPoint</Application>
  <PresentationFormat>Widescreen</PresentationFormat>
  <Paragraphs>225</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Arial</vt:lpstr>
      <vt:lpstr>Bell MT</vt:lpstr>
      <vt:lpstr>Calibri</vt:lpstr>
      <vt:lpstr>Calibri Light</vt:lpstr>
      <vt:lpstr>Wingdings</vt:lpstr>
      <vt:lpstr>Office Theme</vt:lpstr>
      <vt:lpstr>Operating systems: Virtualization</vt:lpstr>
      <vt:lpstr>Virtual Machine Concepts</vt:lpstr>
      <vt:lpstr>Virtual Machine Concepts Cont’d</vt:lpstr>
      <vt:lpstr>Virtual Machine Concepts Cont’d</vt:lpstr>
      <vt:lpstr>Virtual Machine Concepts Cont’d</vt:lpstr>
      <vt:lpstr>Virtual Machine Concepts Cont’d</vt:lpstr>
      <vt:lpstr>Virtual Machine Concepts Cont’d</vt:lpstr>
      <vt:lpstr>Virtual machine components </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Uses of virtual machines </vt:lpstr>
      <vt:lpstr>Uses of virtual machines  cont’d </vt:lpstr>
      <vt:lpstr>primary virtual machine resources </vt:lpstr>
      <vt:lpstr>primary virtual machine resources cont’d</vt:lpstr>
      <vt:lpstr>primary virtual machine resources cont’d</vt:lpstr>
      <vt:lpstr>primary virtual machine resources cont’d</vt:lpstr>
      <vt:lpstr>primary virtual machine resources cont’d</vt:lpstr>
      <vt:lpstr>primary virtual machine resources cont’d</vt:lpstr>
      <vt:lpstr>primary virtual machine resources cont’d</vt:lpstr>
      <vt:lpstr>Virtual machine files </vt:lpstr>
      <vt:lpstr>Virtual machine files </vt:lpstr>
      <vt:lpstr>VMware Tools </vt:lpstr>
      <vt:lpstr>VMware Tools  cont’d</vt:lpstr>
      <vt:lpstr>VMware Tools  cont’d</vt:lpstr>
      <vt:lpstr>VMware Tools  cont’d</vt:lpstr>
      <vt:lpstr>VMware Tools  cont’d</vt:lpstr>
      <vt:lpstr>VMware Tools  cont’d</vt:lpstr>
      <vt:lpstr>PRACTICAL ON Creating a Virtual Machine Using the Wizard </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CONCEPTS AND PRINCIPLES</dc:title>
  <dc:creator>MICHAEL OLATUNJI</dc:creator>
  <cp:lastModifiedBy>oladeji</cp:lastModifiedBy>
  <cp:revision>49</cp:revision>
  <dcterms:created xsi:type="dcterms:W3CDTF">2017-08-16T09:40:33Z</dcterms:created>
  <dcterms:modified xsi:type="dcterms:W3CDTF">2019-02-25T10:21:34Z</dcterms:modified>
</cp:coreProperties>
</file>