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67" r:id="rId7"/>
    <p:sldId id="263" r:id="rId8"/>
    <p:sldId id="264" r:id="rId9"/>
    <p:sldId id="265" r:id="rId10"/>
    <p:sldId id="312" r:id="rId11"/>
    <p:sldId id="313" r:id="rId12"/>
    <p:sldId id="314" r:id="rId13"/>
    <p:sldId id="315" r:id="rId14"/>
    <p:sldId id="316" r:id="rId15"/>
    <p:sldId id="317" r:id="rId16"/>
    <p:sldId id="318" r:id="rId17"/>
    <p:sldId id="258" r:id="rId18"/>
    <p:sldId id="259"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87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BA1DE5-53FD-4FF2-AF9A-5C9FD14CB149}"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225217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A1DE5-53FD-4FF2-AF9A-5C9FD14CB149}"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123935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A1DE5-53FD-4FF2-AF9A-5C9FD14CB149}"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32332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930400" y="228600"/>
            <a:ext cx="9448800" cy="1143000"/>
          </a:xfrm>
        </p:spPr>
        <p:txBody>
          <a:bodyPr/>
          <a:lstStyle/>
          <a:p>
            <a:r>
              <a:rPr lang="en-US"/>
              <a:t>Click to edit Master title style</a:t>
            </a:r>
          </a:p>
        </p:txBody>
      </p:sp>
      <p:sp>
        <p:nvSpPr>
          <p:cNvPr id="3" name="Text Placeholder 2"/>
          <p:cNvSpPr>
            <a:spLocks noGrp="1"/>
          </p:cNvSpPr>
          <p:nvPr>
            <p:ph type="body" sz="half" idx="1"/>
          </p:nvPr>
        </p:nvSpPr>
        <p:spPr>
          <a:xfrm>
            <a:off x="1930400" y="1524000"/>
            <a:ext cx="472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524000"/>
            <a:ext cx="4724400" cy="4572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11DD7C-9219-4C2D-9ECC-53E9974B5036}" type="slidenum">
              <a:rPr lang="en-US"/>
              <a:pPr>
                <a:defRPr/>
              </a:pPr>
              <a:t>‹#›</a:t>
            </a:fld>
            <a:endParaRPr lang="en-US"/>
          </a:p>
        </p:txBody>
      </p:sp>
    </p:spTree>
    <p:extLst>
      <p:ext uri="{BB962C8B-B14F-4D97-AF65-F5344CB8AC3E}">
        <p14:creationId xmlns:p14="http://schemas.microsoft.com/office/powerpoint/2010/main" val="171383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A1DE5-53FD-4FF2-AF9A-5C9FD14CB149}"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1242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1DE5-53FD-4FF2-AF9A-5C9FD14CB149}"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59422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BA1DE5-53FD-4FF2-AF9A-5C9FD14CB149}"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117284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BA1DE5-53FD-4FF2-AF9A-5C9FD14CB149}"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05824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BA1DE5-53FD-4FF2-AF9A-5C9FD14CB149}"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1275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1DE5-53FD-4FF2-AF9A-5C9FD14CB149}"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410829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A1DE5-53FD-4FF2-AF9A-5C9FD14CB149}"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51623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A1DE5-53FD-4FF2-AF9A-5C9FD14CB149}"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DF50-E52C-486F-B4AA-79A3E66E8F42}" type="slidenum">
              <a:rPr lang="en-US" smtClean="0"/>
              <a:t>‹#›</a:t>
            </a:fld>
            <a:endParaRPr lang="en-US"/>
          </a:p>
        </p:txBody>
      </p:sp>
    </p:spTree>
    <p:extLst>
      <p:ext uri="{BB962C8B-B14F-4D97-AF65-F5344CB8AC3E}">
        <p14:creationId xmlns:p14="http://schemas.microsoft.com/office/powerpoint/2010/main" val="367339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A1DE5-53FD-4FF2-AF9A-5C9FD14CB149}"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ADF50-E52C-486F-B4AA-79A3E66E8F42}" type="slidenum">
              <a:rPr lang="en-US" smtClean="0"/>
              <a:t>‹#›</a:t>
            </a:fld>
            <a:endParaRPr lang="en-US"/>
          </a:p>
        </p:txBody>
      </p:sp>
    </p:spTree>
    <p:extLst>
      <p:ext uri="{BB962C8B-B14F-4D97-AF65-F5344CB8AC3E}">
        <p14:creationId xmlns:p14="http://schemas.microsoft.com/office/powerpoint/2010/main" val="4280348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OS</a:t>
            </a:r>
          </a:p>
        </p:txBody>
      </p:sp>
      <p:sp>
        <p:nvSpPr>
          <p:cNvPr id="3" name="Subtitle 2"/>
          <p:cNvSpPr>
            <a:spLocks noGrp="1"/>
          </p:cNvSpPr>
          <p:nvPr>
            <p:ph type="subTitle" idx="1"/>
          </p:nvPr>
        </p:nvSpPr>
        <p:spPr/>
        <p:txBody>
          <a:bodyPr/>
          <a:lstStyle/>
          <a:p>
            <a:r>
              <a:rPr lang="en-US" dirty="0"/>
              <a:t>CSC 504</a:t>
            </a:r>
          </a:p>
        </p:txBody>
      </p:sp>
    </p:spTree>
    <p:extLst>
      <p:ext uri="{BB962C8B-B14F-4D97-AF65-F5344CB8AC3E}">
        <p14:creationId xmlns:p14="http://schemas.microsoft.com/office/powerpoint/2010/main" val="429249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71800" y="228601"/>
            <a:ext cx="7086600" cy="881063"/>
          </a:xfrm>
        </p:spPr>
        <p:txBody>
          <a:bodyPr/>
          <a:lstStyle/>
          <a:p>
            <a:r>
              <a:rPr lang="en-US"/>
              <a:t>Message Passing</a:t>
            </a:r>
          </a:p>
        </p:txBody>
      </p:sp>
      <p:sp>
        <p:nvSpPr>
          <p:cNvPr id="66563" name="Rectangle 3"/>
          <p:cNvSpPr>
            <a:spLocks noGrp="1" noChangeArrowheads="1"/>
          </p:cNvSpPr>
          <p:nvPr>
            <p:ph type="body" idx="1"/>
          </p:nvPr>
        </p:nvSpPr>
        <p:spPr>
          <a:xfrm>
            <a:off x="1981200" y="1371600"/>
            <a:ext cx="8458200" cy="5257800"/>
          </a:xfrm>
        </p:spPr>
        <p:txBody>
          <a:bodyPr/>
          <a:lstStyle/>
          <a:p>
            <a:r>
              <a:rPr lang="en-US" dirty="0"/>
              <a:t>Is a general method used for </a:t>
            </a:r>
            <a:r>
              <a:rPr lang="en-US" dirty="0" err="1"/>
              <a:t>interprocess</a:t>
            </a:r>
            <a:r>
              <a:rPr lang="en-US" dirty="0"/>
              <a:t> communication (IPC)</a:t>
            </a:r>
          </a:p>
          <a:p>
            <a:pPr lvl="1"/>
            <a:r>
              <a:rPr lang="en-US" dirty="0"/>
              <a:t>for processes inside the same computer</a:t>
            </a:r>
          </a:p>
          <a:p>
            <a:pPr lvl="1"/>
            <a:r>
              <a:rPr lang="en-US" dirty="0"/>
              <a:t>for processes in a distributed system</a:t>
            </a:r>
          </a:p>
          <a:p>
            <a:r>
              <a:rPr lang="en-US" dirty="0"/>
              <a:t>Yet another mean to provide process synchronization and mutual exclusion</a:t>
            </a:r>
          </a:p>
          <a:p>
            <a:r>
              <a:rPr lang="en-US" dirty="0"/>
              <a:t>We have at least two primitives:</a:t>
            </a:r>
          </a:p>
          <a:p>
            <a:pPr lvl="1"/>
            <a:r>
              <a:rPr lang="en-US"/>
              <a:t>send(destination, message)</a:t>
            </a:r>
          </a:p>
          <a:p>
            <a:pPr lvl="1"/>
            <a:r>
              <a:rPr lang="en-US" dirty="0"/>
              <a:t>received(source, message)</a:t>
            </a:r>
          </a:p>
          <a:p>
            <a:r>
              <a:rPr lang="en-US" dirty="0"/>
              <a:t>In both cases, the process may or may not be blocked</a:t>
            </a:r>
          </a:p>
        </p:txBody>
      </p:sp>
    </p:spTree>
    <p:extLst>
      <p:ext uri="{BB962C8B-B14F-4D97-AF65-F5344CB8AC3E}">
        <p14:creationId xmlns:p14="http://schemas.microsoft.com/office/powerpoint/2010/main" val="209619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Synchronization in message passing</a:t>
            </a:r>
          </a:p>
        </p:txBody>
      </p:sp>
      <p:sp>
        <p:nvSpPr>
          <p:cNvPr id="67587" name="Rectangle 3"/>
          <p:cNvSpPr>
            <a:spLocks noGrp="1" noChangeArrowheads="1"/>
          </p:cNvSpPr>
          <p:nvPr>
            <p:ph type="body" idx="1"/>
          </p:nvPr>
        </p:nvSpPr>
        <p:spPr>
          <a:xfrm>
            <a:off x="2552700" y="1371600"/>
            <a:ext cx="7810500" cy="5029200"/>
          </a:xfrm>
        </p:spPr>
        <p:txBody>
          <a:bodyPr/>
          <a:lstStyle/>
          <a:p>
            <a:r>
              <a:rPr lang="en-US"/>
              <a:t>For the sender: it is more natural not to be blocked after issuing send(.,.)</a:t>
            </a:r>
          </a:p>
          <a:p>
            <a:pPr lvl="1"/>
            <a:r>
              <a:rPr lang="en-US"/>
              <a:t>can send several messages to multiple dest.</a:t>
            </a:r>
          </a:p>
          <a:p>
            <a:pPr lvl="1"/>
            <a:r>
              <a:rPr lang="en-US"/>
              <a:t>but sender usually expect acknowledgment of message receipt (in case receiver fails) </a:t>
            </a:r>
          </a:p>
          <a:p>
            <a:r>
              <a:rPr lang="en-US"/>
              <a:t>For the receiver: it is more natural to be blocked after issuing receive(.,.)</a:t>
            </a:r>
          </a:p>
          <a:p>
            <a:pPr lvl="1"/>
            <a:r>
              <a:rPr lang="en-US"/>
              <a:t>the receiver usually needs the info before proceeding</a:t>
            </a:r>
          </a:p>
          <a:p>
            <a:pPr lvl="1"/>
            <a:r>
              <a:rPr lang="en-US"/>
              <a:t>but could be blocked indefinitely if sender process fails before send(.,.)</a:t>
            </a:r>
          </a:p>
        </p:txBody>
      </p:sp>
    </p:spTree>
    <p:extLst>
      <p:ext uri="{BB962C8B-B14F-4D97-AF65-F5344CB8AC3E}">
        <p14:creationId xmlns:p14="http://schemas.microsoft.com/office/powerpoint/2010/main" val="55777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Synchronization in message passing</a:t>
            </a:r>
          </a:p>
        </p:txBody>
      </p:sp>
      <p:sp>
        <p:nvSpPr>
          <p:cNvPr id="68611" name="Rectangle 3"/>
          <p:cNvSpPr>
            <a:spLocks noGrp="1" noChangeArrowheads="1"/>
          </p:cNvSpPr>
          <p:nvPr>
            <p:ph type="body" idx="1"/>
          </p:nvPr>
        </p:nvSpPr>
        <p:spPr/>
        <p:txBody>
          <a:bodyPr/>
          <a:lstStyle/>
          <a:p>
            <a:r>
              <a:rPr lang="en-US"/>
              <a:t>Hence other possibilities are sometimes offered</a:t>
            </a:r>
          </a:p>
          <a:p>
            <a:r>
              <a:rPr lang="en-US"/>
              <a:t>Ex: blocking send, blocking receive: </a:t>
            </a:r>
          </a:p>
          <a:p>
            <a:pPr lvl="1"/>
            <a:r>
              <a:rPr lang="en-US"/>
              <a:t>both are blocked until the message is received</a:t>
            </a:r>
          </a:p>
          <a:p>
            <a:pPr lvl="1"/>
            <a:r>
              <a:rPr lang="en-US"/>
              <a:t>occurs when the communication link is unbuffered (no message queue) </a:t>
            </a:r>
          </a:p>
          <a:p>
            <a:pPr lvl="1"/>
            <a:r>
              <a:rPr lang="en-US"/>
              <a:t>provides tight synchronization (</a:t>
            </a:r>
            <a:r>
              <a:rPr lang="en-US" i="1"/>
              <a:t>rendez-vous</a:t>
            </a:r>
            <a:r>
              <a:rPr lang="en-US"/>
              <a:t>)</a:t>
            </a:r>
          </a:p>
        </p:txBody>
      </p:sp>
    </p:spTree>
    <p:extLst>
      <p:ext uri="{BB962C8B-B14F-4D97-AF65-F5344CB8AC3E}">
        <p14:creationId xmlns:p14="http://schemas.microsoft.com/office/powerpoint/2010/main" val="323438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Addressing in message passing</a:t>
            </a:r>
          </a:p>
        </p:txBody>
      </p:sp>
      <p:sp>
        <p:nvSpPr>
          <p:cNvPr id="69635" name="Rectangle 3"/>
          <p:cNvSpPr>
            <a:spLocks noGrp="1" noChangeArrowheads="1"/>
          </p:cNvSpPr>
          <p:nvPr>
            <p:ph type="body" idx="1"/>
          </p:nvPr>
        </p:nvSpPr>
        <p:spPr>
          <a:xfrm>
            <a:off x="2133600" y="1447800"/>
            <a:ext cx="8153400" cy="5029200"/>
          </a:xfrm>
        </p:spPr>
        <p:txBody>
          <a:bodyPr/>
          <a:lstStyle/>
          <a:p>
            <a:r>
              <a:rPr lang="en-US"/>
              <a:t>direct addressing: </a:t>
            </a:r>
          </a:p>
          <a:p>
            <a:pPr lvl="1"/>
            <a:r>
              <a:rPr lang="en-US"/>
              <a:t>when a specific process identifier is used for source/destination </a:t>
            </a:r>
          </a:p>
          <a:p>
            <a:pPr lvl="1"/>
            <a:r>
              <a:rPr lang="en-US"/>
              <a:t>but it might be impossible to specify the source ahead of time (ex: a print server)</a:t>
            </a:r>
          </a:p>
          <a:p>
            <a:r>
              <a:rPr lang="en-US"/>
              <a:t>indirect addressing (more convenient): </a:t>
            </a:r>
          </a:p>
          <a:p>
            <a:pPr lvl="1"/>
            <a:r>
              <a:rPr lang="en-US"/>
              <a:t>messages are sent to a shared </a:t>
            </a:r>
            <a:r>
              <a:rPr lang="en-US">
                <a:solidFill>
                  <a:schemeClr val="hlink"/>
                </a:solidFill>
              </a:rPr>
              <a:t>mailbox</a:t>
            </a:r>
            <a:r>
              <a:rPr lang="en-US"/>
              <a:t> which consists of a queue of messages</a:t>
            </a:r>
          </a:p>
          <a:p>
            <a:pPr lvl="1"/>
            <a:r>
              <a:rPr lang="en-US"/>
              <a:t>senders place messages in the mailbox, receivers pick them up</a:t>
            </a:r>
          </a:p>
        </p:txBody>
      </p:sp>
    </p:spTree>
    <p:extLst>
      <p:ext uri="{BB962C8B-B14F-4D97-AF65-F5344CB8AC3E}">
        <p14:creationId xmlns:p14="http://schemas.microsoft.com/office/powerpoint/2010/main" val="94972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t>Enforcing mutual exclusion with message passing</a:t>
            </a:r>
          </a:p>
        </p:txBody>
      </p:sp>
      <p:sp>
        <p:nvSpPr>
          <p:cNvPr id="70659" name="Rectangle 3"/>
          <p:cNvSpPr>
            <a:spLocks noGrp="1" noChangeArrowheads="1"/>
          </p:cNvSpPr>
          <p:nvPr>
            <p:ph type="body" sz="half" idx="1"/>
          </p:nvPr>
        </p:nvSpPr>
        <p:spPr>
          <a:xfrm>
            <a:off x="1828800" y="1600200"/>
            <a:ext cx="4648200" cy="4953000"/>
          </a:xfrm>
        </p:spPr>
        <p:txBody>
          <a:bodyPr/>
          <a:lstStyle/>
          <a:p>
            <a:r>
              <a:rPr lang="en-US"/>
              <a:t>create  a mailbox </a:t>
            </a:r>
            <a:r>
              <a:rPr lang="en-US" b="1" i="1"/>
              <a:t>mutex</a:t>
            </a:r>
            <a:r>
              <a:rPr lang="en-US"/>
              <a:t> shared by n processes</a:t>
            </a:r>
          </a:p>
          <a:p>
            <a:r>
              <a:rPr lang="en-US"/>
              <a:t>send() is non blocking </a:t>
            </a:r>
          </a:p>
          <a:p>
            <a:r>
              <a:rPr lang="en-US"/>
              <a:t>receive() blocks when </a:t>
            </a:r>
            <a:r>
              <a:rPr lang="en-US" b="1" i="1"/>
              <a:t>mutex</a:t>
            </a:r>
            <a:r>
              <a:rPr lang="en-US"/>
              <a:t> is empty</a:t>
            </a:r>
          </a:p>
          <a:p>
            <a:r>
              <a:rPr lang="en-US"/>
              <a:t>Initialization: send(</a:t>
            </a:r>
            <a:r>
              <a:rPr lang="en-US" b="1" i="1"/>
              <a:t>mutex</a:t>
            </a:r>
            <a:r>
              <a:rPr lang="en-US"/>
              <a:t>, “go”);</a:t>
            </a:r>
          </a:p>
          <a:p>
            <a:r>
              <a:rPr lang="en-US"/>
              <a:t>The first Pi who executes receive() will enter CS. Others will be blocked until Pi resends msg. </a:t>
            </a:r>
          </a:p>
        </p:txBody>
      </p:sp>
      <p:sp>
        <p:nvSpPr>
          <p:cNvPr id="70660" name="Text Box 4"/>
          <p:cNvSpPr txBox="1">
            <a:spLocks noChangeArrowheads="1"/>
          </p:cNvSpPr>
          <p:nvPr/>
        </p:nvSpPr>
        <p:spPr bwMode="auto">
          <a:xfrm>
            <a:off x="6650039" y="1905000"/>
            <a:ext cx="405591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400" b="1">
                <a:latin typeface="Courier New" panose="02070309020205020404" pitchFamily="49" charset="0"/>
              </a:rPr>
              <a:t>Process Pi:</a:t>
            </a:r>
          </a:p>
          <a:p>
            <a:pPr>
              <a:spcBef>
                <a:spcPct val="0"/>
              </a:spcBef>
              <a:buClrTx/>
              <a:buFontTx/>
              <a:buNone/>
            </a:pPr>
            <a:r>
              <a:rPr lang="en-US" sz="2400" b="1">
                <a:latin typeface="Courier New" panose="02070309020205020404" pitchFamily="49" charset="0"/>
              </a:rPr>
              <a:t>var msg: message;</a:t>
            </a:r>
          </a:p>
          <a:p>
            <a:pPr>
              <a:spcBef>
                <a:spcPct val="0"/>
              </a:spcBef>
              <a:buClrTx/>
              <a:buFontTx/>
              <a:buNone/>
            </a:pPr>
            <a:r>
              <a:rPr lang="en-US" sz="2400" b="1">
                <a:latin typeface="Courier New" panose="02070309020205020404" pitchFamily="49" charset="0"/>
              </a:rPr>
              <a:t>repeat</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receive(mutex,msg);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CS</a:t>
            </a:r>
          </a:p>
          <a:p>
            <a:pPr>
              <a:spcBef>
                <a:spcPct val="0"/>
              </a:spcBef>
              <a:buClrTx/>
              <a:buFontTx/>
              <a:buNone/>
            </a:pPr>
            <a:r>
              <a:rPr lang="en-US" sz="2400" b="1">
                <a:latin typeface="Courier New" panose="02070309020205020404" pitchFamily="49" charset="0"/>
              </a:rPr>
              <a:t>  </a:t>
            </a:r>
            <a:r>
              <a:rPr lang="en-US" sz="2400" b="1">
                <a:solidFill>
                  <a:schemeClr val="hlink"/>
                </a:solidFill>
                <a:latin typeface="Courier New" panose="02070309020205020404" pitchFamily="49" charset="0"/>
              </a:rPr>
              <a:t>send(mutex,msg);</a:t>
            </a:r>
            <a:endParaRPr lang="en-US" sz="2400" b="1">
              <a:latin typeface="Courier New" panose="02070309020205020404" pitchFamily="49" charset="0"/>
            </a:endParaRPr>
          </a:p>
          <a:p>
            <a:pPr>
              <a:spcBef>
                <a:spcPct val="0"/>
              </a:spcBef>
              <a:buClrTx/>
              <a:buFontTx/>
              <a:buNone/>
            </a:pPr>
            <a:r>
              <a:rPr lang="en-US" sz="2400" b="1">
                <a:latin typeface="Courier New" panose="02070309020205020404" pitchFamily="49" charset="0"/>
              </a:rPr>
              <a:t>  RS</a:t>
            </a:r>
          </a:p>
          <a:p>
            <a:pPr>
              <a:spcBef>
                <a:spcPct val="0"/>
              </a:spcBef>
              <a:buClrTx/>
              <a:buFontTx/>
              <a:buNone/>
            </a:pPr>
            <a:r>
              <a:rPr lang="en-US" sz="2400" b="1">
                <a:latin typeface="Courier New" panose="02070309020205020404" pitchFamily="49" charset="0"/>
              </a:rPr>
              <a:t>forever</a:t>
            </a:r>
          </a:p>
        </p:txBody>
      </p:sp>
    </p:spTree>
    <p:extLst>
      <p:ext uri="{BB962C8B-B14F-4D97-AF65-F5344CB8AC3E}">
        <p14:creationId xmlns:p14="http://schemas.microsoft.com/office/powerpoint/2010/main" val="43372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The bounded-buffer P/C problem with message passing</a:t>
            </a:r>
          </a:p>
        </p:txBody>
      </p:sp>
      <p:sp>
        <p:nvSpPr>
          <p:cNvPr id="71683" name="Rectangle 3"/>
          <p:cNvSpPr>
            <a:spLocks noGrp="1" noChangeArrowheads="1"/>
          </p:cNvSpPr>
          <p:nvPr>
            <p:ph type="body" idx="1"/>
          </p:nvPr>
        </p:nvSpPr>
        <p:spPr>
          <a:xfrm>
            <a:off x="2057400" y="1447800"/>
            <a:ext cx="8420100" cy="5029200"/>
          </a:xfrm>
        </p:spPr>
        <p:txBody>
          <a:bodyPr>
            <a:normAutofit lnSpcReduction="10000"/>
          </a:bodyPr>
          <a:lstStyle/>
          <a:p>
            <a:r>
              <a:rPr lang="en-US" sz="3000"/>
              <a:t>We will now make use of messages</a:t>
            </a:r>
          </a:p>
          <a:p>
            <a:r>
              <a:rPr lang="en-US" sz="3000"/>
              <a:t>The producer place items (inside messages) in the mailbox </a:t>
            </a:r>
            <a:r>
              <a:rPr lang="en-US" sz="3000" b="1" i="1"/>
              <a:t>mayconsume</a:t>
            </a:r>
            <a:r>
              <a:rPr lang="en-US" sz="3000"/>
              <a:t> </a:t>
            </a:r>
          </a:p>
          <a:p>
            <a:r>
              <a:rPr lang="en-US" sz="3000" b="1" i="1"/>
              <a:t>mayconsume</a:t>
            </a:r>
            <a:r>
              <a:rPr lang="en-US" sz="3000"/>
              <a:t> acts as our buffer: consumer can consume item when at least one message is present</a:t>
            </a:r>
          </a:p>
          <a:p>
            <a:r>
              <a:rPr lang="en-US" sz="3000"/>
              <a:t>Mailbox </a:t>
            </a:r>
            <a:r>
              <a:rPr lang="en-US" sz="3000" b="1" i="1"/>
              <a:t>mayproduce</a:t>
            </a:r>
            <a:r>
              <a:rPr lang="en-US" sz="3000"/>
              <a:t> is filled initially with k null messages (k= buffer size)</a:t>
            </a:r>
          </a:p>
          <a:p>
            <a:r>
              <a:rPr lang="en-US" sz="3000"/>
              <a:t>The size of </a:t>
            </a:r>
            <a:r>
              <a:rPr lang="en-US" sz="3000" b="1" i="1"/>
              <a:t>mayproduce</a:t>
            </a:r>
            <a:r>
              <a:rPr lang="en-US" sz="3000"/>
              <a:t> shrinks with each production and grows with each consumption</a:t>
            </a:r>
          </a:p>
          <a:p>
            <a:r>
              <a:rPr lang="en-US" sz="3000"/>
              <a:t>can support multiple producers/consumers</a:t>
            </a:r>
            <a:endParaRPr lang="en-US"/>
          </a:p>
        </p:txBody>
      </p:sp>
    </p:spTree>
    <p:extLst>
      <p:ext uri="{BB962C8B-B14F-4D97-AF65-F5344CB8AC3E}">
        <p14:creationId xmlns:p14="http://schemas.microsoft.com/office/powerpoint/2010/main" val="246017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0801" y="304801"/>
            <a:ext cx="7885113" cy="962025"/>
          </a:xfrm>
        </p:spPr>
        <p:txBody>
          <a:bodyPr>
            <a:normAutofit fontScale="90000"/>
          </a:bodyPr>
          <a:lstStyle/>
          <a:p>
            <a:r>
              <a:rPr lang="en-US"/>
              <a:t>The bounded-buffer P/C problem with message passing</a:t>
            </a:r>
          </a:p>
        </p:txBody>
      </p:sp>
      <p:sp>
        <p:nvSpPr>
          <p:cNvPr id="72707" name="Text Box 3"/>
          <p:cNvSpPr txBox="1">
            <a:spLocks noChangeArrowheads="1"/>
          </p:cNvSpPr>
          <p:nvPr/>
        </p:nvSpPr>
        <p:spPr bwMode="auto">
          <a:xfrm>
            <a:off x="2819400" y="1736726"/>
            <a:ext cx="4451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B5B5B"/>
              </a:buClr>
              <a:buChar char="•"/>
              <a:defRPr sz="3200">
                <a:solidFill>
                  <a:schemeClr val="tx1"/>
                </a:solidFill>
                <a:latin typeface="Times New Roman" panose="02020603050405020304" pitchFamily="18" charset="0"/>
              </a:defRPr>
            </a:lvl1pPr>
            <a:lvl2pPr marL="742950" indent="-285750">
              <a:spcBef>
                <a:spcPct val="20000"/>
              </a:spcBef>
              <a:buClr>
                <a:srgbClr val="FB5B5B"/>
              </a:buClr>
              <a:buChar char="–"/>
              <a:defRPr sz="2800">
                <a:solidFill>
                  <a:schemeClr val="tx1"/>
                </a:solidFill>
                <a:latin typeface="Times New Roman" panose="02020603050405020304" pitchFamily="18" charset="0"/>
              </a:defRPr>
            </a:lvl2pPr>
            <a:lvl3pPr marL="1143000" indent="-228600">
              <a:spcBef>
                <a:spcPct val="20000"/>
              </a:spcBef>
              <a:buClr>
                <a:srgbClr val="FB5B5B"/>
              </a:buClr>
              <a:buChar char="•"/>
              <a:defRPr sz="2400">
                <a:solidFill>
                  <a:schemeClr val="tx1"/>
                </a:solidFill>
                <a:latin typeface="Times New Roman" panose="02020603050405020304" pitchFamily="18" charset="0"/>
              </a:defRPr>
            </a:lvl3pPr>
            <a:lvl4pPr marL="1600200" indent="-228600">
              <a:spcBef>
                <a:spcPct val="20000"/>
              </a:spcBef>
              <a:buClr>
                <a:srgbClr val="FB5B5B"/>
              </a:buClr>
              <a:buChar char="–"/>
              <a:defRPr sz="2000">
                <a:solidFill>
                  <a:schemeClr val="tx1"/>
                </a:solidFill>
                <a:latin typeface="Times New Roman" panose="02020603050405020304" pitchFamily="18" charset="0"/>
              </a:defRPr>
            </a:lvl4pPr>
            <a:lvl5pPr marL="2057400" indent="-228600">
              <a:spcBef>
                <a:spcPct val="20000"/>
              </a:spcBef>
              <a:buClr>
                <a:srgbClr val="FB5B5B"/>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B5B5B"/>
              </a:buClr>
              <a:buChar char="»"/>
              <a:defRPr sz="2000">
                <a:solidFill>
                  <a:schemeClr val="tx1"/>
                </a:solidFill>
                <a:latin typeface="Times New Roman" panose="02020603050405020304" pitchFamily="18" charset="0"/>
              </a:defRPr>
            </a:lvl9pPr>
          </a:lstStyle>
          <a:p>
            <a:pPr>
              <a:spcBef>
                <a:spcPct val="0"/>
              </a:spcBef>
              <a:buClrTx/>
              <a:buFontTx/>
              <a:buNone/>
            </a:pPr>
            <a:r>
              <a:rPr lang="en-US" sz="2000" b="1" dirty="0">
                <a:latin typeface="Courier New" panose="02070309020205020404" pitchFamily="49" charset="0"/>
              </a:rPr>
              <a:t>Producer: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mayproduce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 produce();</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pmsg</a:t>
            </a:r>
            <a:r>
              <a:rPr lang="en-US" sz="2000" b="1" dirty="0">
                <a:latin typeface="Courier New" panose="02070309020205020404" pitchFamily="49" charset="0"/>
              </a:rPr>
              <a:t>);</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a:p>
            <a:pPr>
              <a:spcBef>
                <a:spcPct val="0"/>
              </a:spcBef>
              <a:buClrTx/>
              <a:buFontTx/>
              <a:buNone/>
            </a:pPr>
            <a:endParaRPr lang="en-US" sz="2000" b="1" dirty="0">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Consumer:</a:t>
            </a:r>
          </a:p>
          <a:p>
            <a:pPr>
              <a:spcBef>
                <a:spcPct val="0"/>
              </a:spcBef>
              <a:buClrTx/>
              <a:buFontTx/>
              <a:buNone/>
            </a:pPr>
            <a:r>
              <a:rPr lang="en-US" sz="2000" b="1" dirty="0" err="1">
                <a:latin typeface="Courier New" panose="02070309020205020404" pitchFamily="49" charset="0"/>
              </a:rPr>
              <a:t>var</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 message;</a:t>
            </a:r>
          </a:p>
          <a:p>
            <a:pPr>
              <a:spcBef>
                <a:spcPct val="0"/>
              </a:spcBef>
              <a:buClrTx/>
              <a:buFontTx/>
              <a:buNone/>
            </a:pPr>
            <a:r>
              <a:rPr lang="en-US" sz="2000" b="1" dirty="0">
                <a:latin typeface="Courier New" panose="02070309020205020404" pitchFamily="49" charset="0"/>
              </a:rPr>
              <a:t>repeat</a:t>
            </a:r>
          </a:p>
          <a:p>
            <a:pPr>
              <a:spcBef>
                <a:spcPct val="0"/>
              </a:spcBef>
              <a:buClrTx/>
              <a:buFontTx/>
              <a:buNone/>
            </a:pPr>
            <a:r>
              <a:rPr lang="en-US" sz="2000" b="1" dirty="0">
                <a:latin typeface="Courier New" panose="02070309020205020404" pitchFamily="49" charset="0"/>
              </a:rPr>
              <a:t>  receive(</a:t>
            </a:r>
            <a:r>
              <a:rPr lang="en-US" sz="2000" b="1" dirty="0" err="1">
                <a:latin typeface="Courier New" panose="02070309020205020404" pitchFamily="49" charset="0"/>
              </a:rPr>
              <a:t>mayconsume</a:t>
            </a:r>
            <a:r>
              <a:rPr lang="en-US" sz="2000" b="1" dirty="0">
                <a:latin typeface="Courier New" panose="02070309020205020404" pitchFamily="49" charset="0"/>
              </a:rPr>
              <a:t>, </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consume(</a:t>
            </a:r>
            <a:r>
              <a:rPr lang="en-US" sz="2000" b="1" dirty="0" err="1">
                <a:latin typeface="Courier New" panose="02070309020205020404" pitchFamily="49" charset="0"/>
              </a:rPr>
              <a:t>cmsg</a:t>
            </a:r>
            <a:r>
              <a:rPr lang="en-US" sz="2000" b="1" dirty="0">
                <a:latin typeface="Courier New" panose="02070309020205020404" pitchFamily="49" charset="0"/>
              </a:rPr>
              <a:t>);</a:t>
            </a:r>
          </a:p>
          <a:p>
            <a:pPr>
              <a:spcBef>
                <a:spcPct val="0"/>
              </a:spcBef>
              <a:buClrTx/>
              <a:buFontTx/>
              <a:buNone/>
            </a:pPr>
            <a:r>
              <a:rPr lang="en-US" sz="2000" b="1" dirty="0">
                <a:latin typeface="Courier New" panose="02070309020205020404" pitchFamily="49" charset="0"/>
              </a:rPr>
              <a:t>  send(</a:t>
            </a:r>
            <a:r>
              <a:rPr lang="en-US" sz="2000" b="1" dirty="0" err="1">
                <a:latin typeface="Courier New" panose="02070309020205020404" pitchFamily="49" charset="0"/>
              </a:rPr>
              <a:t>mayproduce</a:t>
            </a:r>
            <a:r>
              <a:rPr lang="en-US" sz="2000" b="1" dirty="0">
                <a:latin typeface="Courier New" panose="02070309020205020404" pitchFamily="49" charset="0"/>
              </a:rPr>
              <a:t>, null);</a:t>
            </a:r>
            <a:endParaRPr lang="en-US" sz="2000" b="1" dirty="0">
              <a:solidFill>
                <a:schemeClr val="hlink"/>
              </a:solidFill>
              <a:latin typeface="Courier New" panose="02070309020205020404" pitchFamily="49" charset="0"/>
            </a:endParaRPr>
          </a:p>
          <a:p>
            <a:pPr>
              <a:spcBef>
                <a:spcPct val="0"/>
              </a:spcBef>
              <a:buClrTx/>
              <a:buFontTx/>
              <a:buNone/>
            </a:pPr>
            <a:r>
              <a:rPr lang="en-US" sz="2000" b="1" dirty="0">
                <a:latin typeface="Courier New" panose="02070309020205020404" pitchFamily="49" charset="0"/>
              </a:rPr>
              <a:t>forever</a:t>
            </a:r>
          </a:p>
        </p:txBody>
      </p:sp>
    </p:spTree>
    <p:extLst>
      <p:ext uri="{BB962C8B-B14F-4D97-AF65-F5344CB8AC3E}">
        <p14:creationId xmlns:p14="http://schemas.microsoft.com/office/powerpoint/2010/main" val="37316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message in </a:t>
            </a:r>
            <a:r>
              <a:rPr lang="en-US"/>
              <a:t>distributed systems</a:t>
            </a:r>
          </a:p>
        </p:txBody>
      </p:sp>
      <p:sp>
        <p:nvSpPr>
          <p:cNvPr id="3" name="Content Placeholder 2"/>
          <p:cNvSpPr>
            <a:spLocks noGrp="1"/>
          </p:cNvSpPr>
          <p:nvPr>
            <p:ph idx="1"/>
          </p:nvPr>
        </p:nvSpPr>
        <p:spPr>
          <a:xfrm>
            <a:off x="838200" y="1825624"/>
            <a:ext cx="10515600" cy="4845631"/>
          </a:xfrm>
        </p:spPr>
        <p:txBody>
          <a:bodyPr>
            <a:normAutofit fontScale="92500" lnSpcReduction="20000"/>
          </a:bodyPr>
          <a:lstStyle/>
          <a:p>
            <a:r>
              <a:rPr lang="en-US" dirty="0"/>
              <a:t>When several sites are connected to one another by a communication network, users at the various sites have the opportunity to exchange information. At a low level, </a:t>
            </a:r>
            <a:r>
              <a:rPr lang="en-US" b="1" dirty="0"/>
              <a:t>messages </a:t>
            </a:r>
            <a:r>
              <a:rPr lang="en-US" dirty="0"/>
              <a:t>are passed between systems</a:t>
            </a:r>
          </a:p>
          <a:p>
            <a:r>
              <a:rPr lang="en-US" dirty="0"/>
              <a:t>All of the concurrency issues that are faced in a tightly coupled system, such as mutual exclusion, deadlock, and starvation, are also faced in a distributed system. </a:t>
            </a:r>
          </a:p>
          <a:p>
            <a:r>
              <a:rPr lang="en-US" dirty="0"/>
              <a:t>It is not possible for the operating system, or any process, to know the current state of all processes in the distributed system. </a:t>
            </a:r>
          </a:p>
          <a:p>
            <a:r>
              <a:rPr lang="en-US" dirty="0"/>
              <a:t>A process can only know the current state of all the processes on the local system, by access to process control blocks in memory. </a:t>
            </a:r>
          </a:p>
          <a:p>
            <a:r>
              <a:rPr lang="en-US" dirty="0"/>
              <a:t>For remote processes, a process can only know state information that is received via messages, which represent the state of the remote process</a:t>
            </a:r>
          </a:p>
          <a:p>
            <a:r>
              <a:rPr lang="en-US" dirty="0"/>
              <a:t>Message consists of header and data. The header inform another system information relating to the message. </a:t>
            </a:r>
          </a:p>
        </p:txBody>
      </p:sp>
    </p:spTree>
    <p:extLst>
      <p:ext uri="{BB962C8B-B14F-4D97-AF65-F5344CB8AC3E}">
        <p14:creationId xmlns:p14="http://schemas.microsoft.com/office/powerpoint/2010/main" val="235146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 </a:t>
            </a:r>
          </a:p>
        </p:txBody>
      </p:sp>
      <p:sp>
        <p:nvSpPr>
          <p:cNvPr id="3" name="Content Placeholder 2"/>
          <p:cNvSpPr>
            <a:spLocks noGrp="1"/>
          </p:cNvSpPr>
          <p:nvPr>
            <p:ph idx="1"/>
          </p:nvPr>
        </p:nvSpPr>
        <p:spPr/>
        <p:txBody>
          <a:bodyPr>
            <a:normAutofit/>
          </a:bodyPr>
          <a:lstStyle/>
          <a:p>
            <a:r>
              <a:rPr lang="en-US" dirty="0"/>
              <a:t>A DFS is a file system whose clients, servers, and storage devices are</a:t>
            </a:r>
          </a:p>
          <a:p>
            <a:r>
              <a:rPr lang="en-US" dirty="0"/>
              <a:t>dispersed among the machines of a distributed system</a:t>
            </a:r>
          </a:p>
          <a:p>
            <a:r>
              <a:rPr lang="en-US" dirty="0"/>
              <a:t>To explain the structure of a DFS, we need to define the terms </a:t>
            </a:r>
            <a:r>
              <a:rPr lang="en-US" i="1" dirty="0"/>
              <a:t>service, server, </a:t>
            </a:r>
            <a:r>
              <a:rPr lang="en-US" dirty="0"/>
              <a:t>and </a:t>
            </a:r>
            <a:r>
              <a:rPr lang="en-US" i="1" dirty="0"/>
              <a:t>client </a:t>
            </a:r>
            <a:r>
              <a:rPr lang="en-US" dirty="0"/>
              <a:t>in the DFS context. </a:t>
            </a:r>
          </a:p>
          <a:p>
            <a:r>
              <a:rPr lang="en-US" dirty="0"/>
              <a:t>A </a:t>
            </a:r>
            <a:r>
              <a:rPr lang="en-US" b="1" dirty="0"/>
              <a:t>service </a:t>
            </a:r>
            <a:r>
              <a:rPr lang="en-US" dirty="0"/>
              <a:t>is a software entity running on one or more machines and providing a particular type of function to clients.</a:t>
            </a:r>
          </a:p>
          <a:p>
            <a:r>
              <a:rPr lang="en-US" dirty="0"/>
              <a:t>A </a:t>
            </a:r>
            <a:r>
              <a:rPr lang="en-US" b="1" dirty="0"/>
              <a:t>server </a:t>
            </a:r>
            <a:r>
              <a:rPr lang="en-US" dirty="0"/>
              <a:t>is the service software running on a single machine. </a:t>
            </a:r>
          </a:p>
          <a:p>
            <a:r>
              <a:rPr lang="en-US" dirty="0"/>
              <a:t>A </a:t>
            </a:r>
            <a:r>
              <a:rPr lang="en-US" b="1" dirty="0"/>
              <a:t>client </a:t>
            </a:r>
            <a:r>
              <a:rPr lang="en-US" dirty="0"/>
              <a:t>is a process that can invoke a service using a set of operations that form its </a:t>
            </a:r>
            <a:r>
              <a:rPr lang="en-US" b="1" dirty="0"/>
              <a:t>client interface</a:t>
            </a:r>
            <a:endParaRPr lang="en-US" dirty="0"/>
          </a:p>
        </p:txBody>
      </p:sp>
    </p:spTree>
    <p:extLst>
      <p:ext uri="{BB962C8B-B14F-4D97-AF65-F5344CB8AC3E}">
        <p14:creationId xmlns:p14="http://schemas.microsoft.com/office/powerpoint/2010/main" val="405710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client interface for a file service is formed by a set of primitive file</a:t>
            </a:r>
          </a:p>
          <a:p>
            <a:r>
              <a:rPr lang="en-US" dirty="0"/>
              <a:t>operations, such as create a file, delete a file, read from a file, and write to a file.</a:t>
            </a:r>
          </a:p>
          <a:p>
            <a:r>
              <a:rPr lang="en-US" dirty="0"/>
              <a:t>The primary hardware component that a file server controls is a set of local secondary-storage devices (usually, magnetic disks) on which files are stored and from which they are retrieved according to the clients’ requests.</a:t>
            </a:r>
          </a:p>
        </p:txBody>
      </p:sp>
    </p:spTree>
    <p:extLst>
      <p:ext uri="{BB962C8B-B14F-4D97-AF65-F5344CB8AC3E}">
        <p14:creationId xmlns:p14="http://schemas.microsoft.com/office/powerpoint/2010/main" val="94256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in </a:t>
            </a:r>
            <a:r>
              <a:rPr lang="en-US" dirty="0" err="1"/>
              <a:t>DisOs</a:t>
            </a:r>
            <a:endParaRPr lang="en-US" dirty="0"/>
          </a:p>
        </p:txBody>
      </p:sp>
      <p:sp>
        <p:nvSpPr>
          <p:cNvPr id="3" name="Content Placeholder 2"/>
          <p:cNvSpPr>
            <a:spLocks noGrp="1"/>
          </p:cNvSpPr>
          <p:nvPr>
            <p:ph idx="1"/>
          </p:nvPr>
        </p:nvSpPr>
        <p:spPr>
          <a:xfrm>
            <a:off x="838200" y="1825625"/>
            <a:ext cx="11049000" cy="4858510"/>
          </a:xfrm>
        </p:spPr>
        <p:txBody>
          <a:bodyPr>
            <a:normAutofit fontScale="85000" lnSpcReduction="10000"/>
          </a:bodyPr>
          <a:lstStyle/>
          <a:p>
            <a:r>
              <a:rPr lang="en-US" dirty="0">
                <a:solidFill>
                  <a:srgbClr val="FF0000"/>
                </a:solidFill>
              </a:rPr>
              <a:t>All of the concurrency issues that are faced in a tightly coupled system, such as mutual exclusion, deadlock, and starvation, are also faced in a distributed system</a:t>
            </a:r>
            <a:r>
              <a:rPr lang="en-US" dirty="0"/>
              <a:t>.</a:t>
            </a:r>
          </a:p>
          <a:p>
            <a:r>
              <a:rPr lang="en-US" dirty="0"/>
              <a:t>A </a:t>
            </a:r>
            <a:r>
              <a:rPr lang="en-US" b="1" dirty="0"/>
              <a:t>distributed system </a:t>
            </a:r>
            <a:r>
              <a:rPr lang="en-US" dirty="0"/>
              <a:t>is a collection of loosely coupled nodes interconnected by a communication network</a:t>
            </a:r>
          </a:p>
          <a:p>
            <a:r>
              <a:rPr lang="en-US" dirty="0"/>
              <a:t>The nodes in a distributed system may vary in size and function. </a:t>
            </a:r>
          </a:p>
          <a:p>
            <a:r>
              <a:rPr lang="en-US" dirty="0"/>
              <a:t>They may include small microprocessors, personal computers, and large general-purpose computer systems. </a:t>
            </a:r>
          </a:p>
          <a:p>
            <a:r>
              <a:rPr lang="en-US" dirty="0"/>
              <a:t>These processors are referred to by a number of names, such as </a:t>
            </a:r>
            <a:r>
              <a:rPr lang="en-US" i="1" dirty="0"/>
              <a:t>processors, sites, machines, </a:t>
            </a:r>
            <a:r>
              <a:rPr lang="en-US" dirty="0"/>
              <a:t>and </a:t>
            </a:r>
            <a:r>
              <a:rPr lang="en-US" i="1" dirty="0"/>
              <a:t>hosts, </a:t>
            </a:r>
            <a:r>
              <a:rPr lang="en-US" dirty="0"/>
              <a:t>depending on the context in which they are mentioned. </a:t>
            </a:r>
          </a:p>
          <a:p>
            <a:r>
              <a:rPr lang="en-US" dirty="0">
                <a:solidFill>
                  <a:srgbClr val="FF0000"/>
                </a:solidFill>
              </a:rPr>
              <a:t>One node at one site, the </a:t>
            </a:r>
            <a:r>
              <a:rPr lang="en-US" i="1" dirty="0">
                <a:solidFill>
                  <a:srgbClr val="FF0000"/>
                </a:solidFill>
              </a:rPr>
              <a:t>server, </a:t>
            </a:r>
            <a:r>
              <a:rPr lang="en-US" dirty="0">
                <a:solidFill>
                  <a:srgbClr val="FF0000"/>
                </a:solidFill>
              </a:rPr>
              <a:t>has a resource that another node at another site, the </a:t>
            </a:r>
            <a:r>
              <a:rPr lang="en-US" i="1" dirty="0">
                <a:solidFill>
                  <a:srgbClr val="FF0000"/>
                </a:solidFill>
              </a:rPr>
              <a:t>client </a:t>
            </a:r>
            <a:r>
              <a:rPr lang="en-US" dirty="0">
                <a:solidFill>
                  <a:srgbClr val="FF0000"/>
                </a:solidFill>
              </a:rPr>
              <a:t>(or user), would like to use.</a:t>
            </a:r>
          </a:p>
          <a:p>
            <a:r>
              <a:rPr lang="en-US" dirty="0"/>
              <a:t>Four major reasons for building distributed systems: resource</a:t>
            </a:r>
          </a:p>
          <a:p>
            <a:r>
              <a:rPr lang="en-US" dirty="0">
                <a:solidFill>
                  <a:srgbClr val="FF0000"/>
                </a:solidFill>
              </a:rPr>
              <a:t>sharing, computation speedup, reliability, and fast communication</a:t>
            </a:r>
          </a:p>
        </p:txBody>
      </p:sp>
    </p:spTree>
    <p:extLst>
      <p:ext uri="{BB962C8B-B14F-4D97-AF65-F5344CB8AC3E}">
        <p14:creationId xmlns:p14="http://schemas.microsoft.com/office/powerpoint/2010/main" val="37909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System</a:t>
            </a:r>
          </a:p>
        </p:txBody>
      </p:sp>
      <p:pic>
        <p:nvPicPr>
          <p:cNvPr id="4" name="Content Placeholder 3"/>
          <p:cNvPicPr>
            <a:picLocks noGrp="1" noChangeAspect="1"/>
          </p:cNvPicPr>
          <p:nvPr>
            <p:ph idx="1"/>
          </p:nvPr>
        </p:nvPicPr>
        <p:blipFill>
          <a:blip r:embed="rId2"/>
          <a:stretch>
            <a:fillRect/>
          </a:stretch>
        </p:blipFill>
        <p:spPr>
          <a:xfrm>
            <a:off x="838201" y="2166606"/>
            <a:ext cx="10515600" cy="4221315"/>
          </a:xfrm>
          <a:prstGeom prst="rect">
            <a:avLst/>
          </a:prstGeom>
        </p:spPr>
      </p:pic>
    </p:spTree>
    <p:extLst>
      <p:ext uri="{BB962C8B-B14F-4D97-AF65-F5344CB8AC3E}">
        <p14:creationId xmlns:p14="http://schemas.microsoft.com/office/powerpoint/2010/main" val="99580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distributed operating system</a:t>
            </a:r>
          </a:p>
        </p:txBody>
      </p:sp>
      <p:sp>
        <p:nvSpPr>
          <p:cNvPr id="3" name="Content Placeholder 2"/>
          <p:cNvSpPr>
            <a:spLocks noGrp="1"/>
          </p:cNvSpPr>
          <p:nvPr>
            <p:ph idx="1"/>
          </p:nvPr>
        </p:nvSpPr>
        <p:spPr/>
        <p:txBody>
          <a:bodyPr/>
          <a:lstStyle/>
          <a:p>
            <a:r>
              <a:rPr lang="en-US" dirty="0"/>
              <a:t>Two types:</a:t>
            </a:r>
          </a:p>
          <a:p>
            <a:pPr lvl="1"/>
            <a:r>
              <a:rPr lang="en-US" dirty="0"/>
              <a:t>Network operating systems</a:t>
            </a:r>
          </a:p>
          <a:p>
            <a:pPr lvl="1"/>
            <a:r>
              <a:rPr lang="en-US" dirty="0"/>
              <a:t>Distributed operating systems. </a:t>
            </a:r>
          </a:p>
          <a:p>
            <a:pPr marL="457200" lvl="1" indent="0">
              <a:buNone/>
            </a:pPr>
            <a:endParaRPr lang="en-US" dirty="0"/>
          </a:p>
          <a:p>
            <a:pPr marL="457200" lvl="1" indent="0">
              <a:buNone/>
            </a:pPr>
            <a:r>
              <a:rPr lang="en-US" dirty="0">
                <a:solidFill>
                  <a:srgbClr val="FF0000"/>
                </a:solidFill>
              </a:rPr>
              <a:t>Network operating systems are simpler to implement but generally more difficult for users to access and utilize than are distributed operating systems, which provide more features</a:t>
            </a:r>
            <a:r>
              <a:rPr lang="en-US" dirty="0"/>
              <a:t>.</a:t>
            </a:r>
          </a:p>
        </p:txBody>
      </p:sp>
    </p:spTree>
    <p:extLst>
      <p:ext uri="{BB962C8B-B14F-4D97-AF65-F5344CB8AC3E}">
        <p14:creationId xmlns:p14="http://schemas.microsoft.com/office/powerpoint/2010/main" val="8808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585"/>
          </a:xfrm>
        </p:spPr>
        <p:txBody>
          <a:bodyPr/>
          <a:lstStyle/>
          <a:p>
            <a:r>
              <a:rPr lang="en-US" dirty="0"/>
              <a:t>Network operating systems</a:t>
            </a:r>
          </a:p>
        </p:txBody>
      </p:sp>
      <p:sp>
        <p:nvSpPr>
          <p:cNvPr id="3" name="Content Placeholder 2"/>
          <p:cNvSpPr>
            <a:spLocks noGrp="1"/>
          </p:cNvSpPr>
          <p:nvPr>
            <p:ph idx="1"/>
          </p:nvPr>
        </p:nvSpPr>
        <p:spPr>
          <a:xfrm>
            <a:off x="838200" y="1340285"/>
            <a:ext cx="10948792" cy="5292245"/>
          </a:xfrm>
        </p:spPr>
        <p:txBody>
          <a:bodyPr>
            <a:normAutofit fontScale="85000" lnSpcReduction="20000"/>
          </a:bodyPr>
          <a:lstStyle/>
          <a:p>
            <a:r>
              <a:rPr lang="en-US" dirty="0"/>
              <a:t>Provides an environment in which users, who are aware of the multiplicity of machines, can access remote resources by either logging in to the appropriate remote machine or transferring data from the remote machine to their own machines. </a:t>
            </a:r>
          </a:p>
          <a:p>
            <a:r>
              <a:rPr lang="en-US" dirty="0"/>
              <a:t>Currently, all general-purpose operating systems, and even embedded operating systems such as Android and </a:t>
            </a:r>
            <a:r>
              <a:rPr lang="en-US" dirty="0" err="1"/>
              <a:t>iOS</a:t>
            </a:r>
            <a:r>
              <a:rPr lang="en-US" dirty="0"/>
              <a:t>, are network operating systems.</a:t>
            </a:r>
          </a:p>
          <a:p>
            <a:r>
              <a:rPr lang="en-US" dirty="0"/>
              <a:t>This OS type provides mechanism for </a:t>
            </a:r>
          </a:p>
          <a:p>
            <a:pPr lvl="1"/>
            <a:r>
              <a:rPr lang="en-US" dirty="0">
                <a:solidFill>
                  <a:srgbClr val="FF0000"/>
                </a:solidFill>
              </a:rPr>
              <a:t>Remote login e.g. </a:t>
            </a:r>
            <a:r>
              <a:rPr lang="en-US" dirty="0">
                <a:solidFill>
                  <a:srgbClr val="C00000"/>
                </a:solidFill>
              </a:rPr>
              <a:t>telnet 123.123.134.0 or ping unilag.eunilag.edu.ng or  </a:t>
            </a:r>
            <a:r>
              <a:rPr lang="en-US" dirty="0" err="1">
                <a:solidFill>
                  <a:srgbClr val="C00000"/>
                </a:solidFill>
              </a:rPr>
              <a:t>ssh</a:t>
            </a:r>
            <a:r>
              <a:rPr lang="en-US" dirty="0">
                <a:solidFill>
                  <a:srgbClr val="C00000"/>
                </a:solidFill>
              </a:rPr>
              <a:t> cs.yale.edu</a:t>
            </a:r>
          </a:p>
          <a:p>
            <a:pPr lvl="1"/>
            <a:r>
              <a:rPr lang="en-US" dirty="0">
                <a:solidFill>
                  <a:srgbClr val="FF0000"/>
                </a:solidFill>
              </a:rPr>
              <a:t>Remote file transfer e.g. ftp </a:t>
            </a:r>
            <a:r>
              <a:rPr lang="en-US" dirty="0">
                <a:solidFill>
                  <a:srgbClr val="C00000"/>
                </a:solidFill>
              </a:rPr>
              <a:t>unilag.eunilag.edu</a:t>
            </a:r>
            <a:endParaRPr lang="en-US" dirty="0">
              <a:solidFill>
                <a:srgbClr val="FF0000"/>
              </a:solidFill>
            </a:endParaRPr>
          </a:p>
          <a:p>
            <a:r>
              <a:rPr lang="en-US" dirty="0"/>
              <a:t>In such an environment, each computer maintains its own local file system. </a:t>
            </a:r>
          </a:p>
          <a:p>
            <a:r>
              <a:rPr lang="en-US" dirty="0"/>
              <a:t>If a user at one site wants to access a file located on another computer, then the file must be copied explicitly from the remote computer down to the local environment (downloading)</a:t>
            </a:r>
          </a:p>
          <a:p>
            <a:r>
              <a:rPr lang="en-US" dirty="0"/>
              <a:t>The Internet provides a mechanism for such a transfer with the file transfer protocol (FTP) program and the private secured file transfer protocol (SFTP) Program</a:t>
            </a:r>
          </a:p>
          <a:p>
            <a:r>
              <a:rPr lang="en-US" dirty="0">
                <a:solidFill>
                  <a:srgbClr val="FF0000"/>
                </a:solidFill>
              </a:rPr>
              <a:t>Disadvantage: the user must know the commands to use at the remote system</a:t>
            </a:r>
          </a:p>
        </p:txBody>
      </p:sp>
    </p:spTree>
    <p:extLst>
      <p:ext uri="{BB962C8B-B14F-4D97-AF65-F5344CB8AC3E}">
        <p14:creationId xmlns:p14="http://schemas.microsoft.com/office/powerpoint/2010/main" val="141997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ftp</a:t>
            </a:r>
          </a:p>
        </p:txBody>
      </p:sp>
      <p:sp>
        <p:nvSpPr>
          <p:cNvPr id="3" name="Content Placeholder 2"/>
          <p:cNvSpPr>
            <a:spLocks noGrp="1"/>
          </p:cNvSpPr>
          <p:nvPr>
            <p:ph idx="1"/>
          </p:nvPr>
        </p:nvSpPr>
        <p:spPr>
          <a:xfrm>
            <a:off x="838200" y="1825625"/>
            <a:ext cx="10515600" cy="4819874"/>
          </a:xfrm>
        </p:spPr>
        <p:txBody>
          <a:bodyPr/>
          <a:lstStyle/>
          <a:p>
            <a:r>
              <a:rPr lang="en-US" dirty="0"/>
              <a:t>Suppose that a user on “cs.uvm.edu” wants to copy a Java program</a:t>
            </a:r>
          </a:p>
          <a:p>
            <a:r>
              <a:rPr lang="en-US" dirty="0"/>
              <a:t>Server.java that resides on “cs.yale.edu”. </a:t>
            </a:r>
          </a:p>
          <a:p>
            <a:r>
              <a:rPr lang="en-US" dirty="0"/>
              <a:t>The user must first invoke the </a:t>
            </a:r>
            <a:r>
              <a:rPr lang="en-US" dirty="0" err="1"/>
              <a:t>sftp</a:t>
            </a:r>
            <a:r>
              <a:rPr lang="en-US" dirty="0"/>
              <a:t> program by executing:</a:t>
            </a:r>
          </a:p>
          <a:p>
            <a:pPr marL="457200" lvl="1" indent="0">
              <a:buNone/>
            </a:pPr>
            <a:r>
              <a:rPr lang="en-US" dirty="0"/>
              <a:t>	</a:t>
            </a:r>
            <a:r>
              <a:rPr lang="en-US" dirty="0" err="1">
                <a:solidFill>
                  <a:srgbClr val="C00000"/>
                </a:solidFill>
              </a:rPr>
              <a:t>sftp</a:t>
            </a:r>
            <a:r>
              <a:rPr lang="en-US" dirty="0">
                <a:solidFill>
                  <a:srgbClr val="C00000"/>
                </a:solidFill>
              </a:rPr>
              <a:t> cs.yale.edu</a:t>
            </a:r>
          </a:p>
          <a:p>
            <a:r>
              <a:rPr lang="en-US" dirty="0"/>
              <a:t> login password will be required after which the user has access to the directory to identify the file.</a:t>
            </a:r>
          </a:p>
          <a:p>
            <a:r>
              <a:rPr lang="en-US" dirty="0"/>
              <a:t>Download it in Linux by using</a:t>
            </a:r>
          </a:p>
          <a:p>
            <a:pPr marL="457200" lvl="1" indent="0">
              <a:buNone/>
            </a:pPr>
            <a:r>
              <a:rPr lang="en-US" dirty="0">
                <a:solidFill>
                  <a:srgbClr val="C00000"/>
                </a:solidFill>
              </a:rPr>
              <a:t>get Server.java</a:t>
            </a:r>
          </a:p>
          <a:p>
            <a:r>
              <a:rPr lang="en-US" dirty="0"/>
              <a:t>The file gets to your local system</a:t>
            </a:r>
          </a:p>
          <a:p>
            <a:r>
              <a:rPr lang="en-US" dirty="0"/>
              <a:t>With windows, click the file and it is downloaded</a:t>
            </a:r>
          </a:p>
          <a:p>
            <a:endParaRPr lang="en-US" dirty="0"/>
          </a:p>
        </p:txBody>
      </p:sp>
    </p:spTree>
    <p:extLst>
      <p:ext uri="{BB962C8B-B14F-4D97-AF65-F5344CB8AC3E}">
        <p14:creationId xmlns:p14="http://schemas.microsoft.com/office/powerpoint/2010/main" val="259447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Network OS commands</a:t>
            </a:r>
          </a:p>
        </p:txBody>
      </p:sp>
      <p:sp>
        <p:nvSpPr>
          <p:cNvPr id="3" name="Content Placeholder 2"/>
          <p:cNvSpPr>
            <a:spLocks noGrp="1"/>
          </p:cNvSpPr>
          <p:nvPr>
            <p:ph idx="1"/>
          </p:nvPr>
        </p:nvSpPr>
        <p:spPr/>
        <p:txBody>
          <a:bodyPr/>
          <a:lstStyle/>
          <a:p>
            <a:r>
              <a:rPr lang="en-US" dirty="0"/>
              <a:t>For Linux users, commands like below must be familiar with:</a:t>
            </a:r>
          </a:p>
          <a:p>
            <a:r>
              <a:rPr lang="en-US" dirty="0"/>
              <a:t> get—Transfer a file from the remote machine to the local machine.</a:t>
            </a:r>
          </a:p>
          <a:p>
            <a:r>
              <a:rPr lang="en-US" dirty="0"/>
              <a:t> put—Transfer from the local machine to the remote machine.</a:t>
            </a:r>
          </a:p>
          <a:p>
            <a:r>
              <a:rPr lang="en-US" dirty="0"/>
              <a:t> </a:t>
            </a:r>
            <a:r>
              <a:rPr lang="en-US" dirty="0" err="1"/>
              <a:t>ls</a:t>
            </a:r>
            <a:r>
              <a:rPr lang="en-US" dirty="0"/>
              <a:t> —List files in the current directory on the remote machine.</a:t>
            </a:r>
          </a:p>
          <a:p>
            <a:r>
              <a:rPr lang="en-US" dirty="0"/>
              <a:t> cd—Change the current directory on the remote machine</a:t>
            </a:r>
          </a:p>
        </p:txBody>
      </p:sp>
    </p:spTree>
    <p:extLst>
      <p:ext uri="{BB962C8B-B14F-4D97-AF65-F5344CB8AC3E}">
        <p14:creationId xmlns:p14="http://schemas.microsoft.com/office/powerpoint/2010/main" val="214400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Type 2: Distributed operating system</a:t>
            </a:r>
          </a:p>
        </p:txBody>
      </p:sp>
      <p:sp>
        <p:nvSpPr>
          <p:cNvPr id="3" name="Content Placeholder 2"/>
          <p:cNvSpPr>
            <a:spLocks noGrp="1"/>
          </p:cNvSpPr>
          <p:nvPr>
            <p:ph idx="1"/>
          </p:nvPr>
        </p:nvSpPr>
        <p:spPr>
          <a:xfrm>
            <a:off x="373487" y="1223492"/>
            <a:ext cx="11487955" cy="5447763"/>
          </a:xfrm>
        </p:spPr>
        <p:txBody>
          <a:bodyPr>
            <a:normAutofit lnSpcReduction="10000"/>
          </a:bodyPr>
          <a:lstStyle/>
          <a:p>
            <a:r>
              <a:rPr lang="en-US" dirty="0"/>
              <a:t>Here, users access remote resources in the same way they access local resources.</a:t>
            </a:r>
          </a:p>
          <a:p>
            <a:r>
              <a:rPr lang="en-US" dirty="0"/>
              <a:t>User uses the local commands rather than remote command to access files or interact with files</a:t>
            </a:r>
          </a:p>
          <a:p>
            <a:r>
              <a:rPr lang="en-US" dirty="0"/>
              <a:t>Once connected to the network or remote system, a copy is migrated down to the local system and use like a local file</a:t>
            </a:r>
          </a:p>
          <a:p>
            <a:r>
              <a:rPr lang="en-US" dirty="0"/>
              <a:t>After usage, if there is modification, it is transferred back to the remote system</a:t>
            </a:r>
          </a:p>
          <a:p>
            <a:r>
              <a:rPr lang="en-US" dirty="0"/>
              <a:t> WWW, NFS of Sun Microsystem, newer Andrew file system only transfer needed files</a:t>
            </a:r>
          </a:p>
          <a:p>
            <a:r>
              <a:rPr lang="en-US" dirty="0"/>
              <a:t>Disadvantage: </a:t>
            </a:r>
          </a:p>
          <a:p>
            <a:r>
              <a:rPr lang="en-US" dirty="0">
                <a:solidFill>
                  <a:srgbClr val="FF0000"/>
                </a:solidFill>
              </a:rPr>
              <a:t>The system must also perform various data translations if the two sites involved are not directly </a:t>
            </a:r>
            <a:r>
              <a:rPr lang="en-US" dirty="0" err="1">
                <a:solidFill>
                  <a:srgbClr val="FF0000"/>
                </a:solidFill>
              </a:rPr>
              <a:t>compartible</a:t>
            </a:r>
            <a:endParaRPr lang="en-US" dirty="0">
              <a:solidFill>
                <a:srgbClr val="FF0000"/>
              </a:solidFill>
            </a:endParaRPr>
          </a:p>
        </p:txBody>
      </p:sp>
    </p:spTree>
    <p:extLst>
      <p:ext uri="{BB962C8B-B14F-4D97-AF65-F5344CB8AC3E}">
        <p14:creationId xmlns:p14="http://schemas.microsoft.com/office/powerpoint/2010/main" val="37070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ormAutofit/>
          </a:bodyPr>
          <a:lstStyle/>
          <a:p>
            <a:pPr marL="228600" indent="-228600">
              <a:spcBef>
                <a:spcPts val="1000"/>
              </a:spcBef>
              <a:buFont typeface="Arial" panose="020B0604020202020204" pitchFamily="34" charset="0"/>
              <a:buChar char="•"/>
            </a:pPr>
            <a:r>
              <a:rPr lang="en-US" sz="2800" dirty="0">
                <a:latin typeface="+mn-lt"/>
                <a:ea typeface="+mn-ea"/>
                <a:cs typeface="+mn-cs"/>
              </a:rPr>
              <a:t>Why migration?</a:t>
            </a:r>
          </a:p>
        </p:txBody>
      </p:sp>
      <p:sp>
        <p:nvSpPr>
          <p:cNvPr id="3" name="Content Placeholder 2"/>
          <p:cNvSpPr>
            <a:spLocks noGrp="1"/>
          </p:cNvSpPr>
          <p:nvPr>
            <p:ph idx="1"/>
          </p:nvPr>
        </p:nvSpPr>
        <p:spPr/>
        <p:txBody>
          <a:bodyPr/>
          <a:lstStyle/>
          <a:p>
            <a:r>
              <a:rPr lang="en-US" b="1" dirty="0"/>
              <a:t>Load balancing</a:t>
            </a:r>
          </a:p>
          <a:p>
            <a:r>
              <a:rPr lang="en-US" b="1" dirty="0"/>
              <a:t>Computation speedup</a:t>
            </a:r>
            <a:r>
              <a:rPr lang="en-US" dirty="0"/>
              <a:t>.</a:t>
            </a:r>
          </a:p>
          <a:p>
            <a:r>
              <a:rPr lang="en-US" dirty="0"/>
              <a:t>Hardware preference</a:t>
            </a:r>
          </a:p>
          <a:p>
            <a:r>
              <a:rPr lang="en-US" dirty="0"/>
              <a:t>Software preference</a:t>
            </a:r>
          </a:p>
          <a:p>
            <a:r>
              <a:rPr lang="en-US" dirty="0"/>
              <a:t>Data access</a:t>
            </a:r>
          </a:p>
        </p:txBody>
      </p:sp>
    </p:spTree>
    <p:extLst>
      <p:ext uri="{BB962C8B-B14F-4D97-AF65-F5344CB8AC3E}">
        <p14:creationId xmlns:p14="http://schemas.microsoft.com/office/powerpoint/2010/main" val="65870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1483</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Distributed OS</vt:lpstr>
      <vt:lpstr>Mutual Exclusion in DisOs</vt:lpstr>
      <vt:lpstr>A Distributed System</vt:lpstr>
      <vt:lpstr>Types of distributed operating system</vt:lpstr>
      <vt:lpstr>Network operating systems</vt:lpstr>
      <vt:lpstr>Using ftp</vt:lpstr>
      <vt:lpstr>Some Network OS commands</vt:lpstr>
      <vt:lpstr>Type 2: Distributed operating system</vt:lpstr>
      <vt:lpstr>Why migration?</vt:lpstr>
      <vt:lpstr>Message Passing</vt:lpstr>
      <vt:lpstr>Synchronization in message passing</vt:lpstr>
      <vt:lpstr>Synchronization in message passing</vt:lpstr>
      <vt:lpstr>Addressing in message passing</vt:lpstr>
      <vt:lpstr>Enforcing mutual exclusion with message passing</vt:lpstr>
      <vt:lpstr>The bounded-buffer P/C problem with message passing</vt:lpstr>
      <vt:lpstr>The bounded-buffer P/C problem with message passing</vt:lpstr>
      <vt:lpstr>Use of message in distributed systems</vt:lpstr>
      <vt:lpstr>Distributed File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oladeji</dc:creator>
  <cp:lastModifiedBy>Gloria Oladeji</cp:lastModifiedBy>
  <cp:revision>36</cp:revision>
  <dcterms:created xsi:type="dcterms:W3CDTF">2018-02-14T12:05:32Z</dcterms:created>
  <dcterms:modified xsi:type="dcterms:W3CDTF">2019-03-20T13:33:21Z</dcterms:modified>
</cp:coreProperties>
</file>