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1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6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4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F652-D4E4-458A-A465-1E3842CF47C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A738-D17F-4B52-9030-2EFA6B42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8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504</a:t>
            </a:r>
          </a:p>
          <a:p>
            <a:r>
              <a:rPr lang="en-US" dirty="0"/>
              <a:t>LECTURE </a:t>
            </a:r>
            <a:r>
              <a:rPr lang="en-US"/>
              <a:t>SERIES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Viruses</a:t>
            </a:r>
          </a:p>
          <a:p>
            <a:pPr lvl="1"/>
            <a:r>
              <a:rPr lang="en-US" altLang="en-US" dirty="0"/>
              <a:t>Code fragment embedded in legitimate program</a:t>
            </a:r>
          </a:p>
          <a:p>
            <a:pPr lvl="1"/>
            <a:r>
              <a:rPr lang="en-US" altLang="en-US" dirty="0"/>
              <a:t>Self-replicating, designed to infect other computers</a:t>
            </a:r>
          </a:p>
          <a:p>
            <a:pPr lvl="1"/>
            <a:r>
              <a:rPr lang="en-US" altLang="en-US" dirty="0"/>
              <a:t>Very specific to CPU architecture, operating system, applications</a:t>
            </a:r>
          </a:p>
          <a:p>
            <a:pPr lvl="1"/>
            <a:r>
              <a:rPr lang="en-US" altLang="en-US" dirty="0"/>
              <a:t>Usually borne via email or as a macro</a:t>
            </a:r>
          </a:p>
          <a:p>
            <a:pPr lvl="1"/>
            <a:r>
              <a:rPr lang="en-US" altLang="en-US" dirty="0"/>
              <a:t>Visual Basic Macro to reformat hard drive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Sub AutoOpen()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Dim </a:t>
            </a:r>
            <a:r>
              <a:rPr lang="en-US" altLang="en-US" sz="1600" dirty="0" err="1">
                <a:latin typeface="Courier New" panose="02070309020205020404" pitchFamily="49" charset="0"/>
              </a:rPr>
              <a:t>oFS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Set </a:t>
            </a:r>
            <a:r>
              <a:rPr lang="en-US" altLang="en-US" sz="1600" dirty="0" err="1">
                <a:latin typeface="Courier New" panose="02070309020205020404" pitchFamily="49" charset="0"/>
              </a:rPr>
              <a:t>oFS</a:t>
            </a:r>
            <a:r>
              <a:rPr lang="en-US" altLang="en-US" sz="1600" dirty="0"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</a:rPr>
              <a:t>CreateObject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 err="1">
                <a:latin typeface="Courier New" panose="02070309020205020404" pitchFamily="49" charset="0"/>
              </a:rPr>
              <a:t>Scripting.FileSystemObject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>
                <a:latin typeface="Courier New" panose="02070309020205020404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vs</a:t>
            </a:r>
            <a:r>
              <a:rPr lang="en-US" altLang="en-US" sz="1600" dirty="0">
                <a:latin typeface="Courier New" panose="02070309020205020404" pitchFamily="49" charset="0"/>
              </a:rPr>
              <a:t> = Shell(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>
                <a:latin typeface="Courier New" panose="02070309020205020404" pitchFamily="49" charset="0"/>
              </a:rPr>
              <a:t>c:command.com /k format c: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>
                <a:latin typeface="Courier New" panose="02070309020205020404" pitchFamily="49" charset="0"/>
              </a:rPr>
              <a:t>,</a:t>
            </a:r>
            <a:r>
              <a:rPr lang="en-US" altLang="ja-JP" sz="1600" dirty="0" err="1">
                <a:latin typeface="Courier New" panose="02070309020205020404" pitchFamily="49" charset="0"/>
              </a:rPr>
              <a:t>vbHide</a:t>
            </a:r>
            <a:r>
              <a:rPr lang="en-US" altLang="ja-JP" sz="1600" dirty="0">
                <a:latin typeface="Courier New" panose="02070309020205020404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End Sub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Attacks still common, still occurring</a:t>
            </a:r>
          </a:p>
          <a:p>
            <a:r>
              <a:rPr lang="en-US" altLang="en-US" dirty="0"/>
              <a:t>Attacks moved over time from science experiments to tools of organized crime</a:t>
            </a:r>
          </a:p>
          <a:p>
            <a:pPr lvl="1"/>
            <a:r>
              <a:rPr lang="en-US" altLang="en-US" dirty="0"/>
              <a:t>Targeting specific companies</a:t>
            </a:r>
          </a:p>
          <a:p>
            <a:pPr lvl="1"/>
            <a:r>
              <a:rPr lang="en-US" altLang="en-US" dirty="0"/>
              <a:t>Creating botnets to use as tool for spam and DDOS delivery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Keystroke logger </a:t>
            </a:r>
            <a:r>
              <a:rPr lang="en-US" altLang="en-US" dirty="0"/>
              <a:t>to grab passwords, credit card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1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257300"/>
            <a:ext cx="11544300" cy="5417820"/>
          </a:xfrm>
        </p:spPr>
        <p:txBody>
          <a:bodyPr>
            <a:normAutofit/>
          </a:bodyPr>
          <a:lstStyle/>
          <a:p>
            <a:r>
              <a:rPr lang="en-US" altLang="en-US" dirty="0"/>
              <a:t>Impossible to have absolute security, but make cost to perpetrator sufficiently high to deter most intruders</a:t>
            </a:r>
          </a:p>
          <a:p>
            <a:r>
              <a:rPr lang="en-US" altLang="en-US" dirty="0"/>
              <a:t>Security must occur at four levels to be effective:</a:t>
            </a:r>
          </a:p>
          <a:p>
            <a:pPr lvl="1"/>
            <a:r>
              <a:rPr lang="en-US" altLang="en-US" b="1" dirty="0"/>
              <a:t>Physical</a:t>
            </a:r>
          </a:p>
          <a:p>
            <a:pPr lvl="2"/>
            <a:r>
              <a:rPr lang="en-US" altLang="en-US" dirty="0"/>
              <a:t>Data centers, servers, connected terminals</a:t>
            </a:r>
          </a:p>
          <a:p>
            <a:pPr lvl="1"/>
            <a:r>
              <a:rPr lang="en-US" altLang="en-US" b="1" dirty="0"/>
              <a:t>Human</a:t>
            </a:r>
          </a:p>
          <a:p>
            <a:pPr lvl="2"/>
            <a:r>
              <a:rPr lang="en-US" altLang="en-US" dirty="0"/>
              <a:t>Avoid </a:t>
            </a:r>
            <a:r>
              <a:rPr lang="en-US" altLang="en-US" b="1" dirty="0">
                <a:solidFill>
                  <a:srgbClr val="3366FF"/>
                </a:solidFill>
              </a:rPr>
              <a:t>social engineering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phishing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dumpster diving</a:t>
            </a:r>
          </a:p>
          <a:p>
            <a:pPr lvl="1"/>
            <a:r>
              <a:rPr lang="en-US" altLang="en-US" b="1" dirty="0"/>
              <a:t>Operating System</a:t>
            </a:r>
          </a:p>
          <a:p>
            <a:pPr lvl="2"/>
            <a:r>
              <a:rPr lang="en-US" altLang="en-US" dirty="0"/>
              <a:t>Protection mechanisms, debugging</a:t>
            </a:r>
          </a:p>
          <a:p>
            <a:pPr lvl="1"/>
            <a:r>
              <a:rPr lang="en-US" altLang="en-US" b="1" dirty="0"/>
              <a:t>Network</a:t>
            </a:r>
          </a:p>
          <a:p>
            <a:pPr lvl="2"/>
            <a:r>
              <a:rPr lang="en-US" altLang="en-US" dirty="0"/>
              <a:t>Intercepted communications, interruption, DOS</a:t>
            </a:r>
          </a:p>
          <a:p>
            <a:r>
              <a:rPr lang="en-US" altLang="en-US" dirty="0"/>
              <a:t>Security is as weak as the weakest link in the chain</a:t>
            </a:r>
          </a:p>
          <a:p>
            <a:r>
              <a:rPr lang="en-US" altLang="en-US" dirty="0"/>
              <a:t>But can too much security be a problem?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9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Some systems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open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rather than </a:t>
            </a:r>
            <a:r>
              <a:rPr lang="en-US" altLang="ja-JP" b="1" dirty="0">
                <a:solidFill>
                  <a:srgbClr val="3366FF"/>
                </a:solidFill>
              </a:rPr>
              <a:t>secure by default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Reduce </a:t>
            </a:r>
            <a:r>
              <a:rPr lang="en-US" altLang="en-US" b="1" dirty="0">
                <a:solidFill>
                  <a:srgbClr val="3366FF"/>
                </a:solidFill>
              </a:rPr>
              <a:t>attack surface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But harder to use, more knowledge needed to administer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Network threats harder to detect, prevent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Protection systems weaker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More difficult to have a shared secret on which to base access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No physical limits once system attached to internet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Or on network with system attached to internet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Even determining location of connecting system difficult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IP address is only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6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Port scanning</a:t>
            </a:r>
            <a:endParaRPr lang="en-US" altLang="en-US" dirty="0"/>
          </a:p>
          <a:p>
            <a:pPr lvl="1"/>
            <a:r>
              <a:rPr lang="en-US" altLang="en-US" dirty="0"/>
              <a:t>Automated attempt to connect to a range of ports on one or a range of IP addresses</a:t>
            </a:r>
          </a:p>
          <a:p>
            <a:pPr lvl="1"/>
            <a:r>
              <a:rPr lang="en-US" altLang="en-US" dirty="0"/>
              <a:t>Detection of answering service protocol</a:t>
            </a:r>
          </a:p>
          <a:p>
            <a:pPr lvl="1"/>
            <a:r>
              <a:rPr lang="en-US" altLang="en-US" dirty="0"/>
              <a:t>Detection of OS and version running on system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scans all ports in a given IP range for a response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nessus</a:t>
            </a:r>
            <a:r>
              <a:rPr lang="en-US" altLang="en-US" dirty="0"/>
              <a:t> has a database of protocols and bugs (and exploits) to apply against a system</a:t>
            </a:r>
          </a:p>
          <a:p>
            <a:pPr lvl="1"/>
            <a:r>
              <a:rPr lang="en-US" altLang="en-US" dirty="0"/>
              <a:t>Frequently launched from </a:t>
            </a:r>
            <a:r>
              <a:rPr lang="en-US" altLang="en-US" b="1" dirty="0">
                <a:solidFill>
                  <a:srgbClr val="3366FF"/>
                </a:solidFill>
              </a:rPr>
              <a:t>zombie systems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To decrease trace-ability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8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Denial of Service</a:t>
            </a:r>
          </a:p>
          <a:p>
            <a:pPr lvl="1"/>
            <a:r>
              <a:rPr lang="en-US" altLang="en-US" dirty="0"/>
              <a:t>Overload the targeted computer preventing it from doing any useful work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Distributed denial-of-service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DDOS</a:t>
            </a:r>
            <a:r>
              <a:rPr lang="en-US" altLang="en-US" dirty="0"/>
              <a:t>) come from multiple sites at once</a:t>
            </a:r>
          </a:p>
          <a:p>
            <a:pPr lvl="1"/>
            <a:r>
              <a:rPr lang="en-US" altLang="en-US" dirty="0"/>
              <a:t>Consider the start of the IP-connection handshake (SYN)</a:t>
            </a:r>
          </a:p>
          <a:p>
            <a:pPr lvl="2"/>
            <a:r>
              <a:rPr lang="en-US" altLang="en-US" dirty="0"/>
              <a:t>How many started-connections can the OS handle?</a:t>
            </a:r>
          </a:p>
          <a:p>
            <a:pPr lvl="1"/>
            <a:r>
              <a:rPr lang="en-US" altLang="en-US" dirty="0"/>
              <a:t>Consider traffic to a web site</a:t>
            </a:r>
          </a:p>
          <a:p>
            <a:pPr lvl="2"/>
            <a:r>
              <a:rPr lang="en-US" altLang="en-US" dirty="0"/>
              <a:t>How can you tell the difference between being a target and being really popular?</a:t>
            </a:r>
          </a:p>
          <a:p>
            <a:pPr lvl="1"/>
            <a:r>
              <a:rPr lang="en-US" altLang="en-US" dirty="0"/>
              <a:t>Accidental – CS students writing bad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dirty="0"/>
              <a:t>code</a:t>
            </a:r>
          </a:p>
          <a:p>
            <a:pPr lvl="1"/>
            <a:r>
              <a:rPr lang="en-US" altLang="en-US" dirty="0"/>
              <a:t>Purposeful – extortion, punishment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9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Broadest security tool available</a:t>
            </a:r>
          </a:p>
          <a:p>
            <a:pPr lvl="1"/>
            <a:r>
              <a:rPr lang="en-US" altLang="en-US" dirty="0"/>
              <a:t>Internal to a given computer, source and destination of messages can be known and protected</a:t>
            </a:r>
          </a:p>
          <a:p>
            <a:pPr lvl="2"/>
            <a:r>
              <a:rPr lang="en-US" altLang="en-US" dirty="0"/>
              <a:t>OS creates, manages, protects process IDs, communication ports</a:t>
            </a:r>
          </a:p>
          <a:p>
            <a:pPr lvl="1"/>
            <a:r>
              <a:rPr lang="en-US" altLang="en-US" dirty="0"/>
              <a:t>Source and destination of messages on network cannot be trusted without cryptography</a:t>
            </a:r>
          </a:p>
          <a:p>
            <a:pPr lvl="1"/>
            <a:r>
              <a:rPr lang="en-US" altLang="en-US" dirty="0"/>
              <a:t>Based on secrets (</a:t>
            </a:r>
            <a:r>
              <a:rPr lang="en-US" altLang="en-US" b="1" dirty="0">
                <a:solidFill>
                  <a:srgbClr val="3366FF"/>
                </a:solidFill>
              </a:rPr>
              <a:t>keys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Enables</a:t>
            </a:r>
          </a:p>
          <a:p>
            <a:pPr lvl="2"/>
            <a:r>
              <a:rPr lang="en-US" altLang="en-US" dirty="0"/>
              <a:t>Confirmation of source</a:t>
            </a:r>
          </a:p>
          <a:p>
            <a:pPr lvl="2"/>
            <a:r>
              <a:rPr lang="en-US" altLang="en-US" dirty="0"/>
              <a:t>Trust relationship between sender and receiver</a:t>
            </a:r>
          </a:p>
          <a:p>
            <a:pPr lvl="1"/>
            <a:endParaRPr lang="en-US" altLang="en-US" dirty="0"/>
          </a:p>
          <a:p>
            <a:pPr lvl="2"/>
            <a:r>
              <a:rPr lang="en-US" altLang="en-US" dirty="0"/>
              <a:t>Local network – IP address?</a:t>
            </a:r>
          </a:p>
          <a:p>
            <a:pPr lvl="3"/>
            <a:r>
              <a:rPr lang="en-US" altLang="en-US" dirty="0"/>
              <a:t>Consider unauthorized host added</a:t>
            </a:r>
          </a:p>
          <a:p>
            <a:pPr lvl="2"/>
            <a:r>
              <a:rPr lang="en-US" altLang="en-US" dirty="0"/>
              <a:t>WAN / Internet – how to establish authenticity </a:t>
            </a:r>
          </a:p>
          <a:p>
            <a:pPr lvl="3"/>
            <a:r>
              <a:rPr lang="en-US" altLang="en-US" dirty="0"/>
              <a:t>Not via IP address</a:t>
            </a:r>
          </a:p>
          <a:p>
            <a:pPr lvl="3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4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6000"/>
            <a:ext cx="11506200" cy="566419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Constrains the set of possible receivers of a message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Encryption</a:t>
            </a:r>
            <a:r>
              <a:rPr lang="en-US" altLang="en-US" dirty="0"/>
              <a:t> algorithm consists of</a:t>
            </a:r>
          </a:p>
          <a:p>
            <a:pPr lvl="1"/>
            <a:r>
              <a:rPr lang="en-US" altLang="en-US" dirty="0"/>
              <a:t>Set </a:t>
            </a:r>
            <a:r>
              <a:rPr lang="en-US" altLang="en-US" i="1" dirty="0"/>
              <a:t>K</a:t>
            </a:r>
            <a:r>
              <a:rPr lang="en-US" altLang="en-US" dirty="0"/>
              <a:t> of keys</a:t>
            </a:r>
          </a:p>
          <a:p>
            <a:pPr lvl="1"/>
            <a:r>
              <a:rPr lang="en-US" altLang="en-US" dirty="0"/>
              <a:t>Set </a:t>
            </a:r>
            <a:r>
              <a:rPr lang="en-US" altLang="en-US" i="1" dirty="0"/>
              <a:t>M</a:t>
            </a:r>
            <a:r>
              <a:rPr lang="en-US" altLang="en-US" dirty="0"/>
              <a:t> of Messages</a:t>
            </a:r>
          </a:p>
          <a:p>
            <a:pPr lvl="1"/>
            <a:r>
              <a:rPr lang="en-US" altLang="en-US" dirty="0"/>
              <a:t>Set </a:t>
            </a:r>
            <a:r>
              <a:rPr lang="en-US" altLang="en-US" i="1" dirty="0"/>
              <a:t>C</a:t>
            </a:r>
            <a:r>
              <a:rPr lang="en-US" altLang="en-US" dirty="0"/>
              <a:t> of </a:t>
            </a:r>
            <a:r>
              <a:rPr lang="en-US" altLang="en-US" dirty="0" err="1"/>
              <a:t>ciphertexts</a:t>
            </a:r>
            <a:r>
              <a:rPr lang="en-US" altLang="en-US" dirty="0"/>
              <a:t> (encrypted messages)</a:t>
            </a:r>
          </a:p>
          <a:p>
            <a:pPr lvl="1"/>
            <a:r>
              <a:rPr lang="en-US" altLang="en-US" dirty="0"/>
              <a:t>A function </a:t>
            </a:r>
            <a:r>
              <a:rPr lang="en-US" altLang="en-US" i="1" dirty="0"/>
              <a:t>E </a:t>
            </a:r>
            <a:r>
              <a:rPr lang="en-US" altLang="en-US" dirty="0"/>
              <a:t>: </a:t>
            </a:r>
            <a:r>
              <a:rPr lang="en-US" altLang="en-US" i="1" dirty="0"/>
              <a:t>K </a:t>
            </a:r>
            <a:r>
              <a:rPr lang="en-US" altLang="en-US" dirty="0"/>
              <a:t>→ (</a:t>
            </a:r>
            <a:r>
              <a:rPr lang="en-US" altLang="en-US" i="1" dirty="0"/>
              <a:t>M</a:t>
            </a:r>
            <a:r>
              <a:rPr lang="en-US" altLang="en-US" dirty="0"/>
              <a:t>→</a:t>
            </a:r>
            <a:r>
              <a:rPr lang="en-US" altLang="en-US" i="1" dirty="0"/>
              <a:t>C</a:t>
            </a:r>
            <a:r>
              <a:rPr lang="en-US" altLang="en-US" dirty="0"/>
              <a:t>). That is, for each </a:t>
            </a:r>
            <a:r>
              <a:rPr lang="en-US" altLang="en-US" i="1" dirty="0"/>
              <a:t>k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dirty="0"/>
              <a:t>, </a:t>
            </a:r>
            <a:r>
              <a:rPr lang="en-US" altLang="en-US" i="1" dirty="0" err="1"/>
              <a:t>E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 </a:t>
            </a:r>
            <a:r>
              <a:rPr lang="en-US" altLang="en-US" dirty="0"/>
              <a:t>is a function for generating </a:t>
            </a:r>
            <a:r>
              <a:rPr lang="en-US" altLang="en-US" dirty="0" err="1"/>
              <a:t>ciphertexts</a:t>
            </a:r>
            <a:r>
              <a:rPr lang="en-US" altLang="en-US" dirty="0"/>
              <a:t> from messages</a:t>
            </a:r>
          </a:p>
          <a:p>
            <a:pPr lvl="2"/>
            <a:r>
              <a:rPr lang="en-US" altLang="en-US" dirty="0"/>
              <a:t>Both </a:t>
            </a:r>
            <a:r>
              <a:rPr lang="en-US" altLang="en-US" i="1" dirty="0"/>
              <a:t>E </a:t>
            </a:r>
            <a:r>
              <a:rPr lang="en-US" altLang="en-US" dirty="0"/>
              <a:t>and </a:t>
            </a:r>
            <a:r>
              <a:rPr lang="en-US" altLang="en-US" i="1" dirty="0" err="1"/>
              <a:t>E</a:t>
            </a:r>
            <a:r>
              <a:rPr lang="en-US" altLang="en-US" baseline="-25000" dirty="0" err="1"/>
              <a:t>k</a:t>
            </a:r>
            <a:r>
              <a:rPr lang="en-US" altLang="en-US" dirty="0"/>
              <a:t> for any </a:t>
            </a:r>
            <a:r>
              <a:rPr lang="en-US" altLang="en-US" i="1" dirty="0"/>
              <a:t>k </a:t>
            </a:r>
            <a:r>
              <a:rPr lang="en-US" altLang="en-US" dirty="0"/>
              <a:t>should be efficiently computable functions</a:t>
            </a:r>
          </a:p>
          <a:p>
            <a:pPr lvl="1"/>
            <a:r>
              <a:rPr lang="en-US" altLang="en-US" dirty="0"/>
              <a:t>A function </a:t>
            </a:r>
            <a:r>
              <a:rPr lang="en-US" altLang="en-US" i="1" dirty="0"/>
              <a:t>D </a:t>
            </a:r>
            <a:r>
              <a:rPr lang="en-US" altLang="en-US" dirty="0"/>
              <a:t>: </a:t>
            </a:r>
            <a:r>
              <a:rPr lang="en-US" altLang="en-US" i="1" dirty="0"/>
              <a:t>K </a:t>
            </a:r>
            <a:r>
              <a:rPr lang="en-US" altLang="en-US" dirty="0"/>
              <a:t>→ (</a:t>
            </a:r>
            <a:r>
              <a:rPr lang="en-US" altLang="en-US" i="1" dirty="0"/>
              <a:t>C </a:t>
            </a:r>
            <a:r>
              <a:rPr lang="en-US" altLang="en-US" dirty="0"/>
              <a:t>→ </a:t>
            </a:r>
            <a:r>
              <a:rPr lang="en-US" altLang="en-US" i="1" dirty="0"/>
              <a:t>M</a:t>
            </a:r>
            <a:r>
              <a:rPr lang="en-US" altLang="en-US" dirty="0"/>
              <a:t>). That is, for each </a:t>
            </a:r>
            <a:r>
              <a:rPr lang="en-US" altLang="en-US" i="1" dirty="0"/>
              <a:t>k </a:t>
            </a:r>
            <a:r>
              <a:rPr lang="en-US" altLang="en-US" i="1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dirty="0"/>
              <a:t>, </a:t>
            </a:r>
            <a:r>
              <a:rPr lang="en-US" altLang="en-US" i="1" dirty="0" err="1"/>
              <a:t>D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a function for generating messages from </a:t>
            </a:r>
            <a:r>
              <a:rPr lang="en-US" altLang="en-US" dirty="0" err="1"/>
              <a:t>ciphertexts</a:t>
            </a:r>
            <a:endParaRPr lang="en-US" altLang="en-US" dirty="0"/>
          </a:p>
          <a:p>
            <a:pPr lvl="2"/>
            <a:r>
              <a:rPr lang="en-US" altLang="en-US" dirty="0"/>
              <a:t>Both </a:t>
            </a:r>
            <a:r>
              <a:rPr lang="en-US" altLang="en-US" i="1" dirty="0"/>
              <a:t>D </a:t>
            </a:r>
            <a:r>
              <a:rPr lang="en-US" altLang="en-US" dirty="0"/>
              <a:t>and </a:t>
            </a:r>
            <a:r>
              <a:rPr lang="en-US" altLang="en-US" i="1" dirty="0" err="1"/>
              <a:t>D</a:t>
            </a:r>
            <a:r>
              <a:rPr lang="en-US" altLang="en-US" baseline="-25000" dirty="0" err="1"/>
              <a:t>k</a:t>
            </a:r>
            <a:r>
              <a:rPr lang="en-US" altLang="en-US" dirty="0"/>
              <a:t> for any </a:t>
            </a:r>
            <a:r>
              <a:rPr lang="en-US" altLang="en-US" i="1" dirty="0"/>
              <a:t>k </a:t>
            </a:r>
            <a:r>
              <a:rPr lang="en-US" altLang="en-US" dirty="0"/>
              <a:t>should be efficiently computable functions</a:t>
            </a:r>
          </a:p>
          <a:p>
            <a:r>
              <a:rPr lang="en-US" altLang="en-US" dirty="0"/>
              <a:t>An encryption algorithm must provide this essential property: Given a ciphertext c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dirty="0"/>
              <a:t>C, a computer can compute m such that 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k</a:t>
            </a:r>
            <a:r>
              <a:rPr lang="en-US" altLang="en-US" dirty="0"/>
              <a:t>(m) = c only if it possesses </a:t>
            </a:r>
            <a:r>
              <a:rPr lang="en-US" altLang="en-US" i="1" dirty="0"/>
              <a:t>k</a:t>
            </a:r>
          </a:p>
          <a:p>
            <a:pPr lvl="1"/>
            <a:r>
              <a:rPr lang="en-US" altLang="en-US" dirty="0"/>
              <a:t>Thus, a computer holding </a:t>
            </a:r>
            <a:r>
              <a:rPr lang="en-US" altLang="en-US" i="1" dirty="0"/>
              <a:t>k </a:t>
            </a:r>
            <a:r>
              <a:rPr lang="en-US" altLang="en-US" dirty="0"/>
              <a:t>can decrypt </a:t>
            </a:r>
            <a:r>
              <a:rPr lang="en-US" altLang="en-US" dirty="0" err="1"/>
              <a:t>ciphertexts</a:t>
            </a:r>
            <a:r>
              <a:rPr lang="en-US" altLang="en-US" dirty="0"/>
              <a:t> to the plaintexts used to produce them, but a computer not holding </a:t>
            </a:r>
            <a:r>
              <a:rPr lang="en-US" altLang="en-US" i="1" dirty="0"/>
              <a:t>k </a:t>
            </a:r>
            <a:r>
              <a:rPr lang="en-US" altLang="en-US" dirty="0"/>
              <a:t>cannot decrypt </a:t>
            </a:r>
            <a:r>
              <a:rPr lang="en-US" altLang="en-US" dirty="0" err="1"/>
              <a:t>ciphertexts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 err="1"/>
              <a:t>ciphertexts</a:t>
            </a:r>
            <a:r>
              <a:rPr lang="en-US" altLang="en-US" dirty="0"/>
              <a:t> are generally exposed (for example, sent on the network), it is important that it be infeasible to derive </a:t>
            </a:r>
            <a:r>
              <a:rPr lang="en-US" altLang="en-US" i="1" dirty="0"/>
              <a:t>k</a:t>
            </a:r>
            <a:r>
              <a:rPr lang="en-US" altLang="en-US" dirty="0"/>
              <a:t> from the </a:t>
            </a:r>
            <a:r>
              <a:rPr lang="en-US" altLang="en-US" dirty="0" err="1"/>
              <a:t>ciphertexts</a:t>
            </a:r>
            <a:endParaRPr lang="en-US" altLang="en-US" dirty="0"/>
          </a:p>
          <a:p>
            <a:pPr lvl="2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9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encryption- key exchange important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473200"/>
            <a:ext cx="9652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6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Asymmetric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86739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Public-key encryption </a:t>
            </a:r>
            <a:r>
              <a:rPr lang="en-US" altLang="en-US" dirty="0"/>
              <a:t>based on each user having two keys: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public key </a:t>
            </a:r>
            <a:r>
              <a:rPr lang="en-US" altLang="en-US" dirty="0"/>
              <a:t>– published key used to encrypt data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private key </a:t>
            </a:r>
            <a:r>
              <a:rPr lang="en-US" altLang="en-US" dirty="0"/>
              <a:t>– key known only to individual user used to decrypt data</a:t>
            </a:r>
          </a:p>
          <a:p>
            <a:r>
              <a:rPr lang="en-US" altLang="en-US" dirty="0"/>
              <a:t>Must be an encryption scheme that can be made public without making it easy to figure out the decryption scheme</a:t>
            </a:r>
          </a:p>
          <a:p>
            <a:pPr lvl="1"/>
            <a:r>
              <a:rPr lang="en-US" altLang="en-US" dirty="0"/>
              <a:t>Most common is </a:t>
            </a:r>
            <a:r>
              <a:rPr lang="en-US" altLang="en-US" b="1" dirty="0">
                <a:solidFill>
                  <a:srgbClr val="3366FF"/>
                </a:solidFill>
              </a:rPr>
              <a:t>RSA</a:t>
            </a:r>
            <a:r>
              <a:rPr lang="en-US" altLang="en-US" dirty="0"/>
              <a:t> block cipher</a:t>
            </a:r>
          </a:p>
          <a:p>
            <a:pPr lvl="1"/>
            <a:r>
              <a:rPr lang="en-US" altLang="en-US" dirty="0"/>
              <a:t>Efficient algorithm for testing whether or not a number is prime</a:t>
            </a:r>
          </a:p>
          <a:p>
            <a:pPr lvl="1"/>
            <a:r>
              <a:rPr lang="en-US" altLang="en-US" dirty="0"/>
              <a:t>No efficient algorithm is know for finding the prime factors of a number</a:t>
            </a:r>
          </a:p>
          <a:p>
            <a:r>
              <a:rPr lang="en-US" altLang="en-US" dirty="0"/>
              <a:t>Formally, it is computationally infeasible to derive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d,N</a:t>
            </a:r>
            <a:r>
              <a:rPr lang="en-US" altLang="en-US" dirty="0"/>
              <a:t> from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e,N</a:t>
            </a:r>
            <a:r>
              <a:rPr lang="en-US" altLang="en-US" dirty="0"/>
              <a:t>, and so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e</a:t>
            </a:r>
            <a:r>
              <a:rPr lang="en-US" altLang="en-US" i="1" baseline="-25000" dirty="0"/>
              <a:t> </a:t>
            </a:r>
            <a:r>
              <a:rPr lang="en-US" altLang="en-US" dirty="0"/>
              <a:t> need not be kept secret and can be widely disseminated</a:t>
            </a:r>
          </a:p>
          <a:p>
            <a:pPr lvl="1"/>
            <a:r>
              <a:rPr lang="en-US" altLang="en-US" i="1" dirty="0" err="1"/>
              <a:t>k</a:t>
            </a:r>
            <a:r>
              <a:rPr lang="en-US" altLang="en-US" i="1" baseline="-25000" dirty="0" err="1"/>
              <a:t>e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3366FF"/>
                </a:solidFill>
              </a:rPr>
              <a:t>public key</a:t>
            </a:r>
          </a:p>
          <a:p>
            <a:pPr lvl="1"/>
            <a:r>
              <a:rPr lang="en-US" altLang="en-US" i="1" dirty="0" err="1"/>
              <a:t>k</a:t>
            </a:r>
            <a:r>
              <a:rPr lang="en-US" altLang="en-US" i="1" baseline="-25000" dirty="0" err="1"/>
              <a:t>d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3366FF"/>
                </a:solidFill>
              </a:rPr>
              <a:t>private key</a:t>
            </a:r>
          </a:p>
          <a:p>
            <a:pPr lvl="1"/>
            <a:r>
              <a:rPr lang="en-US" altLang="en-US" i="1" dirty="0"/>
              <a:t>N </a:t>
            </a:r>
            <a:r>
              <a:rPr lang="en-US" altLang="en-US" dirty="0"/>
              <a:t>is the product of two large, randomly chosen prime numbers </a:t>
            </a:r>
            <a:r>
              <a:rPr lang="en-US" altLang="en-US" i="1" dirty="0"/>
              <a:t>p </a:t>
            </a:r>
            <a:r>
              <a:rPr lang="en-US" altLang="en-US" dirty="0"/>
              <a:t>and </a:t>
            </a:r>
            <a:r>
              <a:rPr lang="en-US" altLang="en-US" i="1" dirty="0"/>
              <a:t>q </a:t>
            </a:r>
            <a:r>
              <a:rPr lang="en-US" altLang="en-US" dirty="0"/>
              <a:t>(for example, </a:t>
            </a:r>
            <a:r>
              <a:rPr lang="en-US" altLang="en-US" i="1" dirty="0"/>
              <a:t>p </a:t>
            </a:r>
            <a:r>
              <a:rPr lang="en-US" altLang="en-US" dirty="0"/>
              <a:t>and </a:t>
            </a:r>
            <a:r>
              <a:rPr lang="en-US" altLang="en-US" i="1" dirty="0"/>
              <a:t>q </a:t>
            </a:r>
            <a:r>
              <a:rPr lang="en-US" altLang="en-US" dirty="0"/>
              <a:t>are 512 bits each)</a:t>
            </a:r>
          </a:p>
          <a:p>
            <a:pPr lvl="1"/>
            <a:r>
              <a:rPr lang="en-US" altLang="en-US" dirty="0"/>
              <a:t>Encryption algorithm is </a:t>
            </a:r>
            <a:r>
              <a:rPr lang="en-US" altLang="en-US" i="1" dirty="0" err="1"/>
              <a:t>E</a:t>
            </a:r>
            <a:r>
              <a:rPr lang="en-US" altLang="en-US" i="1" baseline="-25000" dirty="0" err="1"/>
              <a:t>ke,N</a:t>
            </a:r>
            <a:r>
              <a:rPr lang="en-US" altLang="en-US" dirty="0"/>
              <a:t>(</a:t>
            </a:r>
            <a:r>
              <a:rPr lang="en-US" altLang="en-US" i="1" dirty="0"/>
              <a:t>m</a:t>
            </a:r>
            <a:r>
              <a:rPr lang="en-US" altLang="en-US" dirty="0"/>
              <a:t>) = </a:t>
            </a:r>
            <a:r>
              <a:rPr lang="en-US" altLang="en-US" i="1" dirty="0" err="1"/>
              <a:t>m</a:t>
            </a:r>
            <a:r>
              <a:rPr lang="en-US" altLang="en-US" i="1" baseline="30000" dirty="0" err="1"/>
              <a:t>k</a:t>
            </a:r>
            <a:r>
              <a:rPr lang="en-US" altLang="en-US" i="1" baseline="12000" dirty="0" err="1"/>
              <a:t>e</a:t>
            </a:r>
            <a:r>
              <a:rPr lang="en-US" altLang="en-US" i="1" dirty="0"/>
              <a:t> </a:t>
            </a:r>
            <a:r>
              <a:rPr lang="en-US" altLang="en-US" dirty="0"/>
              <a:t>mod </a:t>
            </a:r>
            <a:r>
              <a:rPr lang="en-US" altLang="en-US" i="1" dirty="0"/>
              <a:t>N</a:t>
            </a:r>
            <a:r>
              <a:rPr lang="en-US" altLang="en-US" dirty="0"/>
              <a:t>, where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e</a:t>
            </a:r>
            <a:r>
              <a:rPr lang="en-US" altLang="en-US" i="1" dirty="0"/>
              <a:t> </a:t>
            </a:r>
            <a:r>
              <a:rPr lang="en-US" altLang="en-US" dirty="0"/>
              <a:t>satisfies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e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d</a:t>
            </a:r>
            <a:r>
              <a:rPr lang="en-US" altLang="en-US" i="1" baseline="-25000" dirty="0"/>
              <a:t> </a:t>
            </a:r>
            <a:r>
              <a:rPr lang="en-US" altLang="en-US" dirty="0"/>
              <a:t>mod (</a:t>
            </a:r>
            <a:r>
              <a:rPr lang="en-US" altLang="en-US" i="1" dirty="0"/>
              <a:t>p</a:t>
            </a:r>
            <a:r>
              <a:rPr lang="en-US" altLang="en-US" dirty="0"/>
              <a:t>−1)(</a:t>
            </a:r>
            <a:r>
              <a:rPr lang="en-US" altLang="en-US" i="1" dirty="0"/>
              <a:t>q </a:t>
            </a:r>
            <a:r>
              <a:rPr lang="en-US" altLang="en-US" dirty="0"/>
              <a:t>−1) = 1</a:t>
            </a:r>
          </a:p>
          <a:p>
            <a:pPr lvl="1"/>
            <a:r>
              <a:rPr lang="en-US" altLang="en-US" dirty="0"/>
              <a:t>The decryption algorithm is then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kd,N</a:t>
            </a:r>
            <a:r>
              <a:rPr lang="en-US" altLang="en-US" dirty="0"/>
              <a:t>(</a:t>
            </a:r>
            <a:r>
              <a:rPr lang="en-US" altLang="en-US" i="1" dirty="0"/>
              <a:t>c</a:t>
            </a:r>
            <a:r>
              <a:rPr lang="en-US" altLang="en-US" dirty="0"/>
              <a:t>) = </a:t>
            </a:r>
            <a:r>
              <a:rPr lang="en-US" altLang="en-US" i="1" dirty="0" err="1"/>
              <a:t>c</a:t>
            </a:r>
            <a:r>
              <a:rPr lang="en-US" altLang="en-US" i="1" baseline="30000" dirty="0" err="1"/>
              <a:t>k</a:t>
            </a:r>
            <a:r>
              <a:rPr lang="en-US" altLang="en-US" i="1" baseline="12000" dirty="0" err="1"/>
              <a:t>d</a:t>
            </a:r>
            <a:r>
              <a:rPr lang="en-US" altLang="en-US" i="1" dirty="0"/>
              <a:t> </a:t>
            </a:r>
            <a:r>
              <a:rPr lang="en-US" altLang="en-US" dirty="0"/>
              <a:t>mod </a:t>
            </a:r>
            <a:r>
              <a:rPr lang="en-US" altLang="en-US" i="1" dirty="0"/>
              <a:t>N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Security Problem</a:t>
            </a:r>
          </a:p>
          <a:p>
            <a:r>
              <a:rPr lang="en-US" altLang="en-US" dirty="0"/>
              <a:t>Program Threats</a:t>
            </a:r>
          </a:p>
          <a:p>
            <a:r>
              <a:rPr lang="en-US" altLang="en-US" dirty="0"/>
              <a:t>System and Network Threats</a:t>
            </a:r>
          </a:p>
          <a:p>
            <a:r>
              <a:rPr lang="en-US" altLang="en-US" dirty="0"/>
              <a:t>Cryptography as a Security Tool</a:t>
            </a:r>
          </a:p>
          <a:p>
            <a:r>
              <a:rPr lang="en-US" altLang="en-US" dirty="0"/>
              <a:t>User Authentication</a:t>
            </a:r>
          </a:p>
          <a:p>
            <a:r>
              <a:rPr lang="en-US" altLang="en-US" dirty="0"/>
              <a:t>Implementing Security Defenses</a:t>
            </a:r>
          </a:p>
          <a:p>
            <a:r>
              <a:rPr lang="en-US" altLang="en-US" dirty="0"/>
              <a:t>Firewalling to Protect Systems and Networks</a:t>
            </a:r>
          </a:p>
          <a:p>
            <a:r>
              <a:rPr lang="en-US" altLang="en-US" dirty="0"/>
              <a:t>Computer-Security Classifications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2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en-US"/>
              <a:t>Asymmetric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11430000" cy="5765800"/>
          </a:xfrm>
        </p:spPr>
        <p:txBody>
          <a:bodyPr>
            <a:normAutofit/>
          </a:bodyPr>
          <a:lstStyle/>
          <a:p>
            <a:r>
              <a:rPr lang="en-US" altLang="en-US" dirty="0"/>
              <a:t>For example. make </a:t>
            </a:r>
            <a:r>
              <a:rPr lang="en-US" altLang="en-US" i="1" dirty="0"/>
              <a:t>p </a:t>
            </a:r>
            <a:r>
              <a:rPr lang="en-US" altLang="en-US" dirty="0"/>
              <a:t>= 7and </a:t>
            </a:r>
            <a:r>
              <a:rPr lang="en-US" altLang="en-US" i="1" dirty="0"/>
              <a:t>q </a:t>
            </a:r>
            <a:r>
              <a:rPr lang="en-US" altLang="en-US" dirty="0"/>
              <a:t>= 13</a:t>
            </a:r>
            <a:endParaRPr lang="en-US" altLang="en-US" sz="800" dirty="0"/>
          </a:p>
          <a:p>
            <a:r>
              <a:rPr lang="en-US" altLang="en-US" dirty="0"/>
              <a:t>We then calculate </a:t>
            </a:r>
            <a:r>
              <a:rPr lang="en-US" altLang="en-US" i="1" dirty="0"/>
              <a:t>N </a:t>
            </a:r>
            <a:r>
              <a:rPr lang="en-US" altLang="en-US" dirty="0"/>
              <a:t>= 7∗13 = 91 and (</a:t>
            </a:r>
            <a:r>
              <a:rPr lang="en-US" altLang="en-US" i="1" dirty="0"/>
              <a:t>p</a:t>
            </a:r>
            <a:r>
              <a:rPr lang="en-US" altLang="en-US" dirty="0"/>
              <a:t>−1)(</a:t>
            </a:r>
            <a:r>
              <a:rPr lang="en-US" altLang="en-US" i="1" dirty="0"/>
              <a:t>q</a:t>
            </a:r>
            <a:r>
              <a:rPr lang="en-US" altLang="en-US" dirty="0"/>
              <a:t>−1) = 72</a:t>
            </a:r>
            <a:endParaRPr lang="en-US" altLang="en-US" sz="800" dirty="0"/>
          </a:p>
          <a:p>
            <a:r>
              <a:rPr lang="en-US" altLang="en-US" dirty="0"/>
              <a:t>We next select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e</a:t>
            </a:r>
            <a:r>
              <a:rPr lang="en-US" altLang="en-US" i="1" dirty="0"/>
              <a:t> </a:t>
            </a:r>
            <a:r>
              <a:rPr lang="en-US" altLang="en-US" dirty="0"/>
              <a:t>relatively prime to 72 and</a:t>
            </a:r>
            <a:r>
              <a:rPr lang="en-US" altLang="en-US" i="1" dirty="0"/>
              <a:t>&lt; </a:t>
            </a:r>
            <a:r>
              <a:rPr lang="en-US" altLang="en-US" dirty="0"/>
              <a:t>72, yielding 5</a:t>
            </a:r>
            <a:endParaRPr lang="en-US" altLang="en-US" sz="800" dirty="0"/>
          </a:p>
          <a:p>
            <a:r>
              <a:rPr lang="en-US" altLang="en-US" dirty="0"/>
              <a:t>Finally, we calculate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d</a:t>
            </a:r>
            <a:r>
              <a:rPr lang="en-US" altLang="en-US" i="1" dirty="0"/>
              <a:t> </a:t>
            </a:r>
            <a:r>
              <a:rPr lang="en-US" altLang="en-US" dirty="0"/>
              <a:t>such that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e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d</a:t>
            </a:r>
            <a:r>
              <a:rPr lang="en-US" altLang="en-US" i="1" dirty="0"/>
              <a:t> </a:t>
            </a:r>
            <a:r>
              <a:rPr lang="en-US" altLang="en-US" dirty="0"/>
              <a:t>mod 72 = 1, yielding 29</a:t>
            </a:r>
            <a:endParaRPr lang="en-US" altLang="en-US" sz="800" dirty="0"/>
          </a:p>
          <a:p>
            <a:r>
              <a:rPr lang="en-US" altLang="en-US" dirty="0"/>
              <a:t>We how have our keys</a:t>
            </a:r>
          </a:p>
          <a:p>
            <a:pPr lvl="1"/>
            <a:r>
              <a:rPr lang="en-US" altLang="en-US" dirty="0"/>
              <a:t>Public key,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e,N</a:t>
            </a:r>
            <a:r>
              <a:rPr lang="en-US" altLang="en-US" i="1" dirty="0"/>
              <a:t> </a:t>
            </a:r>
            <a:r>
              <a:rPr lang="en-US" altLang="en-US" dirty="0"/>
              <a:t>= 5</a:t>
            </a:r>
            <a:r>
              <a:rPr lang="en-US" altLang="en-US" i="1" dirty="0"/>
              <a:t>, </a:t>
            </a:r>
            <a:r>
              <a:rPr lang="en-US" altLang="en-US" dirty="0"/>
              <a:t>91</a:t>
            </a:r>
          </a:p>
          <a:p>
            <a:pPr lvl="1"/>
            <a:r>
              <a:rPr lang="en-US" altLang="en-US" dirty="0"/>
              <a:t>Private key,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d,N</a:t>
            </a:r>
            <a:r>
              <a:rPr lang="en-US" altLang="en-US" i="1" dirty="0"/>
              <a:t> </a:t>
            </a:r>
            <a:r>
              <a:rPr lang="en-US" altLang="en-US" dirty="0"/>
              <a:t>= 29</a:t>
            </a:r>
            <a:r>
              <a:rPr lang="en-US" altLang="en-US" i="1" dirty="0"/>
              <a:t>, </a:t>
            </a:r>
            <a:r>
              <a:rPr lang="en-US" altLang="en-US" dirty="0"/>
              <a:t>91</a:t>
            </a:r>
            <a:endParaRPr lang="en-US" altLang="en-US" sz="800" dirty="0"/>
          </a:p>
          <a:p>
            <a:r>
              <a:rPr lang="en-US" altLang="en-US" dirty="0"/>
              <a:t> Encrypting the message 69 with the public key results in the </a:t>
            </a:r>
            <a:r>
              <a:rPr lang="en-US" altLang="en-US" dirty="0" err="1"/>
              <a:t>cyphertext</a:t>
            </a:r>
            <a:r>
              <a:rPr lang="en-US" altLang="en-US" dirty="0"/>
              <a:t> 62</a:t>
            </a:r>
            <a:endParaRPr lang="en-US" altLang="en-US" sz="800" dirty="0"/>
          </a:p>
          <a:p>
            <a:r>
              <a:rPr lang="en-US" altLang="en-US" dirty="0" err="1"/>
              <a:t>Cyphertext</a:t>
            </a:r>
            <a:r>
              <a:rPr lang="en-US" altLang="en-US" dirty="0"/>
              <a:t> can be decoded with the private key</a:t>
            </a:r>
          </a:p>
          <a:p>
            <a:pPr lvl="1"/>
            <a:r>
              <a:rPr lang="en-US" altLang="en-US" dirty="0"/>
              <a:t>Public key can be distributed in </a:t>
            </a:r>
            <a:r>
              <a:rPr lang="en-US" altLang="en-US" dirty="0" err="1"/>
              <a:t>cleartext</a:t>
            </a:r>
            <a:r>
              <a:rPr lang="en-US" altLang="en-US" dirty="0"/>
              <a:t> to anyone who wants to communicate with holder of public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5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man operations</a:t>
            </a:r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847882"/>
            <a:ext cx="9845040" cy="46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03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</a:t>
            </a:r>
            <a:r>
              <a:rPr lang="en-US" altLang="en-US" b="1" dirty="0">
                <a:solidFill>
                  <a:srgbClr val="3366FF"/>
                </a:solidFill>
              </a:rPr>
              <a:t>secure</a:t>
            </a:r>
            <a:r>
              <a:rPr lang="en-US" altLang="en-US" dirty="0"/>
              <a:t> if resources used and accessed as intended under all circumstances</a:t>
            </a:r>
          </a:p>
          <a:p>
            <a:pPr lvl="1"/>
            <a:r>
              <a:rPr lang="en-US" altLang="en-US" dirty="0"/>
              <a:t>Unachievable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Intruders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crackers</a:t>
            </a:r>
            <a:r>
              <a:rPr lang="en-US" altLang="en-US" dirty="0"/>
              <a:t>) attempt to breach security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Threat </a:t>
            </a:r>
            <a:r>
              <a:rPr lang="en-US" altLang="en-US" dirty="0"/>
              <a:t>is potential security violation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Attack</a:t>
            </a:r>
            <a:r>
              <a:rPr lang="en-US" altLang="en-US" dirty="0"/>
              <a:t> is attempt to breach security</a:t>
            </a:r>
          </a:p>
          <a:p>
            <a:r>
              <a:rPr lang="en-US" altLang="en-US" dirty="0"/>
              <a:t>Attack can be accidental or malicious</a:t>
            </a:r>
          </a:p>
          <a:p>
            <a:r>
              <a:rPr lang="en-US" altLang="en-US" dirty="0"/>
              <a:t>Easier to protect against accidental than malicious misuse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1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Breach of confidentiality</a:t>
            </a:r>
          </a:p>
          <a:p>
            <a:pPr lvl="1"/>
            <a:r>
              <a:rPr lang="en-US" altLang="en-US" dirty="0"/>
              <a:t>Unauthorized reading of data</a:t>
            </a:r>
          </a:p>
          <a:p>
            <a:r>
              <a:rPr lang="en-US" altLang="en-US" b="1" dirty="0"/>
              <a:t>Breach of integrity</a:t>
            </a:r>
          </a:p>
          <a:p>
            <a:pPr lvl="1"/>
            <a:r>
              <a:rPr lang="en-US" altLang="en-US" dirty="0"/>
              <a:t>Unauthorized modification of data</a:t>
            </a:r>
          </a:p>
          <a:p>
            <a:r>
              <a:rPr lang="en-US" altLang="en-US" b="1" dirty="0"/>
              <a:t>Breach of availability</a:t>
            </a:r>
          </a:p>
          <a:p>
            <a:pPr lvl="1"/>
            <a:r>
              <a:rPr lang="en-US" altLang="en-US" dirty="0"/>
              <a:t>Unauthorized destruction of data</a:t>
            </a:r>
          </a:p>
          <a:p>
            <a:r>
              <a:rPr lang="en-US" altLang="en-US" b="1" dirty="0"/>
              <a:t>Theft of service</a:t>
            </a:r>
          </a:p>
          <a:p>
            <a:pPr lvl="1"/>
            <a:r>
              <a:rPr lang="en-US" altLang="en-US" dirty="0"/>
              <a:t>Unauthorized use of resources</a:t>
            </a:r>
          </a:p>
          <a:p>
            <a:r>
              <a:rPr lang="en-US" altLang="en-US" b="1" dirty="0"/>
              <a:t>Denial of service (</a:t>
            </a:r>
            <a:r>
              <a:rPr lang="en-US" altLang="en-US" b="1" dirty="0">
                <a:solidFill>
                  <a:srgbClr val="3366FF"/>
                </a:solidFill>
              </a:rPr>
              <a:t>DOS</a:t>
            </a:r>
            <a:r>
              <a:rPr lang="en-US" altLang="en-US" b="1" dirty="0"/>
              <a:t>)</a:t>
            </a:r>
          </a:p>
          <a:p>
            <a:pPr lvl="1"/>
            <a:r>
              <a:rPr lang="en-US" altLang="en-US" dirty="0"/>
              <a:t>Prevention of legitimate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4700" cy="473519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Masquerading </a:t>
            </a:r>
            <a:r>
              <a:rPr lang="en-US" altLang="en-US" dirty="0"/>
              <a:t>(breach </a:t>
            </a:r>
            <a:r>
              <a:rPr lang="en-US" altLang="en-US" b="1" dirty="0">
                <a:solidFill>
                  <a:srgbClr val="3366FF"/>
                </a:solidFill>
              </a:rPr>
              <a:t>authentication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Pretending to be an authorized user to escalate privileges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Replay attack</a:t>
            </a:r>
          </a:p>
          <a:p>
            <a:pPr lvl="1"/>
            <a:r>
              <a:rPr lang="en-US" altLang="en-US" dirty="0"/>
              <a:t>As is or with </a:t>
            </a:r>
            <a:r>
              <a:rPr lang="en-US" altLang="en-US" b="1" dirty="0">
                <a:solidFill>
                  <a:srgbClr val="3366FF"/>
                </a:solidFill>
              </a:rPr>
              <a:t>message modification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Man-in-the-middle attack</a:t>
            </a:r>
          </a:p>
          <a:p>
            <a:pPr lvl="1"/>
            <a:r>
              <a:rPr lang="en-US" altLang="en-US" dirty="0"/>
              <a:t>Intruder sits in data flow, masquerading as sender to receiver and vice versa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Session hijacking</a:t>
            </a:r>
          </a:p>
          <a:p>
            <a:pPr lvl="1"/>
            <a:r>
              <a:rPr lang="en-US" altLang="en-US" dirty="0"/>
              <a:t>Intercept an already-established session to bypass authentication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Script kiddies </a:t>
            </a:r>
            <a:r>
              <a:rPr lang="en-US" altLang="en-US" dirty="0"/>
              <a:t>can run pre-written exploit code to attack a given system</a:t>
            </a:r>
          </a:p>
          <a:p>
            <a:r>
              <a:rPr lang="en-US" altLang="en-US" dirty="0"/>
              <a:t>Attack code can get a shell with the processes</a:t>
            </a:r>
            <a:r>
              <a:rPr lang="ja-JP" altLang="en-US" dirty="0"/>
              <a:t>’</a:t>
            </a:r>
            <a:r>
              <a:rPr lang="en-US" altLang="ja-JP" dirty="0"/>
              <a:t> owner</a:t>
            </a:r>
            <a:r>
              <a:rPr lang="ja-JP" altLang="en-US" dirty="0"/>
              <a:t>’</a:t>
            </a:r>
            <a:r>
              <a:rPr lang="en-US" altLang="ja-JP" dirty="0"/>
              <a:t>s permissions</a:t>
            </a:r>
          </a:p>
          <a:p>
            <a:pPr lvl="1"/>
            <a:r>
              <a:rPr lang="en-US" altLang="en-US" dirty="0"/>
              <a:t>Or open a network port, delete files, download a program,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US" altLang="en-US" dirty="0"/>
              <a:t>Depending on bug, attack can be executed across a network using allowed connections, bypassing firewalls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1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25624"/>
            <a:ext cx="11361420" cy="475805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Many variations, many names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Trojan Horse</a:t>
            </a:r>
          </a:p>
          <a:p>
            <a:pPr lvl="1"/>
            <a:r>
              <a:rPr lang="en-US" altLang="en-US" dirty="0"/>
              <a:t>Code segment that misuses its environment</a:t>
            </a:r>
          </a:p>
          <a:p>
            <a:pPr lvl="1"/>
            <a:r>
              <a:rPr lang="en-US" altLang="en-US" dirty="0"/>
              <a:t>Exploits mechanisms for allowing programs written by users to be executed by other users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Spyware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pop-up browser windows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covert channels</a:t>
            </a:r>
          </a:p>
          <a:p>
            <a:pPr lvl="1"/>
            <a:r>
              <a:rPr lang="en-US" altLang="en-US" dirty="0"/>
              <a:t>Up to 80% of spam delivered by spyware-infected systems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Trap Door</a:t>
            </a:r>
          </a:p>
          <a:p>
            <a:pPr lvl="1"/>
            <a:r>
              <a:rPr lang="en-US" altLang="en-US" dirty="0"/>
              <a:t>Specific user identifier or password that circumvents normal security procedures</a:t>
            </a:r>
          </a:p>
          <a:p>
            <a:pPr lvl="1"/>
            <a:r>
              <a:rPr lang="en-US" altLang="en-US" dirty="0"/>
              <a:t>Could be included in a compiler</a:t>
            </a:r>
          </a:p>
          <a:p>
            <a:pPr lvl="1"/>
            <a:r>
              <a:rPr lang="en-US" altLang="en-US" dirty="0"/>
              <a:t>How to detect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2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Logic Bomb</a:t>
            </a:r>
          </a:p>
          <a:p>
            <a:pPr lvl="1"/>
            <a:r>
              <a:rPr lang="en-US" altLang="en-US" dirty="0"/>
              <a:t>Program that initiates a security incident under certain circumstances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Stack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b="1" dirty="0">
                <a:solidFill>
                  <a:srgbClr val="3366FF"/>
                </a:solidFill>
              </a:rPr>
              <a:t>Buffer Overflow</a:t>
            </a:r>
          </a:p>
          <a:p>
            <a:pPr lvl="1"/>
            <a:r>
              <a:rPr lang="en-US" altLang="en-US" dirty="0"/>
              <a:t>Exploits a bug in a program (overflow either the stack or memory buffers)</a:t>
            </a:r>
          </a:p>
          <a:p>
            <a:pPr lvl="1"/>
            <a:r>
              <a:rPr lang="en-US" altLang="en-US" dirty="0"/>
              <a:t>Failure to check bounds on inputs, arguments</a:t>
            </a:r>
          </a:p>
          <a:p>
            <a:pPr lvl="1"/>
            <a:r>
              <a:rPr lang="en-US" altLang="en-US" dirty="0"/>
              <a:t>Write past arguments on the stack into the return address on stack</a:t>
            </a:r>
          </a:p>
          <a:p>
            <a:pPr lvl="1"/>
            <a:r>
              <a:rPr lang="en-US" altLang="en-US" dirty="0"/>
              <a:t>When routine returns from call, returns to hacked address</a:t>
            </a:r>
          </a:p>
          <a:p>
            <a:pPr lvl="2"/>
            <a:r>
              <a:rPr lang="en-US" altLang="en-US" dirty="0"/>
              <a:t>Pointed to code loaded onto stack that executes malicious code</a:t>
            </a:r>
          </a:p>
          <a:p>
            <a:pPr lvl="1"/>
            <a:r>
              <a:rPr lang="en-US" altLang="en-US" dirty="0"/>
              <a:t>Unauthorized user or privilege escalation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3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Viruses</a:t>
            </a:r>
          </a:p>
          <a:p>
            <a:pPr lvl="1"/>
            <a:r>
              <a:rPr lang="en-US" altLang="en-US" dirty="0"/>
              <a:t>Code fragment embedded in legitimate program</a:t>
            </a:r>
          </a:p>
          <a:p>
            <a:pPr lvl="1"/>
            <a:r>
              <a:rPr lang="en-US" altLang="en-US" dirty="0"/>
              <a:t>Self-replicating, designed to infect other computers</a:t>
            </a:r>
          </a:p>
          <a:p>
            <a:pPr lvl="1"/>
            <a:r>
              <a:rPr lang="en-US" altLang="en-US" dirty="0"/>
              <a:t>Very specific to CPU architecture, operating system, applications</a:t>
            </a:r>
          </a:p>
          <a:p>
            <a:pPr lvl="1"/>
            <a:r>
              <a:rPr lang="en-US" altLang="en-US" dirty="0"/>
              <a:t>Usually borne via email or as a macro</a:t>
            </a:r>
          </a:p>
          <a:p>
            <a:pPr lvl="1"/>
            <a:r>
              <a:rPr lang="en-US" altLang="en-US" dirty="0"/>
              <a:t>Visual Basic Macro to reformat hard drive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Sub AutoOpen()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Dim </a:t>
            </a:r>
            <a:r>
              <a:rPr lang="en-US" altLang="en-US" sz="1600" dirty="0" err="1">
                <a:latin typeface="Courier New" panose="02070309020205020404" pitchFamily="49" charset="0"/>
              </a:rPr>
              <a:t>oFS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Set </a:t>
            </a:r>
            <a:r>
              <a:rPr lang="en-US" altLang="en-US" sz="1600" dirty="0" err="1">
                <a:latin typeface="Courier New" panose="02070309020205020404" pitchFamily="49" charset="0"/>
              </a:rPr>
              <a:t>oFS</a:t>
            </a:r>
            <a:r>
              <a:rPr lang="en-US" altLang="en-US" sz="1600" dirty="0"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</a:rPr>
              <a:t>CreateObject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 err="1">
                <a:latin typeface="Courier New" panose="02070309020205020404" pitchFamily="49" charset="0"/>
              </a:rPr>
              <a:t>Scripting.FileSystemObject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>
                <a:latin typeface="Courier New" panose="02070309020205020404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vs</a:t>
            </a:r>
            <a:r>
              <a:rPr lang="en-US" altLang="en-US" sz="1600" dirty="0">
                <a:latin typeface="Courier New" panose="02070309020205020404" pitchFamily="49" charset="0"/>
              </a:rPr>
              <a:t> = Shell(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>
                <a:latin typeface="Courier New" panose="02070309020205020404" pitchFamily="49" charset="0"/>
              </a:rPr>
              <a:t>c:command.com /k format c: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>
                <a:latin typeface="Courier New" panose="02070309020205020404" pitchFamily="49" charset="0"/>
              </a:rPr>
              <a:t>,</a:t>
            </a:r>
            <a:r>
              <a:rPr lang="en-US" altLang="ja-JP" sz="1600" dirty="0" err="1">
                <a:latin typeface="Courier New" panose="02070309020205020404" pitchFamily="49" charset="0"/>
              </a:rPr>
              <a:t>vbHide</a:t>
            </a:r>
            <a:r>
              <a:rPr lang="en-US" altLang="ja-JP" sz="1600" dirty="0">
                <a:latin typeface="Courier New" panose="02070309020205020404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End Sub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2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1410</Words>
  <Application>Microsoft Office PowerPoint</Application>
  <PresentationFormat>Widescreen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Security Management</vt:lpstr>
      <vt:lpstr>PowerPoint Presentation</vt:lpstr>
      <vt:lpstr>Middle man operations</vt:lpstr>
      <vt:lpstr>Nature of Problems</vt:lpstr>
      <vt:lpstr>…</vt:lpstr>
      <vt:lpstr>…</vt:lpstr>
      <vt:lpstr>…</vt:lpstr>
      <vt:lpstr>PowerPoint Presentation</vt:lpstr>
      <vt:lpstr>PowerPoint Presentation</vt:lpstr>
      <vt:lpstr>PowerPoint Presentation</vt:lpstr>
      <vt:lpstr>PowerPoint Presentation</vt:lpstr>
      <vt:lpstr>Security measures</vt:lpstr>
      <vt:lpstr>PowerPoint Presentation</vt:lpstr>
      <vt:lpstr>PowerPoint Presentation</vt:lpstr>
      <vt:lpstr>PowerPoint Presentation</vt:lpstr>
      <vt:lpstr>Cryptography</vt:lpstr>
      <vt:lpstr>Encryption</vt:lpstr>
      <vt:lpstr>Symmetric encryption- key exchange important</vt:lpstr>
      <vt:lpstr>Asymmetric Encryption</vt:lpstr>
      <vt:lpstr>Asymmetric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Management</dc:title>
  <dc:creator>oladeji</dc:creator>
  <cp:lastModifiedBy>Gloria Oladeji</cp:lastModifiedBy>
  <cp:revision>13</cp:revision>
  <dcterms:created xsi:type="dcterms:W3CDTF">2018-04-10T08:42:22Z</dcterms:created>
  <dcterms:modified xsi:type="dcterms:W3CDTF">2019-04-10T13:49:22Z</dcterms:modified>
</cp:coreProperties>
</file>