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3" r:id="rId4"/>
    <p:sldId id="263" r:id="rId5"/>
    <p:sldId id="262" r:id="rId6"/>
    <p:sldId id="261" r:id="rId7"/>
    <p:sldId id="257" r:id="rId8"/>
    <p:sldId id="260" r:id="rId9"/>
    <p:sldId id="259" r:id="rId10"/>
    <p:sldId id="264" r:id="rId11"/>
    <p:sldId id="267" r:id="rId12"/>
    <p:sldId id="265" r:id="rId13"/>
    <p:sldId id="268" r:id="rId14"/>
    <p:sldId id="269" r:id="rId15"/>
    <p:sldId id="270" r:id="rId16"/>
    <p:sldId id="271" r:id="rId17"/>
    <p:sldId id="266" r:id="rId18"/>
    <p:sldId id="275" r:id="rId19"/>
    <p:sldId id="274"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92"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CDDF63-ED55-4338-A288-6A576B3657B9}"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BAC94-AA73-43D0-8CFF-5A7D93976488}" type="slidenum">
              <a:rPr lang="en-US" smtClean="0"/>
              <a:t>‹#›</a:t>
            </a:fld>
            <a:endParaRPr lang="en-US"/>
          </a:p>
        </p:txBody>
      </p:sp>
    </p:spTree>
    <p:extLst>
      <p:ext uri="{BB962C8B-B14F-4D97-AF65-F5344CB8AC3E}">
        <p14:creationId xmlns:p14="http://schemas.microsoft.com/office/powerpoint/2010/main" val="56137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CDDF63-ED55-4338-A288-6A576B3657B9}"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BAC94-AA73-43D0-8CFF-5A7D93976488}" type="slidenum">
              <a:rPr lang="en-US" smtClean="0"/>
              <a:t>‹#›</a:t>
            </a:fld>
            <a:endParaRPr lang="en-US"/>
          </a:p>
        </p:txBody>
      </p:sp>
    </p:spTree>
    <p:extLst>
      <p:ext uri="{BB962C8B-B14F-4D97-AF65-F5344CB8AC3E}">
        <p14:creationId xmlns:p14="http://schemas.microsoft.com/office/powerpoint/2010/main" val="2997392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CDDF63-ED55-4338-A288-6A576B3657B9}"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BAC94-AA73-43D0-8CFF-5A7D93976488}" type="slidenum">
              <a:rPr lang="en-US" smtClean="0"/>
              <a:t>‹#›</a:t>
            </a:fld>
            <a:endParaRPr lang="en-US"/>
          </a:p>
        </p:txBody>
      </p:sp>
    </p:spTree>
    <p:extLst>
      <p:ext uri="{BB962C8B-B14F-4D97-AF65-F5344CB8AC3E}">
        <p14:creationId xmlns:p14="http://schemas.microsoft.com/office/powerpoint/2010/main" val="401862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CDDF63-ED55-4338-A288-6A576B3657B9}"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BAC94-AA73-43D0-8CFF-5A7D93976488}" type="slidenum">
              <a:rPr lang="en-US" smtClean="0"/>
              <a:t>‹#›</a:t>
            </a:fld>
            <a:endParaRPr lang="en-US"/>
          </a:p>
        </p:txBody>
      </p:sp>
    </p:spTree>
    <p:extLst>
      <p:ext uri="{BB962C8B-B14F-4D97-AF65-F5344CB8AC3E}">
        <p14:creationId xmlns:p14="http://schemas.microsoft.com/office/powerpoint/2010/main" val="128363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DDF63-ED55-4338-A288-6A576B3657B9}"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BAC94-AA73-43D0-8CFF-5A7D93976488}" type="slidenum">
              <a:rPr lang="en-US" smtClean="0"/>
              <a:t>‹#›</a:t>
            </a:fld>
            <a:endParaRPr lang="en-US"/>
          </a:p>
        </p:txBody>
      </p:sp>
    </p:spTree>
    <p:extLst>
      <p:ext uri="{BB962C8B-B14F-4D97-AF65-F5344CB8AC3E}">
        <p14:creationId xmlns:p14="http://schemas.microsoft.com/office/powerpoint/2010/main" val="145163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CDDF63-ED55-4338-A288-6A576B3657B9}"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BAC94-AA73-43D0-8CFF-5A7D93976488}" type="slidenum">
              <a:rPr lang="en-US" smtClean="0"/>
              <a:t>‹#›</a:t>
            </a:fld>
            <a:endParaRPr lang="en-US"/>
          </a:p>
        </p:txBody>
      </p:sp>
    </p:spTree>
    <p:extLst>
      <p:ext uri="{BB962C8B-B14F-4D97-AF65-F5344CB8AC3E}">
        <p14:creationId xmlns:p14="http://schemas.microsoft.com/office/powerpoint/2010/main" val="287080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CDDF63-ED55-4338-A288-6A576B3657B9}" type="datetimeFigureOut">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7BAC94-AA73-43D0-8CFF-5A7D93976488}" type="slidenum">
              <a:rPr lang="en-US" smtClean="0"/>
              <a:t>‹#›</a:t>
            </a:fld>
            <a:endParaRPr lang="en-US"/>
          </a:p>
        </p:txBody>
      </p:sp>
    </p:spTree>
    <p:extLst>
      <p:ext uri="{BB962C8B-B14F-4D97-AF65-F5344CB8AC3E}">
        <p14:creationId xmlns:p14="http://schemas.microsoft.com/office/powerpoint/2010/main" val="302430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CDDF63-ED55-4338-A288-6A576B3657B9}" type="datetimeFigureOut">
              <a:rPr lang="en-US" smtClean="0"/>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7BAC94-AA73-43D0-8CFF-5A7D93976488}" type="slidenum">
              <a:rPr lang="en-US" smtClean="0"/>
              <a:t>‹#›</a:t>
            </a:fld>
            <a:endParaRPr lang="en-US"/>
          </a:p>
        </p:txBody>
      </p:sp>
    </p:spTree>
    <p:extLst>
      <p:ext uri="{BB962C8B-B14F-4D97-AF65-F5344CB8AC3E}">
        <p14:creationId xmlns:p14="http://schemas.microsoft.com/office/powerpoint/2010/main" val="58526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DDF63-ED55-4338-A288-6A576B3657B9}" type="datetimeFigureOut">
              <a:rPr lang="en-US" smtClean="0"/>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7BAC94-AA73-43D0-8CFF-5A7D93976488}" type="slidenum">
              <a:rPr lang="en-US" smtClean="0"/>
              <a:t>‹#›</a:t>
            </a:fld>
            <a:endParaRPr lang="en-US"/>
          </a:p>
        </p:txBody>
      </p:sp>
    </p:spTree>
    <p:extLst>
      <p:ext uri="{BB962C8B-B14F-4D97-AF65-F5344CB8AC3E}">
        <p14:creationId xmlns:p14="http://schemas.microsoft.com/office/powerpoint/2010/main" val="108651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DDF63-ED55-4338-A288-6A576B3657B9}"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BAC94-AA73-43D0-8CFF-5A7D93976488}" type="slidenum">
              <a:rPr lang="en-US" smtClean="0"/>
              <a:t>‹#›</a:t>
            </a:fld>
            <a:endParaRPr lang="en-US"/>
          </a:p>
        </p:txBody>
      </p:sp>
    </p:spTree>
    <p:extLst>
      <p:ext uri="{BB962C8B-B14F-4D97-AF65-F5344CB8AC3E}">
        <p14:creationId xmlns:p14="http://schemas.microsoft.com/office/powerpoint/2010/main" val="10885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DDF63-ED55-4338-A288-6A576B3657B9}"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BAC94-AA73-43D0-8CFF-5A7D93976488}" type="slidenum">
              <a:rPr lang="en-US" smtClean="0"/>
              <a:t>‹#›</a:t>
            </a:fld>
            <a:endParaRPr lang="en-US"/>
          </a:p>
        </p:txBody>
      </p:sp>
    </p:spTree>
    <p:extLst>
      <p:ext uri="{BB962C8B-B14F-4D97-AF65-F5344CB8AC3E}">
        <p14:creationId xmlns:p14="http://schemas.microsoft.com/office/powerpoint/2010/main" val="96797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DDF63-ED55-4338-A288-6A576B3657B9}" type="datetimeFigureOut">
              <a:rPr lang="en-US" smtClean="0"/>
              <a:t>2/25/2020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BAC94-AA73-43D0-8CFF-5A7D93976488}" type="slidenum">
              <a:rPr lang="en-US" smtClean="0"/>
              <a:t>‹#›</a:t>
            </a:fld>
            <a:endParaRPr lang="en-US"/>
          </a:p>
        </p:txBody>
      </p:sp>
    </p:spTree>
    <p:extLst>
      <p:ext uri="{BB962C8B-B14F-4D97-AF65-F5344CB8AC3E}">
        <p14:creationId xmlns:p14="http://schemas.microsoft.com/office/powerpoint/2010/main" val="3345543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Fault Tolerance</a:t>
            </a:r>
          </a:p>
        </p:txBody>
      </p:sp>
      <p:sp>
        <p:nvSpPr>
          <p:cNvPr id="3" name="Subtitle 2"/>
          <p:cNvSpPr>
            <a:spLocks noGrp="1"/>
          </p:cNvSpPr>
          <p:nvPr>
            <p:ph type="subTitle" idx="1"/>
          </p:nvPr>
        </p:nvSpPr>
        <p:spPr/>
        <p:txBody>
          <a:bodyPr/>
          <a:lstStyle/>
          <a:p>
            <a:r>
              <a:rPr lang="en-US" dirty="0"/>
              <a:t>CSC 504- OPERATING SYSTEM 2</a:t>
            </a:r>
          </a:p>
          <a:p>
            <a:r>
              <a:rPr lang="en-US" dirty="0"/>
              <a:t>LECTURE SERIES </a:t>
            </a:r>
          </a:p>
        </p:txBody>
      </p:sp>
    </p:spTree>
    <p:extLst>
      <p:ext uri="{BB962C8B-B14F-4D97-AF65-F5344CB8AC3E}">
        <p14:creationId xmlns:p14="http://schemas.microsoft.com/office/powerpoint/2010/main" val="3409393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AVOIDANCE VS FAULT TOLERANCE</a:t>
            </a:r>
          </a:p>
        </p:txBody>
      </p:sp>
      <p:sp>
        <p:nvSpPr>
          <p:cNvPr id="3" name="Content Placeholder 2"/>
          <p:cNvSpPr>
            <a:spLocks noGrp="1"/>
          </p:cNvSpPr>
          <p:nvPr>
            <p:ph idx="1"/>
          </p:nvPr>
        </p:nvSpPr>
        <p:spPr/>
        <p:txBody>
          <a:bodyPr>
            <a:normAutofit/>
          </a:bodyPr>
          <a:lstStyle/>
          <a:p>
            <a:r>
              <a:rPr lang="en-US" dirty="0"/>
              <a:t>To achieve a reliable, high-available system, two very different approaches can be used: </a:t>
            </a:r>
          </a:p>
          <a:p>
            <a:pPr lvl="1"/>
            <a:r>
              <a:rPr lang="en-US" i="1" dirty="0">
                <a:solidFill>
                  <a:srgbClr val="FF0000"/>
                </a:solidFill>
              </a:rPr>
              <a:t>fault-avoidance: </a:t>
            </a:r>
            <a:r>
              <a:rPr lang="en-US" dirty="0">
                <a:solidFill>
                  <a:srgbClr val="FF0000"/>
                </a:solidFill>
              </a:rPr>
              <a:t>avoidance is prevention of fault-occurrences</a:t>
            </a:r>
            <a:endParaRPr lang="en-US" i="1" dirty="0">
              <a:solidFill>
                <a:srgbClr val="FF0000"/>
              </a:solidFill>
            </a:endParaRPr>
          </a:p>
          <a:p>
            <a:pPr lvl="1"/>
            <a:r>
              <a:rPr lang="en-US" i="1" dirty="0">
                <a:solidFill>
                  <a:srgbClr val="FF0000"/>
                </a:solidFill>
              </a:rPr>
              <a:t>fault-tolerance</a:t>
            </a:r>
            <a:r>
              <a:rPr lang="en-US" dirty="0">
                <a:solidFill>
                  <a:srgbClr val="FF0000"/>
                </a:solidFill>
              </a:rPr>
              <a:t>: use of redundancy to avoid failures due to faults</a:t>
            </a:r>
          </a:p>
          <a:p>
            <a:pPr lvl="1"/>
            <a:endParaRPr lang="en-US" dirty="0"/>
          </a:p>
          <a:p>
            <a:r>
              <a:rPr lang="en-US" dirty="0"/>
              <a:t>Fault-avoidance is difficult, and close to impossible in large and complex systems. </a:t>
            </a:r>
          </a:p>
          <a:p>
            <a:r>
              <a:rPr lang="en-US" dirty="0"/>
              <a:t>This makes fault-tolerance the only realistic alternative</a:t>
            </a:r>
          </a:p>
        </p:txBody>
      </p:sp>
    </p:spTree>
    <p:extLst>
      <p:ext uri="{BB962C8B-B14F-4D97-AF65-F5344CB8AC3E}">
        <p14:creationId xmlns:p14="http://schemas.microsoft.com/office/powerpoint/2010/main" val="283908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availability ranking</a:t>
            </a:r>
          </a:p>
        </p:txBody>
      </p:sp>
      <p:pic>
        <p:nvPicPr>
          <p:cNvPr id="4" name="Content Placeholder 3"/>
          <p:cNvPicPr>
            <a:picLocks noGrp="1" noChangeAspect="1"/>
          </p:cNvPicPr>
          <p:nvPr>
            <p:ph idx="1"/>
          </p:nvPr>
        </p:nvPicPr>
        <p:blipFill>
          <a:blip r:embed="rId2"/>
          <a:stretch>
            <a:fillRect/>
          </a:stretch>
        </p:blipFill>
        <p:spPr>
          <a:xfrm>
            <a:off x="838200" y="2189408"/>
            <a:ext cx="9812628" cy="4108361"/>
          </a:xfrm>
          <a:prstGeom prst="rect">
            <a:avLst/>
          </a:prstGeom>
        </p:spPr>
      </p:pic>
    </p:spTree>
    <p:extLst>
      <p:ext uri="{BB962C8B-B14F-4D97-AF65-F5344CB8AC3E}">
        <p14:creationId xmlns:p14="http://schemas.microsoft.com/office/powerpoint/2010/main" val="269881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systems</a:t>
            </a:r>
          </a:p>
        </p:txBody>
      </p:sp>
      <p:sp>
        <p:nvSpPr>
          <p:cNvPr id="3" name="Content Placeholder 2"/>
          <p:cNvSpPr>
            <a:spLocks noGrp="1"/>
          </p:cNvSpPr>
          <p:nvPr>
            <p:ph idx="1"/>
          </p:nvPr>
        </p:nvSpPr>
        <p:spPr/>
        <p:txBody>
          <a:bodyPr>
            <a:normAutofit fontScale="85000" lnSpcReduction="20000"/>
          </a:bodyPr>
          <a:lstStyle/>
          <a:p>
            <a:r>
              <a:rPr lang="en-US" i="1" dirty="0"/>
              <a:t> </a:t>
            </a:r>
            <a:r>
              <a:rPr lang="en-US" i="1" dirty="0">
                <a:solidFill>
                  <a:srgbClr val="FF0000"/>
                </a:solidFill>
              </a:rPr>
              <a:t>General-purpose computer systems</a:t>
            </a:r>
            <a:r>
              <a:rPr lang="en-US" i="1" dirty="0"/>
              <a:t>: systems at </a:t>
            </a:r>
            <a:r>
              <a:rPr lang="en-US" dirty="0"/>
              <a:t>the high-end of the commercial activities</a:t>
            </a:r>
          </a:p>
          <a:p>
            <a:r>
              <a:rPr lang="en-US" i="1" dirty="0"/>
              <a:t> </a:t>
            </a:r>
            <a:r>
              <a:rPr lang="en-US" i="1" dirty="0">
                <a:solidFill>
                  <a:srgbClr val="FF0000"/>
                </a:solidFill>
              </a:rPr>
              <a:t>High-available computer systems</a:t>
            </a:r>
            <a:r>
              <a:rPr lang="en-US" i="1" dirty="0"/>
              <a:t>: </a:t>
            </a:r>
            <a:r>
              <a:rPr lang="en-US" dirty="0"/>
              <a:t>Systems designed for availability class 5 or higher, often some kind of database system or telephone switching system.</a:t>
            </a:r>
          </a:p>
          <a:p>
            <a:r>
              <a:rPr lang="en-US" i="1" dirty="0">
                <a:solidFill>
                  <a:srgbClr val="FF0000"/>
                </a:solidFill>
              </a:rPr>
              <a:t>Long-life systems</a:t>
            </a:r>
            <a:r>
              <a:rPr lang="en-US" i="1" dirty="0"/>
              <a:t>: </a:t>
            </a:r>
            <a:r>
              <a:rPr lang="en-US" dirty="0"/>
              <a:t>Systems designed to operate for a very long time without any chance of repair. E.g. mobile systems where on-site repair is difficult, or maybe impossible, unmanned spacecraft systems like satellites or space exploration vehicles. These systems have redundancy not only in the electrical systems, but also in mechanical parts. They are also required to achieve correct operation over long periods of time.</a:t>
            </a:r>
          </a:p>
          <a:p>
            <a:r>
              <a:rPr lang="en-US" i="1" dirty="0">
                <a:solidFill>
                  <a:srgbClr val="FF0000"/>
                </a:solidFill>
              </a:rPr>
              <a:t>Critical-computation systems</a:t>
            </a:r>
            <a:r>
              <a:rPr lang="en-US" i="1" dirty="0"/>
              <a:t>: </a:t>
            </a:r>
            <a:r>
              <a:rPr lang="en-US" dirty="0"/>
              <a:t>Systems doing some critical work where faulty computations can jeopardize human life or have high economic impact. e.g. the computers in a space shuttle, nuclear plant or air traffic control system, where malfunction can be extremely disastrous.</a:t>
            </a:r>
          </a:p>
        </p:txBody>
      </p:sp>
    </p:spTree>
    <p:extLst>
      <p:ext uri="{BB962C8B-B14F-4D97-AF65-F5344CB8AC3E}">
        <p14:creationId xmlns:p14="http://schemas.microsoft.com/office/powerpoint/2010/main" val="264910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Fault-Tolerance Techniques-&gt; Reliability</a:t>
            </a:r>
            <a:endParaRPr lang="en-US" dirty="0"/>
          </a:p>
        </p:txBody>
      </p:sp>
      <p:sp>
        <p:nvSpPr>
          <p:cNvPr id="3" name="Content Placeholder 2"/>
          <p:cNvSpPr>
            <a:spLocks noGrp="1"/>
          </p:cNvSpPr>
          <p:nvPr>
            <p:ph idx="1"/>
          </p:nvPr>
        </p:nvSpPr>
        <p:spPr>
          <a:xfrm>
            <a:off x="838200" y="1825625"/>
            <a:ext cx="10515600" cy="4910026"/>
          </a:xfrm>
        </p:spPr>
        <p:txBody>
          <a:bodyPr>
            <a:normAutofit fontScale="77500" lnSpcReduction="20000"/>
          </a:bodyPr>
          <a:lstStyle/>
          <a:p>
            <a:r>
              <a:rPr lang="en-US" dirty="0"/>
              <a:t>Correct computation can be assessed through</a:t>
            </a:r>
          </a:p>
          <a:p>
            <a:pPr lvl="1"/>
            <a:r>
              <a:rPr lang="en-US" dirty="0">
                <a:solidFill>
                  <a:srgbClr val="C00000"/>
                </a:solidFill>
              </a:rPr>
              <a:t>Validation- &gt; inject faults to test if the system can detect it</a:t>
            </a:r>
          </a:p>
          <a:p>
            <a:pPr lvl="1"/>
            <a:r>
              <a:rPr lang="en-US" dirty="0">
                <a:solidFill>
                  <a:srgbClr val="C00000"/>
                </a:solidFill>
              </a:rPr>
              <a:t>Verification: collect sample data from environment and perform computation, compare result with the data generated by the computer system</a:t>
            </a:r>
          </a:p>
          <a:p>
            <a:pPr lvl="1"/>
            <a:r>
              <a:rPr lang="en-US" dirty="0">
                <a:solidFill>
                  <a:srgbClr val="C00000"/>
                </a:solidFill>
              </a:rPr>
              <a:t>Error detection and correction : latent error or effective errors</a:t>
            </a:r>
          </a:p>
          <a:p>
            <a:r>
              <a:rPr lang="en-US" i="1" dirty="0"/>
              <a:t>Latent error processing </a:t>
            </a:r>
            <a:r>
              <a:rPr lang="en-US" dirty="0"/>
              <a:t>tries to detect and repair latent errors before they become effective. An example is preventive maintenance. </a:t>
            </a:r>
          </a:p>
          <a:p>
            <a:r>
              <a:rPr lang="en-US" i="1" dirty="0"/>
              <a:t>Effective error processing </a:t>
            </a:r>
            <a:r>
              <a:rPr lang="en-US" dirty="0"/>
              <a:t>tries to correct the error after it becomes effective. </a:t>
            </a:r>
          </a:p>
          <a:p>
            <a:r>
              <a:rPr lang="en-US" dirty="0"/>
              <a:t>This can be done by </a:t>
            </a:r>
            <a:r>
              <a:rPr lang="en-US" i="1" dirty="0"/>
              <a:t>masking </a:t>
            </a:r>
            <a:r>
              <a:rPr lang="en-US" dirty="0"/>
              <a:t>or </a:t>
            </a:r>
            <a:r>
              <a:rPr lang="en-US" i="1" dirty="0"/>
              <a:t>recovery</a:t>
            </a:r>
            <a:r>
              <a:rPr lang="en-US" dirty="0"/>
              <a:t>. An example of masking is error correcting codes. </a:t>
            </a:r>
          </a:p>
          <a:p>
            <a:r>
              <a:rPr lang="en-US" dirty="0"/>
              <a:t>Recovery denies the requested service, and sets the module to an error-free state. </a:t>
            </a:r>
          </a:p>
          <a:p>
            <a:r>
              <a:rPr lang="en-US" dirty="0"/>
              <a:t>We have two forms of recovery, </a:t>
            </a:r>
            <a:r>
              <a:rPr lang="en-US" i="1" dirty="0"/>
              <a:t>backward </a:t>
            </a:r>
            <a:r>
              <a:rPr lang="en-US" dirty="0"/>
              <a:t>and </a:t>
            </a:r>
            <a:r>
              <a:rPr lang="en-US" i="1" dirty="0"/>
              <a:t>forward </a:t>
            </a:r>
            <a:r>
              <a:rPr lang="en-US" dirty="0"/>
              <a:t>recovery. Backward recovery returns to a previous correct state.</a:t>
            </a:r>
          </a:p>
          <a:p>
            <a:r>
              <a:rPr lang="en-US" dirty="0"/>
              <a:t>With </a:t>
            </a:r>
            <a:r>
              <a:rPr lang="en-US" i="1" dirty="0"/>
              <a:t>forward recovery</a:t>
            </a:r>
            <a:r>
              <a:rPr lang="en-US" dirty="0"/>
              <a:t>, a new correct state is constructed, e.g. by re-sending a message or re-reading a disk page.</a:t>
            </a:r>
          </a:p>
        </p:txBody>
      </p:sp>
    </p:spTree>
    <p:extLst>
      <p:ext uri="{BB962C8B-B14F-4D97-AF65-F5344CB8AC3E}">
        <p14:creationId xmlns:p14="http://schemas.microsoft.com/office/powerpoint/2010/main" val="1125899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 of redundancy: availability case</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Hardware redundancy</a:t>
            </a:r>
            <a:r>
              <a:rPr lang="en-US" dirty="0"/>
              <a:t>: addition of extra module or the use of</a:t>
            </a:r>
          </a:p>
          <a:p>
            <a:r>
              <a:rPr lang="en-US" dirty="0"/>
              <a:t>extra circuits for fault detection e.g. mirroring extra hard disk, FDDI multiple direction switching, co-processor, co server schemes</a:t>
            </a:r>
          </a:p>
          <a:p>
            <a:r>
              <a:rPr lang="en-US" dirty="0">
                <a:solidFill>
                  <a:srgbClr val="FF0000"/>
                </a:solidFill>
              </a:rPr>
              <a:t>OS Use of watch-dog timers and timeouts </a:t>
            </a:r>
            <a:r>
              <a:rPr lang="en-US" dirty="0"/>
              <a:t>for keeping track of progress of a hardware component. A watchdog timer should be reset within a certain amount of time, if not, a failure is assumed to have occurred</a:t>
            </a:r>
          </a:p>
          <a:p>
            <a:r>
              <a:rPr lang="en-US" dirty="0"/>
              <a:t>Information redundancy –file duplication and back ups,</a:t>
            </a:r>
          </a:p>
          <a:p>
            <a:r>
              <a:rPr lang="en-US" dirty="0"/>
              <a:t>Software redundancy –recovery measures</a:t>
            </a:r>
          </a:p>
          <a:p>
            <a:r>
              <a:rPr lang="en-US" dirty="0"/>
              <a:t>Time redundancy</a:t>
            </a:r>
          </a:p>
        </p:txBody>
      </p:sp>
    </p:spTree>
    <p:extLst>
      <p:ext uri="{BB962C8B-B14F-4D97-AF65-F5344CB8AC3E}">
        <p14:creationId xmlns:p14="http://schemas.microsoft.com/office/powerpoint/2010/main" val="38013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redundancy- for correctness and safety</a:t>
            </a:r>
          </a:p>
        </p:txBody>
      </p:sp>
      <p:sp>
        <p:nvSpPr>
          <p:cNvPr id="3" name="Content Placeholder 2"/>
          <p:cNvSpPr>
            <a:spLocks noGrp="1"/>
          </p:cNvSpPr>
          <p:nvPr>
            <p:ph idx="1"/>
          </p:nvPr>
        </p:nvSpPr>
        <p:spPr>
          <a:xfrm>
            <a:off x="296215" y="1825624"/>
            <a:ext cx="11603864" cy="4897147"/>
          </a:xfrm>
        </p:spPr>
        <p:txBody>
          <a:bodyPr>
            <a:normAutofit/>
          </a:bodyPr>
          <a:lstStyle/>
          <a:p>
            <a:r>
              <a:rPr lang="en-US" dirty="0">
                <a:solidFill>
                  <a:srgbClr val="FF0000"/>
                </a:solidFill>
              </a:rPr>
              <a:t>Information redundancy is the addition of extra information to data, to allow error detection and correction.</a:t>
            </a:r>
          </a:p>
          <a:p>
            <a:r>
              <a:rPr lang="en-US" dirty="0"/>
              <a:t>This is typically error-detecting codes, error-correcting codes (ECC), and self-checking circuits.</a:t>
            </a:r>
          </a:p>
          <a:p>
            <a:r>
              <a:rPr lang="en-US" dirty="0"/>
              <a:t>E.g. </a:t>
            </a:r>
            <a:r>
              <a:rPr lang="en-US" dirty="0">
                <a:solidFill>
                  <a:srgbClr val="FF0000"/>
                </a:solidFill>
              </a:rPr>
              <a:t>use of </a:t>
            </a:r>
            <a:r>
              <a:rPr lang="en-US" i="1" dirty="0">
                <a:solidFill>
                  <a:srgbClr val="FF0000"/>
                </a:solidFill>
              </a:rPr>
              <a:t>Parity </a:t>
            </a:r>
            <a:r>
              <a:rPr lang="en-US" dirty="0">
                <a:solidFill>
                  <a:srgbClr val="FF0000"/>
                </a:solidFill>
              </a:rPr>
              <a:t>codes, checksum or CRC to detect errors</a:t>
            </a:r>
          </a:p>
          <a:p>
            <a:r>
              <a:rPr lang="en-US" b="1" dirty="0">
                <a:solidFill>
                  <a:srgbClr val="FF0000"/>
                </a:solidFill>
              </a:rPr>
              <a:t>Validation using Consistency Check</a:t>
            </a:r>
          </a:p>
          <a:p>
            <a:r>
              <a:rPr lang="en-US" dirty="0"/>
              <a:t>This is a verification to ensure that the results of computation is reasonable before disseminated to the right user. Examples are range checks, type check; e.g. address checking, and arithmetic operation checking, self-checking and</a:t>
            </a:r>
          </a:p>
          <a:p>
            <a:r>
              <a:rPr lang="en-US" dirty="0">
                <a:solidFill>
                  <a:srgbClr val="FF0000"/>
                </a:solidFill>
              </a:rPr>
              <a:t>fail-safe embedded logic design e.g. </a:t>
            </a:r>
            <a:r>
              <a:rPr lang="en-US" dirty="0" err="1">
                <a:solidFill>
                  <a:srgbClr val="FF0000"/>
                </a:solidFill>
              </a:rPr>
              <a:t>rool</a:t>
            </a:r>
            <a:r>
              <a:rPr lang="en-US" dirty="0">
                <a:solidFill>
                  <a:srgbClr val="FF0000"/>
                </a:solidFill>
              </a:rPr>
              <a:t> back or checkpoint</a:t>
            </a:r>
          </a:p>
        </p:txBody>
      </p:sp>
    </p:spTree>
    <p:extLst>
      <p:ext uri="{BB962C8B-B14F-4D97-AF65-F5344CB8AC3E}">
        <p14:creationId xmlns:p14="http://schemas.microsoft.com/office/powerpoint/2010/main" val="334155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redundancy</a:t>
            </a:r>
          </a:p>
        </p:txBody>
      </p:sp>
      <p:sp>
        <p:nvSpPr>
          <p:cNvPr id="3" name="Content Placeholder 2"/>
          <p:cNvSpPr>
            <a:spLocks noGrp="1"/>
          </p:cNvSpPr>
          <p:nvPr>
            <p:ph idx="1"/>
          </p:nvPr>
        </p:nvSpPr>
        <p:spPr/>
        <p:txBody>
          <a:bodyPr/>
          <a:lstStyle/>
          <a:p>
            <a:pPr lvl="1"/>
            <a:r>
              <a:rPr lang="en-US" dirty="0">
                <a:solidFill>
                  <a:srgbClr val="FF0000"/>
                </a:solidFill>
              </a:rPr>
              <a:t>N-version programming technique: designers correcting faults through new versions</a:t>
            </a:r>
          </a:p>
          <a:p>
            <a:pPr lvl="1"/>
            <a:r>
              <a:rPr lang="en-US" dirty="0">
                <a:solidFill>
                  <a:srgbClr val="FF0000"/>
                </a:solidFill>
              </a:rPr>
              <a:t>Watchdog timers and timeouts</a:t>
            </a:r>
            <a:r>
              <a:rPr lang="en-US" dirty="0"/>
              <a:t>: A watchdog daemon process can watch the life of an application by periodically sending the process a signal and check the return value to detect if it is alive.</a:t>
            </a:r>
          </a:p>
          <a:p>
            <a:pPr lvl="1"/>
            <a:r>
              <a:rPr lang="en-US" dirty="0">
                <a:solidFill>
                  <a:srgbClr val="FF0000"/>
                </a:solidFill>
              </a:rPr>
              <a:t>Time redundancy:</a:t>
            </a:r>
            <a:r>
              <a:rPr lang="en-US" dirty="0"/>
              <a:t> Run the same program several times and compare the results.</a:t>
            </a:r>
          </a:p>
          <a:p>
            <a:pPr lvl="1"/>
            <a:r>
              <a:rPr lang="en-US" dirty="0">
                <a:solidFill>
                  <a:srgbClr val="C00000"/>
                </a:solidFill>
              </a:rPr>
              <a:t>Exception handlers are introduced to APIs to detect data call, function calls</a:t>
            </a:r>
          </a:p>
          <a:p>
            <a:pPr marL="457200" lvl="1" indent="0">
              <a:buNone/>
            </a:pPr>
            <a:endParaRPr lang="en-US" dirty="0"/>
          </a:p>
        </p:txBody>
      </p:sp>
    </p:spTree>
    <p:extLst>
      <p:ext uri="{BB962C8B-B14F-4D97-AF65-F5344CB8AC3E}">
        <p14:creationId xmlns:p14="http://schemas.microsoft.com/office/powerpoint/2010/main" val="397927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perspectives</a:t>
            </a:r>
          </a:p>
        </p:txBody>
      </p:sp>
      <p:sp>
        <p:nvSpPr>
          <p:cNvPr id="3" name="Content Placeholder 2"/>
          <p:cNvSpPr>
            <a:spLocks noGrp="1"/>
          </p:cNvSpPr>
          <p:nvPr>
            <p:ph idx="1"/>
          </p:nvPr>
        </p:nvSpPr>
        <p:spPr/>
        <p:txBody>
          <a:bodyPr>
            <a:normAutofit/>
          </a:bodyPr>
          <a:lstStyle/>
          <a:p>
            <a:r>
              <a:rPr lang="en-US" dirty="0">
                <a:solidFill>
                  <a:srgbClr val="FF0000"/>
                </a:solidFill>
              </a:rPr>
              <a:t>Process pairs need to interact</a:t>
            </a:r>
            <a:r>
              <a:rPr lang="en-US" dirty="0"/>
              <a:t>, and a reliable message systems is needed, because messages can be lost, duplicated, delayed, corrupted and permuted.</a:t>
            </a:r>
          </a:p>
          <a:p>
            <a:r>
              <a:rPr lang="en-US" dirty="0"/>
              <a:t> </a:t>
            </a:r>
            <a:r>
              <a:rPr lang="en-US" dirty="0">
                <a:solidFill>
                  <a:srgbClr val="FF0000"/>
                </a:solidFill>
              </a:rPr>
              <a:t>By implementing sessions, timeouts and message sequence numbers, all message failures are converted to lost messages. </a:t>
            </a:r>
          </a:p>
          <a:p>
            <a:r>
              <a:rPr lang="en-US" dirty="0">
                <a:solidFill>
                  <a:srgbClr val="FF0000"/>
                </a:solidFill>
              </a:rPr>
              <a:t>By combining this simple failure model with message acknowledgment, sender timeout and message retransmission, the message systems becomes highly reliable.</a:t>
            </a:r>
          </a:p>
          <a:p>
            <a:r>
              <a:rPr lang="en-US" dirty="0"/>
              <a:t>Occasionally repair by OS</a:t>
            </a:r>
          </a:p>
        </p:txBody>
      </p:sp>
    </p:spTree>
    <p:extLst>
      <p:ext uri="{BB962C8B-B14F-4D97-AF65-F5344CB8AC3E}">
        <p14:creationId xmlns:p14="http://schemas.microsoft.com/office/powerpoint/2010/main" val="424191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perspectives…</a:t>
            </a:r>
          </a:p>
        </p:txBody>
      </p:sp>
      <p:sp>
        <p:nvSpPr>
          <p:cNvPr id="3" name="Content Placeholder 2"/>
          <p:cNvSpPr>
            <a:spLocks noGrp="1"/>
          </p:cNvSpPr>
          <p:nvPr>
            <p:ph idx="1"/>
          </p:nvPr>
        </p:nvSpPr>
        <p:spPr/>
        <p:txBody>
          <a:bodyPr>
            <a:normAutofit fontScale="77500" lnSpcReduction="20000"/>
          </a:bodyPr>
          <a:lstStyle/>
          <a:p>
            <a:r>
              <a:rPr lang="en-US" dirty="0">
                <a:solidFill>
                  <a:srgbClr val="C00000"/>
                </a:solidFill>
              </a:rPr>
              <a:t>Use of Checkpoints and rollbacks to recover routines</a:t>
            </a:r>
          </a:p>
          <a:p>
            <a:r>
              <a:rPr lang="en-US" dirty="0">
                <a:solidFill>
                  <a:srgbClr val="FF0000"/>
                </a:solidFill>
              </a:rPr>
              <a:t>A </a:t>
            </a:r>
            <a:r>
              <a:rPr lang="en-US" i="1" dirty="0">
                <a:solidFill>
                  <a:srgbClr val="FF0000"/>
                </a:solidFill>
              </a:rPr>
              <a:t>checkpoint </a:t>
            </a:r>
            <a:r>
              <a:rPr lang="en-US" dirty="0">
                <a:solidFill>
                  <a:srgbClr val="FF0000"/>
                </a:solidFill>
              </a:rPr>
              <a:t>is a copy of an application’s state saved in some storage that is immune to the failures under consideration. </a:t>
            </a:r>
          </a:p>
          <a:p>
            <a:r>
              <a:rPr lang="en-US" dirty="0">
                <a:solidFill>
                  <a:srgbClr val="FF0000"/>
                </a:solidFill>
              </a:rPr>
              <a:t>A </a:t>
            </a:r>
            <a:r>
              <a:rPr lang="en-US" i="1" dirty="0">
                <a:solidFill>
                  <a:srgbClr val="FF0000"/>
                </a:solidFill>
              </a:rPr>
              <a:t>rollback </a:t>
            </a:r>
            <a:r>
              <a:rPr lang="en-US" dirty="0">
                <a:solidFill>
                  <a:srgbClr val="FF0000"/>
                </a:solidFill>
              </a:rPr>
              <a:t>restarts the execution from a previously saved checkpoint. When a failure occurs, the application’s state is rolled back to the previous checkpoint and restarted from there. </a:t>
            </a:r>
          </a:p>
          <a:p>
            <a:r>
              <a:rPr lang="en-US" dirty="0"/>
              <a:t>This technique can be used to recover from transient as well as permanent hardware failures and certain types of software failures. Both uniprocessor and distributed applications can use rollback recovery.</a:t>
            </a:r>
          </a:p>
          <a:p>
            <a:r>
              <a:rPr lang="en-US" dirty="0"/>
              <a:t>Recovery blocks </a:t>
            </a:r>
          </a:p>
          <a:p>
            <a:r>
              <a:rPr lang="en-US" dirty="0">
                <a:solidFill>
                  <a:srgbClr val="FF0000"/>
                </a:solidFill>
              </a:rPr>
              <a:t>The recovery block technique uses multiple alternates to perform the same function. One module is the primary module; the others are secondary modules. When the primary module completes execution, its outcome is checked by an </a:t>
            </a:r>
            <a:r>
              <a:rPr lang="en-US" i="1" dirty="0">
                <a:solidFill>
                  <a:srgbClr val="FF0000"/>
                </a:solidFill>
              </a:rPr>
              <a:t>acceptance test</a:t>
            </a:r>
            <a:r>
              <a:rPr lang="en-US" dirty="0">
                <a:solidFill>
                  <a:srgbClr val="FF0000"/>
                </a:solidFill>
              </a:rPr>
              <a:t>. If the output is not acceptable, a secondary module executes, and so on, until an acceptable output is obtained</a:t>
            </a:r>
            <a:r>
              <a:rPr lang="en-US" dirty="0"/>
              <a:t> </a:t>
            </a:r>
          </a:p>
        </p:txBody>
      </p:sp>
    </p:spTree>
    <p:extLst>
      <p:ext uri="{BB962C8B-B14F-4D97-AF65-F5344CB8AC3E}">
        <p14:creationId xmlns:p14="http://schemas.microsoft.com/office/powerpoint/2010/main" val="755928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 in bigger systems- e.g. Cloud/servers</a:t>
            </a:r>
          </a:p>
        </p:txBody>
      </p:sp>
      <p:sp>
        <p:nvSpPr>
          <p:cNvPr id="3" name="Content Placeholder 2"/>
          <p:cNvSpPr>
            <a:spLocks noGrp="1"/>
          </p:cNvSpPr>
          <p:nvPr>
            <p:ph idx="1"/>
          </p:nvPr>
        </p:nvSpPr>
        <p:spPr/>
        <p:txBody>
          <a:bodyPr>
            <a:normAutofit/>
          </a:bodyPr>
          <a:lstStyle/>
          <a:p>
            <a:r>
              <a:rPr lang="en-US" b="1" dirty="0"/>
              <a:t>Achieving </a:t>
            </a:r>
            <a:r>
              <a:rPr lang="en-US" b="1" i="1" dirty="0"/>
              <a:t>&gt; </a:t>
            </a:r>
            <a:r>
              <a:rPr lang="en-US" b="1" dirty="0"/>
              <a:t>99</a:t>
            </a:r>
            <a:r>
              <a:rPr lang="en-US" b="1" i="1" dirty="0"/>
              <a:t>.</a:t>
            </a:r>
            <a:r>
              <a:rPr lang="en-US" b="1" dirty="0"/>
              <a:t>999 percent availability would be impossible if the system must be turned off to perform upgrades</a:t>
            </a:r>
            <a:r>
              <a:rPr lang="en-US" dirty="0"/>
              <a:t>. </a:t>
            </a:r>
          </a:p>
          <a:p>
            <a:r>
              <a:rPr lang="en-US" dirty="0"/>
              <a:t>Software upgrades typically takes at least an hour or more, and might be needed more than once a year. </a:t>
            </a:r>
          </a:p>
          <a:p>
            <a:r>
              <a:rPr lang="en-US" dirty="0"/>
              <a:t>5 minutes downtime would be impossible to achieve under such circumstances. </a:t>
            </a:r>
          </a:p>
          <a:p>
            <a:r>
              <a:rPr lang="en-US" dirty="0">
                <a:solidFill>
                  <a:srgbClr val="C00000"/>
                </a:solidFill>
              </a:rPr>
              <a:t>To avoid software upgrade downtime, most OS or server systems support a feature called </a:t>
            </a:r>
            <a:r>
              <a:rPr lang="en-US" i="1" dirty="0">
                <a:solidFill>
                  <a:srgbClr val="C00000"/>
                </a:solidFill>
              </a:rPr>
              <a:t>split mode</a:t>
            </a:r>
            <a:r>
              <a:rPr lang="en-US" dirty="0">
                <a:solidFill>
                  <a:srgbClr val="C00000"/>
                </a:solidFill>
              </a:rPr>
              <a:t>, in which one half of the server can run the applications, while the other is upgraded and tested.</a:t>
            </a:r>
          </a:p>
        </p:txBody>
      </p:sp>
    </p:spTree>
    <p:extLst>
      <p:ext uri="{BB962C8B-B14F-4D97-AF65-F5344CB8AC3E}">
        <p14:creationId xmlns:p14="http://schemas.microsoft.com/office/powerpoint/2010/main" val="331520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QUESTIONS</a:t>
            </a:r>
          </a:p>
        </p:txBody>
      </p:sp>
      <p:sp>
        <p:nvSpPr>
          <p:cNvPr id="3" name="Content Placeholder 2"/>
          <p:cNvSpPr>
            <a:spLocks noGrp="1"/>
          </p:cNvSpPr>
          <p:nvPr>
            <p:ph idx="1"/>
          </p:nvPr>
        </p:nvSpPr>
        <p:spPr/>
        <p:txBody>
          <a:bodyPr/>
          <a:lstStyle/>
          <a:p>
            <a:pPr lvl="0"/>
            <a:r>
              <a:rPr lang="en-US" dirty="0"/>
              <a:t>The cloud system is a distributed system. Could a cloud data centre encounter deadlock or starvation problem? Discuss</a:t>
            </a:r>
          </a:p>
          <a:p>
            <a:pPr lvl="0"/>
            <a:r>
              <a:rPr lang="en-US" dirty="0"/>
              <a:t> Scheduling mechanisms used in a single processor systems may not work well in a multiprocessor environment. List three of such mechanisms and why it would not be suitable. </a:t>
            </a:r>
          </a:p>
          <a:p>
            <a:pPr lvl="0"/>
            <a:r>
              <a:rPr lang="en-US" dirty="0"/>
              <a:t>Direct Memory access scheme is accused of cycle stealing. Why? Describe the operations of the direct memory access I-O technique</a:t>
            </a:r>
          </a:p>
        </p:txBody>
      </p:sp>
    </p:spTree>
    <p:extLst>
      <p:ext uri="{BB962C8B-B14F-4D97-AF65-F5344CB8AC3E}">
        <p14:creationId xmlns:p14="http://schemas.microsoft.com/office/powerpoint/2010/main" val="2138014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199" y="1825625"/>
            <a:ext cx="10855817" cy="4351338"/>
          </a:xfrm>
        </p:spPr>
        <p:txBody>
          <a:bodyPr>
            <a:normAutofit/>
          </a:bodyPr>
          <a:lstStyle/>
          <a:p>
            <a:r>
              <a:rPr lang="en-US" dirty="0"/>
              <a:t>The increased complexity of future systems will make them even more susceptible to failure. </a:t>
            </a:r>
          </a:p>
          <a:p>
            <a:r>
              <a:rPr lang="en-US" dirty="0"/>
              <a:t>The industry needs low cost techniques that can provide an added measure of fault tolerance and reliability to the computers and Applications used by the vast majority of users. </a:t>
            </a:r>
          </a:p>
          <a:p>
            <a:r>
              <a:rPr lang="en-US" dirty="0"/>
              <a:t>For this to happen, the trade-off between higher performance and  extra costs associated with fault tolerance must be considered</a:t>
            </a:r>
          </a:p>
          <a:p>
            <a:endParaRPr lang="en-US" dirty="0"/>
          </a:p>
        </p:txBody>
      </p:sp>
    </p:spTree>
    <p:extLst>
      <p:ext uri="{BB962C8B-B14F-4D97-AF65-F5344CB8AC3E}">
        <p14:creationId xmlns:p14="http://schemas.microsoft.com/office/powerpoint/2010/main" val="110716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a:t>Cost of downtimes</a:t>
            </a:r>
          </a:p>
        </p:txBody>
      </p:sp>
      <p:sp>
        <p:nvSpPr>
          <p:cNvPr id="3" name="Content Placeholder 2"/>
          <p:cNvSpPr>
            <a:spLocks noGrp="1"/>
          </p:cNvSpPr>
          <p:nvPr>
            <p:ph idx="1"/>
          </p:nvPr>
        </p:nvSpPr>
        <p:spPr>
          <a:xfrm>
            <a:off x="399245" y="1107583"/>
            <a:ext cx="11346287" cy="5550794"/>
          </a:xfrm>
        </p:spPr>
        <p:txBody>
          <a:bodyPr>
            <a:normAutofit/>
          </a:bodyPr>
          <a:lstStyle/>
          <a:p>
            <a:r>
              <a:rPr lang="en-US" dirty="0">
                <a:solidFill>
                  <a:srgbClr val="FF0000"/>
                </a:solidFill>
              </a:rPr>
              <a:t>While the cost of hardware and software drops every year, the cost of downtime only increases</a:t>
            </a:r>
            <a:r>
              <a:rPr lang="en-US" dirty="0"/>
              <a:t>. </a:t>
            </a:r>
          </a:p>
          <a:p>
            <a:r>
              <a:rPr lang="en-US" dirty="0"/>
              <a:t>Whether measured by lost productivity, lost revenue, or poor customer satisfaction, downtime is becoming a significant part of the cost of computer-based services. </a:t>
            </a:r>
            <a:endParaRPr lang="en-US" b="1" dirty="0"/>
          </a:p>
          <a:p>
            <a:r>
              <a:rPr lang="en-US" dirty="0"/>
              <a:t>Availability is usually expressed in terms of the percentage of time a system is available to users. </a:t>
            </a:r>
          </a:p>
          <a:p>
            <a:r>
              <a:rPr lang="en-US" dirty="0"/>
              <a:t>If expressed in terms of outage minutes, </a:t>
            </a:r>
            <a:r>
              <a:rPr lang="en-US" dirty="0">
                <a:solidFill>
                  <a:srgbClr val="FF0000"/>
                </a:solidFill>
              </a:rPr>
              <a:t>they can be translated directly to cost.</a:t>
            </a:r>
            <a:r>
              <a:rPr lang="en-US" dirty="0"/>
              <a:t> Most people are comfortable with a system that is “99 percent available,” but if that means 5,000 outage minutes at a cost of $1,000 each minute, the cost of this 99 percent availability is actually $5 million per year</a:t>
            </a:r>
          </a:p>
          <a:p>
            <a:r>
              <a:rPr lang="en-US" dirty="0"/>
              <a:t>What a huge cost !!!!!!!</a:t>
            </a:r>
          </a:p>
        </p:txBody>
      </p:sp>
    </p:spTree>
    <p:extLst>
      <p:ext uri="{BB962C8B-B14F-4D97-AF65-F5344CB8AC3E}">
        <p14:creationId xmlns:p14="http://schemas.microsoft.com/office/powerpoint/2010/main" val="251834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evaluation</a:t>
            </a:r>
          </a:p>
        </p:txBody>
      </p:sp>
      <p:sp>
        <p:nvSpPr>
          <p:cNvPr id="3" name="Content Placeholder 2"/>
          <p:cNvSpPr>
            <a:spLocks noGrp="1"/>
          </p:cNvSpPr>
          <p:nvPr>
            <p:ph idx="1"/>
          </p:nvPr>
        </p:nvSpPr>
        <p:spPr/>
        <p:txBody>
          <a:bodyPr/>
          <a:lstStyle/>
          <a:p>
            <a:r>
              <a:rPr lang="en-US" dirty="0"/>
              <a:t>When a system or module is designed, </a:t>
            </a:r>
            <a:r>
              <a:rPr lang="en-US" dirty="0">
                <a:solidFill>
                  <a:srgbClr val="FF0000"/>
                </a:solidFill>
              </a:rPr>
              <a:t>its behavior is </a:t>
            </a:r>
            <a:r>
              <a:rPr lang="en-US" i="1" dirty="0">
                <a:solidFill>
                  <a:srgbClr val="FF0000"/>
                </a:solidFill>
              </a:rPr>
              <a:t>specified</a:t>
            </a:r>
            <a:r>
              <a:rPr lang="en-US" dirty="0"/>
              <a:t>. </a:t>
            </a:r>
          </a:p>
          <a:p>
            <a:r>
              <a:rPr lang="en-US" dirty="0"/>
              <a:t>When in service, we can </a:t>
            </a:r>
            <a:r>
              <a:rPr lang="en-US" i="1" dirty="0">
                <a:solidFill>
                  <a:srgbClr val="FF0000"/>
                </a:solidFill>
              </a:rPr>
              <a:t>observe </a:t>
            </a:r>
            <a:r>
              <a:rPr lang="en-US" dirty="0">
                <a:solidFill>
                  <a:srgbClr val="FF0000"/>
                </a:solidFill>
              </a:rPr>
              <a:t>its behavior</a:t>
            </a:r>
            <a:r>
              <a:rPr lang="en-US" dirty="0"/>
              <a:t>. </a:t>
            </a:r>
          </a:p>
          <a:p>
            <a:r>
              <a:rPr lang="en-US" dirty="0"/>
              <a:t>When the observed behavior differs from the specified behavior, we call it </a:t>
            </a:r>
            <a:r>
              <a:rPr lang="en-US" dirty="0">
                <a:solidFill>
                  <a:srgbClr val="FF0000"/>
                </a:solidFill>
              </a:rPr>
              <a:t>a </a:t>
            </a:r>
            <a:r>
              <a:rPr lang="en-US" i="1" dirty="0">
                <a:solidFill>
                  <a:srgbClr val="FF0000"/>
                </a:solidFill>
              </a:rPr>
              <a:t>failure or low performance</a:t>
            </a:r>
          </a:p>
          <a:p>
            <a:r>
              <a:rPr lang="en-US" dirty="0">
                <a:solidFill>
                  <a:srgbClr val="FF0000"/>
                </a:solidFill>
              </a:rPr>
              <a:t>A failure occurs because of an error, caused by a fault</a:t>
            </a:r>
            <a:r>
              <a:rPr lang="en-US" dirty="0"/>
              <a:t> (human, hardware or software faults). </a:t>
            </a:r>
          </a:p>
          <a:p>
            <a:r>
              <a:rPr lang="en-US" dirty="0"/>
              <a:t>The time between the occurrence of an error and the resulting failure is the </a:t>
            </a:r>
            <a:r>
              <a:rPr lang="en-US" dirty="0">
                <a:solidFill>
                  <a:srgbClr val="FF0000"/>
                </a:solidFill>
              </a:rPr>
              <a:t>error latency or fault latency</a:t>
            </a:r>
          </a:p>
          <a:p>
            <a:endParaRPr lang="en-US" dirty="0"/>
          </a:p>
        </p:txBody>
      </p:sp>
    </p:spTree>
    <p:extLst>
      <p:ext uri="{BB962C8B-B14F-4D97-AF65-F5344CB8AC3E}">
        <p14:creationId xmlns:p14="http://schemas.microsoft.com/office/powerpoint/2010/main" val="72316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expectations from a computer system</a:t>
            </a:r>
          </a:p>
        </p:txBody>
      </p:sp>
      <p:sp>
        <p:nvSpPr>
          <p:cNvPr id="3" name="Content Placeholder 2"/>
          <p:cNvSpPr>
            <a:spLocks noGrp="1"/>
          </p:cNvSpPr>
          <p:nvPr>
            <p:ph idx="1"/>
          </p:nvPr>
        </p:nvSpPr>
        <p:spPr>
          <a:xfrm>
            <a:off x="838200" y="1825624"/>
            <a:ext cx="10933090" cy="4691085"/>
          </a:xfrm>
        </p:spPr>
        <p:txBody>
          <a:bodyPr>
            <a:normAutofit lnSpcReduction="10000"/>
          </a:bodyPr>
          <a:lstStyle/>
          <a:p>
            <a:r>
              <a:rPr lang="en-US" dirty="0"/>
              <a:t>OS oversees system development, system use and file maintenance</a:t>
            </a:r>
          </a:p>
          <a:p>
            <a:r>
              <a:rPr lang="en-US" dirty="0"/>
              <a:t>A system is expected to be </a:t>
            </a:r>
            <a:r>
              <a:rPr lang="en-US" i="1" dirty="0">
                <a:solidFill>
                  <a:srgbClr val="FF0000"/>
                </a:solidFill>
              </a:rPr>
              <a:t>reliable (compute correctly) </a:t>
            </a:r>
            <a:r>
              <a:rPr lang="en-US" dirty="0">
                <a:solidFill>
                  <a:srgbClr val="FF0000"/>
                </a:solidFill>
              </a:rPr>
              <a:t>and </a:t>
            </a:r>
            <a:r>
              <a:rPr lang="en-US" i="1" dirty="0">
                <a:solidFill>
                  <a:srgbClr val="FF0000"/>
                </a:solidFill>
              </a:rPr>
              <a:t>available (always up for computation)</a:t>
            </a:r>
            <a:r>
              <a:rPr lang="en-US" dirty="0"/>
              <a:t>.</a:t>
            </a:r>
          </a:p>
          <a:p>
            <a:r>
              <a:rPr lang="en-US" dirty="0">
                <a:solidFill>
                  <a:srgbClr val="FF0000"/>
                </a:solidFill>
              </a:rPr>
              <a:t>Reliability is the likelihood that a system will remain operational (despite failures) for the duration of a mission</a:t>
            </a:r>
            <a:r>
              <a:rPr lang="en-US" dirty="0"/>
              <a:t>.</a:t>
            </a:r>
          </a:p>
          <a:p>
            <a:r>
              <a:rPr lang="en-US" dirty="0">
                <a:solidFill>
                  <a:srgbClr val="C00000"/>
                </a:solidFill>
              </a:rPr>
              <a:t>Availability expresses the fraction of time a system is operational. A 0.999999 availability means the system is not operational at most one hour in a million hours.</a:t>
            </a:r>
          </a:p>
          <a:p>
            <a:r>
              <a:rPr lang="en-US" dirty="0"/>
              <a:t>High availability is important in many applications, including airline reservations and telephone switching, in which every minute of downtime translates into significant revenue loss.</a:t>
            </a:r>
          </a:p>
        </p:txBody>
      </p:sp>
    </p:spTree>
    <p:extLst>
      <p:ext uri="{BB962C8B-B14F-4D97-AF65-F5344CB8AC3E}">
        <p14:creationId xmlns:p14="http://schemas.microsoft.com/office/powerpoint/2010/main" val="70566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fault tolerance provision?</a:t>
            </a:r>
          </a:p>
        </p:txBody>
      </p:sp>
      <p:sp>
        <p:nvSpPr>
          <p:cNvPr id="3" name="Content Placeholder 2"/>
          <p:cNvSpPr>
            <a:spLocks noGrp="1"/>
          </p:cNvSpPr>
          <p:nvPr>
            <p:ph idx="1"/>
          </p:nvPr>
        </p:nvSpPr>
        <p:spPr>
          <a:xfrm>
            <a:off x="425003" y="1825624"/>
            <a:ext cx="11449317" cy="5032375"/>
          </a:xfrm>
        </p:spPr>
        <p:txBody>
          <a:bodyPr>
            <a:normAutofit/>
          </a:bodyPr>
          <a:lstStyle/>
          <a:p>
            <a:r>
              <a:rPr lang="en-US" dirty="0"/>
              <a:t>Reliability and availability of the computer system are important</a:t>
            </a:r>
          </a:p>
          <a:p>
            <a:r>
              <a:rPr lang="en-US" dirty="0">
                <a:solidFill>
                  <a:srgbClr val="C00000"/>
                </a:solidFill>
              </a:rPr>
              <a:t>To achieve the needed reliability and availability, we need </a:t>
            </a:r>
            <a:r>
              <a:rPr lang="en-US" i="1" dirty="0">
                <a:solidFill>
                  <a:srgbClr val="C00000"/>
                </a:solidFill>
              </a:rPr>
              <a:t>fault-tolerant computers</a:t>
            </a:r>
            <a:r>
              <a:rPr lang="en-US" dirty="0">
                <a:solidFill>
                  <a:srgbClr val="C00000"/>
                </a:solidFill>
              </a:rPr>
              <a:t>.</a:t>
            </a:r>
          </a:p>
          <a:p>
            <a:r>
              <a:rPr lang="en-US" dirty="0">
                <a:solidFill>
                  <a:srgbClr val="FF0000"/>
                </a:solidFill>
              </a:rPr>
              <a:t>Fault tolerance is the ability of the computer system to detect failures, and isolate defect modules so that the rest of the system can operate correctly.</a:t>
            </a:r>
          </a:p>
          <a:p>
            <a:r>
              <a:rPr lang="en-US" dirty="0"/>
              <a:t>Dust, humidity and unstable power supply, heat can cause a fault</a:t>
            </a:r>
          </a:p>
          <a:p>
            <a:r>
              <a:rPr lang="en-US" dirty="0"/>
              <a:t>The </a:t>
            </a:r>
            <a:r>
              <a:rPr lang="en-US" i="1" dirty="0"/>
              <a:t>service costs </a:t>
            </a:r>
            <a:r>
              <a:rPr lang="en-US" dirty="0"/>
              <a:t>increases relative to hardware cost</a:t>
            </a:r>
          </a:p>
          <a:p>
            <a:r>
              <a:rPr lang="en-US" dirty="0"/>
              <a:t>to keep the reliability at an acceptable level, systems must be able to work  gracefully before fixing the problem from component failures. </a:t>
            </a:r>
            <a:r>
              <a:rPr lang="en-US" dirty="0">
                <a:solidFill>
                  <a:srgbClr val="FF0000"/>
                </a:solidFill>
              </a:rPr>
              <a:t>(fail-safe provision)</a:t>
            </a:r>
          </a:p>
          <a:p>
            <a:pPr marL="0" indent="0">
              <a:buNone/>
            </a:pPr>
            <a:endParaRPr lang="en-US" dirty="0"/>
          </a:p>
        </p:txBody>
      </p:sp>
    </p:spTree>
    <p:extLst>
      <p:ext uri="{BB962C8B-B14F-4D97-AF65-F5344CB8AC3E}">
        <p14:creationId xmlns:p14="http://schemas.microsoft.com/office/powerpoint/2010/main" val="292026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Faults</a:t>
            </a:r>
          </a:p>
        </p:txBody>
      </p:sp>
      <p:sp>
        <p:nvSpPr>
          <p:cNvPr id="3" name="Content Placeholder 2"/>
          <p:cNvSpPr>
            <a:spLocks noGrp="1"/>
          </p:cNvSpPr>
          <p:nvPr>
            <p:ph idx="1"/>
          </p:nvPr>
        </p:nvSpPr>
        <p:spPr/>
        <p:txBody>
          <a:bodyPr>
            <a:normAutofit fontScale="85000" lnSpcReduction="20000"/>
          </a:bodyPr>
          <a:lstStyle/>
          <a:p>
            <a:r>
              <a:rPr lang="en-US" dirty="0"/>
              <a:t>Computer systems regularly encounter a failure, either in the form of a software crash, disk failure, power loss, or bus error. </a:t>
            </a:r>
          </a:p>
          <a:p>
            <a:r>
              <a:rPr lang="en-US" dirty="0">
                <a:solidFill>
                  <a:srgbClr val="FF0000"/>
                </a:solidFill>
              </a:rPr>
              <a:t>The ideal system would be perfectly reliable and never fail</a:t>
            </a:r>
            <a:r>
              <a:rPr lang="en-US" dirty="0"/>
              <a:t>. </a:t>
            </a:r>
          </a:p>
          <a:p>
            <a:r>
              <a:rPr lang="en-US" dirty="0"/>
              <a:t>This, of course, is impossible to achieve this in practice: </a:t>
            </a:r>
          </a:p>
          <a:p>
            <a:pPr lvl="1"/>
            <a:r>
              <a:rPr lang="en-US" dirty="0"/>
              <a:t>System builders have finite resources to devote to reliability </a:t>
            </a:r>
          </a:p>
          <a:p>
            <a:pPr lvl="1"/>
            <a:r>
              <a:rPr lang="en-US" dirty="0"/>
              <a:t>Most systems are up 24/7</a:t>
            </a:r>
          </a:p>
          <a:p>
            <a:pPr lvl="1"/>
            <a:r>
              <a:rPr lang="en-US" dirty="0"/>
              <a:t>Rugged systems are very cost</a:t>
            </a:r>
          </a:p>
          <a:p>
            <a:pPr lvl="1"/>
            <a:r>
              <a:rPr lang="en-US" dirty="0"/>
              <a:t>Cost of fault tolerance provision are high</a:t>
            </a:r>
          </a:p>
          <a:p>
            <a:r>
              <a:rPr lang="en-US" dirty="0"/>
              <a:t>Causes of failures:</a:t>
            </a:r>
          </a:p>
          <a:p>
            <a:pPr lvl="1"/>
            <a:r>
              <a:rPr lang="en-US" dirty="0"/>
              <a:t>Environment i.e. dust, heat, </a:t>
            </a:r>
          </a:p>
          <a:p>
            <a:pPr lvl="1"/>
            <a:r>
              <a:rPr lang="en-US" dirty="0"/>
              <a:t>Lack of maintenance </a:t>
            </a:r>
          </a:p>
          <a:p>
            <a:pPr lvl="1"/>
            <a:r>
              <a:rPr lang="en-US" dirty="0"/>
              <a:t>Method of operations e.g. 24/7 usage, until battery die usage</a:t>
            </a:r>
          </a:p>
          <a:p>
            <a:pPr lvl="1"/>
            <a:r>
              <a:rPr lang="en-US" dirty="0"/>
              <a:t>Hardware faults: Aging components, surge issues, movement effects </a:t>
            </a:r>
          </a:p>
          <a:p>
            <a:pPr lvl="1"/>
            <a:r>
              <a:rPr lang="en-US" dirty="0"/>
              <a:t>Software faults: incorrect or corrupted codes, unplanned light outage</a:t>
            </a:r>
          </a:p>
        </p:txBody>
      </p:sp>
    </p:spTree>
    <p:extLst>
      <p:ext uri="{BB962C8B-B14F-4D97-AF65-F5344CB8AC3E}">
        <p14:creationId xmlns:p14="http://schemas.microsoft.com/office/powerpoint/2010/main" val="225115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Faults…</a:t>
            </a:r>
          </a:p>
        </p:txBody>
      </p:sp>
      <p:sp>
        <p:nvSpPr>
          <p:cNvPr id="3" name="Content Placeholder 2"/>
          <p:cNvSpPr>
            <a:spLocks noGrp="1"/>
          </p:cNvSpPr>
          <p:nvPr>
            <p:ph idx="1"/>
          </p:nvPr>
        </p:nvSpPr>
        <p:spPr/>
        <p:txBody>
          <a:bodyPr>
            <a:normAutofit lnSpcReduction="10000"/>
          </a:bodyPr>
          <a:lstStyle/>
          <a:p>
            <a:r>
              <a:rPr lang="en-US" dirty="0"/>
              <a:t>Faults can be </a:t>
            </a:r>
            <a:r>
              <a:rPr lang="en-US" i="1" dirty="0"/>
              <a:t>hard </a:t>
            </a:r>
            <a:r>
              <a:rPr lang="en-US" dirty="0"/>
              <a:t>or </a:t>
            </a:r>
            <a:r>
              <a:rPr lang="en-US" i="1" dirty="0"/>
              <a:t>soft </a:t>
            </a:r>
            <a:r>
              <a:rPr lang="en-US" dirty="0"/>
              <a:t>(transient). </a:t>
            </a:r>
          </a:p>
          <a:p>
            <a:r>
              <a:rPr lang="en-US" dirty="0">
                <a:solidFill>
                  <a:srgbClr val="FF0000"/>
                </a:solidFill>
              </a:rPr>
              <a:t>A module with a hard fault will not function correctly. It will</a:t>
            </a:r>
          </a:p>
          <a:p>
            <a:r>
              <a:rPr lang="en-US" dirty="0">
                <a:solidFill>
                  <a:srgbClr val="FF0000"/>
                </a:solidFill>
              </a:rPr>
              <a:t>continue with a high probability of failing – until it is repaired. </a:t>
            </a:r>
          </a:p>
          <a:p>
            <a:r>
              <a:rPr lang="en-US" dirty="0">
                <a:solidFill>
                  <a:srgbClr val="FF0000"/>
                </a:solidFill>
              </a:rPr>
              <a:t>A hard fault could be a device with a burnt-up component. This will certainly not fix itself</a:t>
            </a:r>
            <a:r>
              <a:rPr lang="en-US" dirty="0"/>
              <a:t>.</a:t>
            </a:r>
          </a:p>
          <a:p>
            <a:r>
              <a:rPr lang="en-US" dirty="0"/>
              <a:t>A module with </a:t>
            </a:r>
            <a:r>
              <a:rPr lang="en-US" dirty="0">
                <a:solidFill>
                  <a:srgbClr val="FF0000"/>
                </a:solidFill>
              </a:rPr>
              <a:t>a soft fault could fix itself work for some time</a:t>
            </a:r>
            <a:r>
              <a:rPr lang="en-US" dirty="0"/>
              <a:t> before misbehaving again. </a:t>
            </a:r>
          </a:p>
          <a:p>
            <a:r>
              <a:rPr lang="en-US" dirty="0"/>
              <a:t>A soft fault could be electrical noise interfering with the computer. If this has made a data transport on a bus fail, a second attempt could work if there is no noise at that time.</a:t>
            </a:r>
          </a:p>
        </p:txBody>
      </p:sp>
    </p:spTree>
    <p:extLst>
      <p:ext uri="{BB962C8B-B14F-4D97-AF65-F5344CB8AC3E}">
        <p14:creationId xmlns:p14="http://schemas.microsoft.com/office/powerpoint/2010/main" val="121157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a:t>MTTR </a:t>
            </a:r>
            <a:r>
              <a:rPr lang="en-US" dirty="0" err="1"/>
              <a:t>vs</a:t>
            </a:r>
            <a:r>
              <a:rPr lang="en-US" dirty="0"/>
              <a:t> MTBF</a:t>
            </a:r>
          </a:p>
        </p:txBody>
      </p:sp>
      <p:sp>
        <p:nvSpPr>
          <p:cNvPr id="3" name="Content Placeholder 2"/>
          <p:cNvSpPr>
            <a:spLocks noGrp="1"/>
          </p:cNvSpPr>
          <p:nvPr>
            <p:ph idx="1"/>
          </p:nvPr>
        </p:nvSpPr>
        <p:spPr>
          <a:xfrm>
            <a:off x="838200" y="1171978"/>
            <a:ext cx="10515600" cy="5370490"/>
          </a:xfrm>
        </p:spPr>
        <p:txBody>
          <a:bodyPr/>
          <a:lstStyle/>
          <a:p>
            <a:r>
              <a:rPr lang="en-US" i="1" dirty="0"/>
              <a:t>System reliability </a:t>
            </a:r>
            <a:r>
              <a:rPr lang="en-US" dirty="0">
                <a:solidFill>
                  <a:srgbClr val="FF0000"/>
                </a:solidFill>
              </a:rPr>
              <a:t>measures the time from an initial instant of failure to the next failure event</a:t>
            </a:r>
            <a:r>
              <a:rPr lang="en-US" dirty="0"/>
              <a:t>. This reliability is statistically quantified as </a:t>
            </a:r>
            <a:r>
              <a:rPr lang="en-US" i="1" dirty="0"/>
              <a:t>mean-time-to-failure </a:t>
            </a:r>
            <a:r>
              <a:rPr lang="en-US" i="1" dirty="0">
                <a:solidFill>
                  <a:srgbClr val="FF0000"/>
                </a:solidFill>
              </a:rPr>
              <a:t>(MTTF)</a:t>
            </a:r>
            <a:r>
              <a:rPr lang="en-US" dirty="0">
                <a:solidFill>
                  <a:srgbClr val="FF0000"/>
                </a:solidFill>
              </a:rPr>
              <a:t>.</a:t>
            </a:r>
            <a:r>
              <a:rPr lang="en-US" dirty="0"/>
              <a:t> </a:t>
            </a:r>
          </a:p>
          <a:p>
            <a:r>
              <a:rPr lang="en-US" dirty="0"/>
              <a:t>The average time it takes to repair a system after the detection of the failure is called </a:t>
            </a:r>
            <a:r>
              <a:rPr lang="en-US" i="1" dirty="0">
                <a:solidFill>
                  <a:srgbClr val="FF0000"/>
                </a:solidFill>
              </a:rPr>
              <a:t>mean-time-to-repair (MTTR)</a:t>
            </a:r>
            <a:r>
              <a:rPr lang="en-US" dirty="0"/>
              <a:t>. </a:t>
            </a:r>
          </a:p>
          <a:p>
            <a:r>
              <a:rPr lang="en-US" dirty="0"/>
              <a:t>As a result, we get the </a:t>
            </a:r>
            <a:r>
              <a:rPr lang="en-US" i="1" dirty="0"/>
              <a:t>module availability</a:t>
            </a:r>
            <a:r>
              <a:rPr lang="en-US" dirty="0"/>
              <a:t> as the ratio of service accomplishment to elapsed time:</a:t>
            </a:r>
          </a:p>
          <a:p>
            <a:pPr marL="1371600" lvl="3" indent="0">
              <a:buNone/>
            </a:pPr>
            <a:r>
              <a:rPr lang="en-US" sz="4000" dirty="0">
                <a:solidFill>
                  <a:srgbClr val="FF0000"/>
                </a:solidFill>
              </a:rPr>
              <a:t>System availability=MTTF/(MTTF+MTBF)</a:t>
            </a:r>
          </a:p>
        </p:txBody>
      </p:sp>
    </p:spTree>
    <p:extLst>
      <p:ext uri="{BB962C8B-B14F-4D97-AF65-F5344CB8AC3E}">
        <p14:creationId xmlns:p14="http://schemas.microsoft.com/office/powerpoint/2010/main" val="1991146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1914</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Fault Tolerance</vt:lpstr>
      <vt:lpstr>REVISION QUESTIONS</vt:lpstr>
      <vt:lpstr>Cost of downtimes</vt:lpstr>
      <vt:lpstr>Performance evaluation</vt:lpstr>
      <vt:lpstr>Users expectations from a computer system</vt:lpstr>
      <vt:lpstr>Why fault tolerance provision?</vt:lpstr>
      <vt:lpstr>Faults</vt:lpstr>
      <vt:lpstr>Faults…</vt:lpstr>
      <vt:lpstr>MTTR vs MTBF</vt:lpstr>
      <vt:lpstr>FAULT AVOIDANCE VS FAULT TOLERANCE</vt:lpstr>
      <vt:lpstr>System availability ranking</vt:lpstr>
      <vt:lpstr>Classes of systems</vt:lpstr>
      <vt:lpstr>Fault-Tolerance Techniques-&gt; Reliability</vt:lpstr>
      <vt:lpstr>Provision of redundancy: availability case</vt:lpstr>
      <vt:lpstr>Information redundancy- for correctness and safety</vt:lpstr>
      <vt:lpstr>Software redundancy</vt:lpstr>
      <vt:lpstr>OS perspectives</vt:lpstr>
      <vt:lpstr>OS perspectives…</vt:lpstr>
      <vt:lpstr>Fault tolerance in bigger systems- e.g. Cloud/servers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oladeji</dc:creator>
  <cp:lastModifiedBy>Gloria Oladeji</cp:lastModifiedBy>
  <cp:revision>61</cp:revision>
  <dcterms:created xsi:type="dcterms:W3CDTF">2017-03-21T07:35:13Z</dcterms:created>
  <dcterms:modified xsi:type="dcterms:W3CDTF">2020-02-25T22:13:38Z</dcterms:modified>
</cp:coreProperties>
</file>