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4" r:id="rId3"/>
    <p:sldId id="337" r:id="rId4"/>
    <p:sldId id="371" r:id="rId5"/>
    <p:sldId id="319" r:id="rId6"/>
    <p:sldId id="357" r:id="rId7"/>
    <p:sldId id="343" r:id="rId8"/>
    <p:sldId id="355" r:id="rId9"/>
    <p:sldId id="342" r:id="rId10"/>
    <p:sldId id="356" r:id="rId11"/>
    <p:sldId id="3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18CD-D4CD-BB42-8360-440B964E6514}" type="datetime1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42072-D73F-DE43-8D71-DDB116AC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5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E70A7-DF3C-A746-A171-2B34971645F7}" type="datetime1">
              <a:rPr lang="en-US" smtClean="0"/>
              <a:t>6/9/16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6948A-A87D-CF4F-B606-9E2FCB31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6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6948A-A87D-CF4F-B606-9E2FCB31F8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5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transposase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-accessible chromatin using sequencing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6948A-A87D-CF4F-B606-9E2FCB31F8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32658550 22089723  20%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32692590 9267501 60%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6948A-A87D-CF4F-B606-9E2FCB31F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9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0E7D-4DCD-3342-9395-0370906D4BD4}" type="datetime1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6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609-2EE8-554E-9965-2131F98BF4A9}" type="datetime1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99A-197C-DC47-8918-FCF260CD6EDE}" type="datetime1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EE25-DE7D-E546-AC03-11EDA76E7952}" type="datetime1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6E6E-023C-D144-9F29-9550037C16F8}" type="datetime1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1E69-9DE2-8941-9F80-FD6D1022D185}" type="datetime1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95BF-90FA-2445-A89F-DFE7F0BD881E}" type="datetime1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8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90BB-12BA-F542-ADE5-8BB42393C887}" type="datetime1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1AF-1853-AC42-9674-963F2B8C6200}" type="datetime1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77B5-DC99-374E-96A9-61CFDE806A52}" type="datetime1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4409-4A21-254F-A1F6-75A846D88386}" type="datetime1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187E-5B89-CA49-BFD5-03509E6C0BCC}" type="datetime1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4099B-C2C1-9943-B8A0-C5D0EF2A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064" y="1607555"/>
            <a:ext cx="8645384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ATAC-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Technology and Data Analysis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Asli </a:t>
            </a:r>
            <a:r>
              <a:rPr lang="en-US" sz="4200" dirty="0" smtClean="0"/>
              <a:t>Uyar</a:t>
            </a:r>
            <a:endParaRPr lang="en-US" sz="4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898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ATAC-</a:t>
            </a:r>
            <a:r>
              <a:rPr lang="en-US" dirty="0" err="1" smtClean="0"/>
              <a:t>seq</a:t>
            </a:r>
            <a:r>
              <a:rPr lang="en-US" dirty="0" smtClean="0"/>
              <a:t> peaks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18" y="1327966"/>
            <a:ext cx="7392555" cy="532683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26949" y="6356350"/>
            <a:ext cx="2133600" cy="365125"/>
          </a:xfrm>
        </p:spPr>
        <p:txBody>
          <a:bodyPr/>
          <a:lstStyle/>
          <a:p>
            <a:fld id="{029DCA51-F777-124D-BE35-A87A2BB86BF2}" type="datetime1">
              <a:rPr lang="en-US" smtClean="0"/>
              <a:t>6/9/16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Pipeline 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EE25-DE7D-E546-AC03-11EDA76E7952}" type="datetime1">
              <a:rPr lang="en-US" smtClean="0"/>
              <a:t>6/9/16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ATAC-</a:t>
            </a:r>
            <a:r>
              <a:rPr lang="en-US" sz="4000" dirty="0" err="1" smtClean="0"/>
              <a:t>seq</a:t>
            </a:r>
            <a:r>
              <a:rPr lang="en-US" sz="4000" dirty="0" smtClean="0"/>
              <a:t> </a:t>
            </a:r>
            <a:r>
              <a:rPr lang="en-US" sz="4000" dirty="0"/>
              <a:t>p</a:t>
            </a:r>
            <a:r>
              <a:rPr lang="en-US" sz="4000" dirty="0" smtClean="0"/>
              <a:t>rotocol</a:t>
            </a:r>
            <a:endParaRPr lang="en-US" sz="4000" dirty="0"/>
          </a:p>
        </p:txBody>
      </p:sp>
      <p:pic>
        <p:nvPicPr>
          <p:cNvPr id="4" name="Picture 3" descr="Buenrostro_2013_Fig1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38" y="1613685"/>
            <a:ext cx="5349742" cy="25888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04574" y="4201818"/>
            <a:ext cx="2349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From </a:t>
            </a:r>
            <a:r>
              <a:rPr lang="en-US" sz="1400" b="1" i="1" dirty="0" err="1" smtClean="0"/>
              <a:t>Buenrostro</a:t>
            </a:r>
            <a:r>
              <a:rPr lang="en-US" sz="1400" b="1" i="1" dirty="0" smtClean="0"/>
              <a:t> et al., 2013</a:t>
            </a:r>
            <a:endParaRPr lang="en-US" sz="1400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AE2A-ABF5-6B40-AA29-55A96E06B0AC}" type="datetime1">
              <a:rPr lang="en-US" smtClean="0"/>
              <a:t>6/9/16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7507" y="4792416"/>
            <a:ext cx="4163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Captures </a:t>
            </a:r>
            <a:r>
              <a:rPr lang="en-US" dirty="0"/>
              <a:t>open chromatin sites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Using a </a:t>
            </a:r>
            <a:r>
              <a:rPr lang="en-US" dirty="0"/>
              <a:t>simple two-step </a:t>
            </a:r>
            <a:r>
              <a:rPr lang="en-US" dirty="0" smtClean="0"/>
              <a:t>protocol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Requires 500</a:t>
            </a:r>
            <a:r>
              <a:rPr lang="en-US" dirty="0"/>
              <a:t>–50,000 </a:t>
            </a:r>
            <a:r>
              <a:rPr lang="en-US" dirty="0" smtClean="0"/>
              <a:t>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3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ATAC-</a:t>
            </a:r>
            <a:r>
              <a:rPr lang="en-US" sz="4000" dirty="0" err="1"/>
              <a:t>s</a:t>
            </a:r>
            <a:r>
              <a:rPr lang="en-US" sz="4000" dirty="0" err="1" smtClean="0"/>
              <a:t>eq</a:t>
            </a:r>
            <a:r>
              <a:rPr lang="en-US" sz="4000" dirty="0" smtClean="0"/>
              <a:t> technology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3" y="1742276"/>
            <a:ext cx="5143500" cy="28697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59144" y="3470689"/>
            <a:ext cx="587376" cy="409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9144" y="4690791"/>
            <a:ext cx="1989339" cy="372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Buenrostro</a:t>
            </a:r>
            <a:r>
              <a:rPr lang="en-US" sz="1400" dirty="0" smtClean="0"/>
              <a:t> et al, 2013</a:t>
            </a:r>
            <a:endParaRPr lang="en-US" sz="1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764C-7AFA-BF4B-8F4A-152CE114629F}" type="datetime1">
              <a:rPr lang="en-US" smtClean="0"/>
              <a:t>6/9/16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18011"/>
            <a:ext cx="2133600" cy="441802"/>
          </a:xfrm>
        </p:spPr>
        <p:txBody>
          <a:bodyPr/>
          <a:lstStyle/>
          <a:p>
            <a:fld id="{6424099B-C2C1-9943-B8A0-C5D0EF2A2B83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92351" y="1742276"/>
            <a:ext cx="1287532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Intact islets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419368" y="2037677"/>
            <a:ext cx="0" cy="6224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19368" y="3257405"/>
            <a:ext cx="0" cy="6224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39529" y="2652502"/>
            <a:ext cx="3159677" cy="78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Lyse cells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ollect nuclei by centrifugation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0378" y="3905236"/>
            <a:ext cx="2437987" cy="78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Add Tn5 (</a:t>
            </a:r>
            <a:r>
              <a:rPr lang="en-US" b="1" dirty="0" err="1" smtClean="0"/>
              <a:t>Nextera</a:t>
            </a:r>
            <a:r>
              <a:rPr lang="en-US" b="1" dirty="0" smtClean="0"/>
              <a:t>)</a:t>
            </a:r>
          </a:p>
          <a:p>
            <a:pPr algn="ctr"/>
            <a:r>
              <a:rPr lang="en-US" b="1" dirty="0" smtClean="0"/>
              <a:t>Incubate 30 min at 37 C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19368" y="4612040"/>
            <a:ext cx="0" cy="6224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1481" y="5174933"/>
            <a:ext cx="2331475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Clean transposed DNA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47222" y="6104580"/>
            <a:ext cx="274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Amplify/</a:t>
            </a:r>
            <a:r>
              <a:rPr lang="en-US" b="1" dirty="0" err="1" smtClean="0"/>
              <a:t>qPCR</a:t>
            </a:r>
            <a:r>
              <a:rPr lang="en-US" b="1" dirty="0"/>
              <a:t> </a:t>
            </a:r>
            <a:r>
              <a:rPr lang="en-US" b="1" dirty="0" smtClean="0"/>
              <a:t>Sequence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61268" y="5535273"/>
            <a:ext cx="0" cy="6224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 txBox="1">
            <a:spLocks/>
          </p:cNvSpPr>
          <p:nvPr/>
        </p:nvSpPr>
        <p:spPr>
          <a:xfrm>
            <a:off x="6705600" y="6470411"/>
            <a:ext cx="2133600" cy="44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24099B-C2C1-9943-B8A0-C5D0EF2A2B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8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Chromatin accessibility ass</a:t>
            </a:r>
            <a:r>
              <a:rPr lang="en-US" dirty="0" smtClean="0"/>
              <a:t>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570" b="2570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580074" y="6079351"/>
            <a:ext cx="8106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Chromatin accessibility: a window into the genome, </a:t>
            </a:r>
            <a:r>
              <a:rPr lang="en-US" sz="1200" dirty="0" err="1"/>
              <a:t>Tsompana</a:t>
            </a:r>
            <a:r>
              <a:rPr lang="en-US" sz="1200" dirty="0"/>
              <a:t> and Buck Epigenetics &amp; Chromatin 2014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B476-7B38-6A41-A663-9B1EFC91A2EA}" type="datetime1">
              <a:rPr lang="en-US" smtClean="0"/>
              <a:t>6/9/16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4"/>
            <a:ext cx="8229600" cy="932717"/>
          </a:xfrm>
        </p:spPr>
        <p:txBody>
          <a:bodyPr>
            <a:noAutofit/>
          </a:bodyPr>
          <a:lstStyle/>
          <a:p>
            <a:r>
              <a:rPr lang="en-US" sz="3600" dirty="0" smtClean="0"/>
              <a:t>ATAC-</a:t>
            </a:r>
            <a:r>
              <a:rPr lang="en-US" sz="3600" dirty="0" err="1"/>
              <a:t>s</a:t>
            </a:r>
            <a:r>
              <a:rPr lang="en-US" sz="3600" dirty="0" err="1" smtClean="0"/>
              <a:t>eq</a:t>
            </a:r>
            <a:r>
              <a:rPr lang="en-US" sz="3600" dirty="0" smtClean="0"/>
              <a:t> </a:t>
            </a:r>
            <a:r>
              <a:rPr lang="en-US" sz="3600" dirty="0"/>
              <a:t>d</a:t>
            </a:r>
            <a:r>
              <a:rPr lang="en-US" sz="3600" dirty="0" smtClean="0"/>
              <a:t>ata </a:t>
            </a:r>
            <a:r>
              <a:rPr lang="en-US" sz="3600" dirty="0"/>
              <a:t>a</a:t>
            </a:r>
            <a:r>
              <a:rPr lang="en-US" sz="3600" dirty="0" smtClean="0"/>
              <a:t>nalysis </a:t>
            </a:r>
            <a:r>
              <a:rPr lang="en-US" sz="3600" dirty="0"/>
              <a:t>p</a:t>
            </a:r>
            <a:r>
              <a:rPr lang="en-US" sz="3600" dirty="0" smtClean="0"/>
              <a:t>ipeline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460586" y="1531207"/>
            <a:ext cx="1129137" cy="627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 Check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06175" y="1531209"/>
            <a:ext cx="1099251" cy="627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 Filtering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57695" y="1531209"/>
            <a:ext cx="1213372" cy="627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 Trimming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34639" y="1531208"/>
            <a:ext cx="1217745" cy="627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Adapter Trimming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5282" y="3004370"/>
            <a:ext cx="1222858" cy="627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Alignment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52189" y="3011253"/>
            <a:ext cx="2436243" cy="627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Shifting, Removing Duplicates, Sorting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38701" y="4391997"/>
            <a:ext cx="2318837" cy="627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Peak Calling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tored Data 15"/>
          <p:cNvSpPr/>
          <p:nvPr/>
        </p:nvSpPr>
        <p:spPr>
          <a:xfrm>
            <a:off x="219488" y="1587041"/>
            <a:ext cx="911860" cy="508643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Raw </a:t>
            </a:r>
            <a:r>
              <a:rPr lang="en-US" sz="1200" dirty="0" err="1" smtClean="0">
                <a:solidFill>
                  <a:schemeClr val="tx1"/>
                </a:solidFill>
              </a:rPr>
              <a:t>fastq</a:t>
            </a:r>
            <a:r>
              <a:rPr lang="en-US" sz="1200" dirty="0" smtClean="0">
                <a:solidFill>
                  <a:schemeClr val="tx1"/>
                </a:solidFill>
              </a:rPr>
              <a:t>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068636" y="1775202"/>
            <a:ext cx="313560" cy="1166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726124" y="1802162"/>
            <a:ext cx="457200" cy="914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507185" y="1813444"/>
            <a:ext cx="457200" cy="914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>
            <a:off x="6394680" y="1829123"/>
            <a:ext cx="457200" cy="914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54999" y="1521348"/>
            <a:ext cx="84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fastq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333779" y="1549251"/>
            <a:ext cx="84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fastq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51004" y="1540002"/>
            <a:ext cx="84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fastq</a:t>
            </a:r>
            <a:endParaRPr lang="en-US" sz="1400" dirty="0"/>
          </a:p>
        </p:txBody>
      </p:sp>
      <p:cxnSp>
        <p:nvCxnSpPr>
          <p:cNvPr id="29" name="Elbow Connector 28"/>
          <p:cNvCxnSpPr>
            <a:stCxn id="8" idx="3"/>
          </p:cNvCxnSpPr>
          <p:nvPr/>
        </p:nvCxnSpPr>
        <p:spPr>
          <a:xfrm flipH="1">
            <a:off x="1676052" y="1844806"/>
            <a:ext cx="6476332" cy="947289"/>
          </a:xfrm>
          <a:prstGeom prst="bentConnector3">
            <a:avLst>
              <a:gd name="adj1" fmla="val -3530"/>
            </a:avLst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9" idx="1"/>
          </p:cNvCxnSpPr>
          <p:nvPr/>
        </p:nvCxnSpPr>
        <p:spPr>
          <a:xfrm>
            <a:off x="1680422" y="2836286"/>
            <a:ext cx="604860" cy="481682"/>
          </a:xfrm>
          <a:prstGeom prst="bentConnector3">
            <a:avLst>
              <a:gd name="adj1" fmla="val -1839"/>
            </a:avLst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3"/>
          </p:cNvCxnSpPr>
          <p:nvPr/>
        </p:nvCxnSpPr>
        <p:spPr>
          <a:xfrm flipH="1">
            <a:off x="2285282" y="3324851"/>
            <a:ext cx="4503150" cy="737397"/>
          </a:xfrm>
          <a:prstGeom prst="bentConnector3">
            <a:avLst>
              <a:gd name="adj1" fmla="val -5076"/>
            </a:avLst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2285282" y="4139503"/>
            <a:ext cx="687825" cy="528722"/>
          </a:xfrm>
          <a:prstGeom prst="bentConnector3">
            <a:avLst>
              <a:gd name="adj1" fmla="val 2135"/>
            </a:avLst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ight Arrow 87"/>
          <p:cNvSpPr/>
          <p:nvPr/>
        </p:nvSpPr>
        <p:spPr>
          <a:xfrm>
            <a:off x="3680608" y="3297887"/>
            <a:ext cx="457200" cy="914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676052" y="3014583"/>
            <a:ext cx="84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fastq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3493213" y="3043317"/>
            <a:ext cx="990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am/</a:t>
            </a:r>
            <a:r>
              <a:rPr lang="en-US" sz="1400" dirty="0" err="1" smtClean="0"/>
              <a:t>sam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387026" y="4293453"/>
            <a:ext cx="84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bed</a:t>
            </a:r>
            <a:endParaRPr lang="en-US" sz="1400" dirty="0"/>
          </a:p>
        </p:txBody>
      </p:sp>
      <p:sp>
        <p:nvSpPr>
          <p:cNvPr id="101" name="Right Arrow 100"/>
          <p:cNvSpPr/>
          <p:nvPr/>
        </p:nvSpPr>
        <p:spPr>
          <a:xfrm>
            <a:off x="5876579" y="4705595"/>
            <a:ext cx="457200" cy="914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457538" y="4293453"/>
            <a:ext cx="1563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ed, </a:t>
            </a:r>
            <a:r>
              <a:rPr lang="en-US" sz="1400" dirty="0" err="1" smtClean="0"/>
              <a:t>bedGraph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306175" y="1565746"/>
            <a:ext cx="32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800000"/>
              </a:solidFill>
              <a:latin typeface="Arial Black"/>
              <a:cs typeface="Arial Black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382196" y="5661996"/>
            <a:ext cx="1738550" cy="627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Annotations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717570" y="5661682"/>
            <a:ext cx="1738550" cy="627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Differential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536151" y="5661682"/>
            <a:ext cx="1738550" cy="627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Integrated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3" name="Picture 62" descr="hgt_genome_3719_b635c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2" y="4066011"/>
            <a:ext cx="1563844" cy="1326323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11" idx="2"/>
            <a:endCxn id="47" idx="0"/>
          </p:cNvCxnSpPr>
          <p:nvPr/>
        </p:nvCxnSpPr>
        <p:spPr>
          <a:xfrm flipH="1">
            <a:off x="2251471" y="5019193"/>
            <a:ext cx="2046649" cy="6428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</p:cNvCxnSpPr>
          <p:nvPr/>
        </p:nvCxnSpPr>
        <p:spPr>
          <a:xfrm>
            <a:off x="4298120" y="5019193"/>
            <a:ext cx="0" cy="6424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</p:cNvCxnSpPr>
          <p:nvPr/>
        </p:nvCxnSpPr>
        <p:spPr>
          <a:xfrm>
            <a:off x="4298120" y="5019193"/>
            <a:ext cx="2096560" cy="6424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66B7-BED3-C54E-A4CE-226E37420387}" type="datetime1">
              <a:rPr lang="en-US" smtClean="0"/>
              <a:t>6/9/16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3" y="2106274"/>
            <a:ext cx="8700681" cy="3579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0204" y="3917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Sequencing - paired end reads and </a:t>
            </a:r>
            <a:r>
              <a:rPr lang="en-US" dirty="0"/>
              <a:t>i</a:t>
            </a:r>
            <a:r>
              <a:rPr lang="en-US" dirty="0" smtClean="0"/>
              <a:t>nsert size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50465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E6DF-E282-4948-A206-993B3A7C69AA}" type="datetime1">
              <a:rPr lang="en-US" smtClean="0"/>
              <a:t>6/9/16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Insert size distribution of a typical ATAC-</a:t>
            </a:r>
            <a:r>
              <a:rPr lang="en-US" sz="3600" dirty="0" err="1"/>
              <a:t>s</a:t>
            </a:r>
            <a:r>
              <a:rPr lang="en-US" sz="3600" dirty="0" err="1" smtClean="0"/>
              <a:t>eq</a:t>
            </a:r>
            <a:r>
              <a:rPr lang="en-US" sz="3600" dirty="0" smtClean="0"/>
              <a:t> library</a:t>
            </a:r>
            <a:endParaRPr lang="en-US" sz="3600" dirty="0"/>
          </a:p>
        </p:txBody>
      </p:sp>
      <p:pic>
        <p:nvPicPr>
          <p:cNvPr id="8" name="Picture 7" descr="ND1_PBMC_50_1_GES14_01851_TAAGGCGA_LaneAll_hg19_sorted_rmdup_insertSiz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60" y="3710006"/>
            <a:ext cx="2957406" cy="2957406"/>
          </a:xfrm>
          <a:prstGeom prst="rect">
            <a:avLst/>
          </a:prstGeom>
        </p:spPr>
      </p:pic>
      <p:pic>
        <p:nvPicPr>
          <p:cNvPr id="7" name="Picture 6" descr="ND1_8_50_1_GES14_01866_CTCTCTAC_LaneAll_hg19_sorted_rmdup_insertSiz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13" y="3731509"/>
            <a:ext cx="2957406" cy="295740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4BAE-E56E-B341-B201-3DFC7041B684}" type="datetime1">
              <a:rPr lang="en-US" smtClean="0"/>
              <a:t>6/9/16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962" y="1377380"/>
            <a:ext cx="5486806" cy="23326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3870" y="1586915"/>
            <a:ext cx="188863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Buenrostro</a:t>
            </a:r>
            <a:r>
              <a:rPr lang="en-US" sz="1600" dirty="0" smtClean="0"/>
              <a:t>, 2013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76972" y="4153839"/>
            <a:ext cx="1165935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nReads</a:t>
            </a:r>
            <a:endParaRPr lang="en-US" sz="1200" dirty="0"/>
          </a:p>
          <a:p>
            <a:r>
              <a:rPr lang="en-US" sz="1200" dirty="0" smtClean="0"/>
              <a:t>32658550</a:t>
            </a:r>
          </a:p>
          <a:p>
            <a:endParaRPr lang="en-US" sz="1200" dirty="0"/>
          </a:p>
          <a:p>
            <a:r>
              <a:rPr lang="en-US" sz="1200" dirty="0" err="1" smtClean="0"/>
              <a:t>nAlignedReads</a:t>
            </a:r>
            <a:endParaRPr lang="en-US" sz="1200" dirty="0" smtClean="0"/>
          </a:p>
          <a:p>
            <a:r>
              <a:rPr lang="en-US" sz="1200" dirty="0" smtClean="0"/>
              <a:t>22089723</a:t>
            </a:r>
          </a:p>
          <a:p>
            <a:endParaRPr lang="en-US" sz="1200" dirty="0" smtClean="0"/>
          </a:p>
          <a:p>
            <a:r>
              <a:rPr lang="en-US" sz="1200" dirty="0" smtClean="0"/>
              <a:t>duplication rate</a:t>
            </a:r>
          </a:p>
          <a:p>
            <a:r>
              <a:rPr lang="en-US" sz="1200" dirty="0" smtClean="0"/>
              <a:t>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8019" y="4170900"/>
            <a:ext cx="1165935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nReads</a:t>
            </a:r>
            <a:endParaRPr lang="en-US" sz="1200" dirty="0"/>
          </a:p>
          <a:p>
            <a:r>
              <a:rPr lang="en-US" sz="1200" dirty="0" smtClean="0"/>
              <a:t>32692590</a:t>
            </a:r>
          </a:p>
          <a:p>
            <a:endParaRPr lang="en-US" sz="1200" dirty="0"/>
          </a:p>
          <a:p>
            <a:r>
              <a:rPr lang="en-US" sz="1200" dirty="0" err="1" smtClean="0"/>
              <a:t>nAlignedReads</a:t>
            </a:r>
            <a:endParaRPr lang="en-US" sz="1200" dirty="0" smtClean="0"/>
          </a:p>
          <a:p>
            <a:r>
              <a:rPr lang="en-US" sz="1200" dirty="0"/>
              <a:t>9267501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duplication rate</a:t>
            </a:r>
          </a:p>
          <a:p>
            <a:r>
              <a:rPr lang="en-US" sz="1200" dirty="0"/>
              <a:t>60</a:t>
            </a:r>
            <a:r>
              <a:rPr lang="en-US" sz="1200" dirty="0" smtClean="0"/>
              <a:t>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933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 smtClean="0"/>
              <a:t>Aligned read distribution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4" y="1963082"/>
            <a:ext cx="8172106" cy="369773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F6DA-EE6B-C741-A601-0218EF288890}" type="datetime1">
              <a:rPr lang="en-US" smtClean="0"/>
              <a:t>6/9/16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computational method used to identify </a:t>
            </a:r>
            <a:r>
              <a:rPr lang="en-US" dirty="0" smtClean="0"/>
              <a:t>genomic loci that have been enriched with aligned reads </a:t>
            </a:r>
          </a:p>
          <a:p>
            <a:pPr lvl="1"/>
            <a:r>
              <a:rPr lang="en-US" dirty="0" smtClean="0"/>
              <a:t>commonly in chromatin assays, i.e. </a:t>
            </a:r>
            <a:r>
              <a:rPr lang="en-US" dirty="0" err="1" smtClean="0"/>
              <a:t>ChIP-seq</a:t>
            </a:r>
            <a:r>
              <a:rPr lang="en-US" dirty="0" smtClean="0"/>
              <a:t>, </a:t>
            </a:r>
            <a:r>
              <a:rPr lang="en-US" dirty="0" err="1" smtClean="0"/>
              <a:t>DNase</a:t>
            </a:r>
            <a:r>
              <a:rPr lang="en-US" dirty="0" smtClean="0"/>
              <a:t>-seq. ATAC-</a:t>
            </a:r>
            <a:r>
              <a:rPr lang="en-US" dirty="0" err="1" smtClean="0"/>
              <a:t>seq</a:t>
            </a:r>
            <a:r>
              <a:rPr lang="en-US" dirty="0" smtClean="0"/>
              <a:t> etc… </a:t>
            </a:r>
          </a:p>
          <a:p>
            <a:endParaRPr lang="en-US" dirty="0"/>
          </a:p>
          <a:p>
            <a:r>
              <a:rPr lang="en-US" dirty="0" smtClean="0"/>
              <a:t>Estimating </a:t>
            </a:r>
            <a:r>
              <a:rPr lang="en-US" dirty="0"/>
              <a:t>the background signal</a:t>
            </a:r>
          </a:p>
          <a:p>
            <a:pPr lvl="1"/>
            <a:r>
              <a:rPr lang="en-US" dirty="0" smtClean="0"/>
              <a:t>No control input sample available</a:t>
            </a:r>
          </a:p>
          <a:p>
            <a:pPr lvl="1"/>
            <a:r>
              <a:rPr lang="en-US" dirty="0" smtClean="0"/>
              <a:t>Local/global</a:t>
            </a:r>
          </a:p>
          <a:p>
            <a:pPr lvl="1"/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eak width </a:t>
            </a:r>
          </a:p>
          <a:p>
            <a:endParaRPr lang="en-US" dirty="0" smtClean="0"/>
          </a:p>
          <a:p>
            <a:r>
              <a:rPr lang="en-US" dirty="0" smtClean="0"/>
              <a:t>Algorithms available</a:t>
            </a:r>
          </a:p>
          <a:p>
            <a:pPr lvl="1"/>
            <a:r>
              <a:rPr lang="en-US" dirty="0" smtClean="0"/>
              <a:t>Macs, </a:t>
            </a:r>
            <a:r>
              <a:rPr lang="en-US" dirty="0" err="1" smtClean="0"/>
              <a:t>peakDeck</a:t>
            </a:r>
            <a:r>
              <a:rPr lang="en-US" dirty="0" smtClean="0"/>
              <a:t>, </a:t>
            </a:r>
            <a:r>
              <a:rPr lang="en-US" dirty="0" smtClean="0"/>
              <a:t>Homer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523-0B8D-F24A-BC10-EFEDC3C8F9FA}" type="datetime1">
              <a:rPr lang="en-US" smtClean="0"/>
              <a:t>6/9/16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099B-C2C1-9943-B8A0-C5D0EF2A2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271</Words>
  <Application>Microsoft Macintosh PowerPoint</Application>
  <PresentationFormat>On-screen Show (4:3)</PresentationFormat>
  <Paragraphs>104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ATAC-seq  Technology and Data Analysis</vt:lpstr>
      <vt:lpstr>ATAC-seq protocol</vt:lpstr>
      <vt:lpstr>ATAC-seq technology</vt:lpstr>
      <vt:lpstr>Chromatin accessibility assays</vt:lpstr>
      <vt:lpstr>ATAC-seq data analysis pipeline</vt:lpstr>
      <vt:lpstr>PowerPoint Presentation</vt:lpstr>
      <vt:lpstr>Insert size distribution of a typical ATAC-seq library</vt:lpstr>
      <vt:lpstr>Aligned read distribution</vt:lpstr>
      <vt:lpstr>Peak calling</vt:lpstr>
      <vt:lpstr>ATAC-seq peaks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Duygu Ucar</dc:creator>
  <cp:lastModifiedBy>Asli Uyar</cp:lastModifiedBy>
  <cp:revision>487</cp:revision>
  <dcterms:created xsi:type="dcterms:W3CDTF">2014-10-01T15:54:50Z</dcterms:created>
  <dcterms:modified xsi:type="dcterms:W3CDTF">2016-06-09T18:17:46Z</dcterms:modified>
</cp:coreProperties>
</file>