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8020-179D-664F-AA0F-66F24CBA1890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2F9E-D21D-4F41-85CF-761394A5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5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8020-179D-664F-AA0F-66F24CBA1890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2F9E-D21D-4F41-85CF-761394A5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4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8020-179D-664F-AA0F-66F24CBA1890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2F9E-D21D-4F41-85CF-761394A5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9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8020-179D-664F-AA0F-66F24CBA1890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2F9E-D21D-4F41-85CF-761394A5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2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8020-179D-664F-AA0F-66F24CBA1890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2F9E-D21D-4F41-85CF-761394A5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8020-179D-664F-AA0F-66F24CBA1890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2F9E-D21D-4F41-85CF-761394A5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8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8020-179D-664F-AA0F-66F24CBA1890}" type="datetimeFigureOut">
              <a:rPr lang="en-US" smtClean="0"/>
              <a:t>6/9/16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2F9E-D21D-4F41-85CF-761394A5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8020-179D-664F-AA0F-66F24CBA1890}" type="datetimeFigureOut">
              <a:rPr lang="en-US" smtClean="0"/>
              <a:t>6/9/16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2F9E-D21D-4F41-85CF-761394A5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1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8020-179D-664F-AA0F-66F24CBA1890}" type="datetimeFigureOut">
              <a:rPr lang="en-US" smtClean="0"/>
              <a:t>6/9/16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2F9E-D21D-4F41-85CF-761394A5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5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8020-179D-664F-AA0F-66F24CBA1890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2F9E-D21D-4F41-85CF-761394A5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4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8020-179D-664F-AA0F-66F24CBA1890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2F9E-D21D-4F41-85CF-761394A5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2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D8020-179D-664F-AA0F-66F24CBA1890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52F9E-D21D-4F41-85CF-761394A5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1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371" y="840835"/>
            <a:ext cx="2872828" cy="613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naming convention of BAM files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4371" y="1807784"/>
            <a:ext cx="2872828" cy="613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 replicates </a:t>
            </a:r>
            <a:r>
              <a:rPr lang="en-US" dirty="0" smtClean="0"/>
              <a:t>(</a:t>
            </a:r>
            <a:r>
              <a:rPr lang="en-US" dirty="0" err="1" smtClean="0">
                <a:latin typeface="Courier"/>
                <a:cs typeface="Courier"/>
              </a:rPr>
              <a:t>rep.merge.sh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4371" y="2867574"/>
            <a:ext cx="2872828" cy="61310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BED files </a:t>
            </a:r>
            <a:r>
              <a:rPr lang="en-US" dirty="0" smtClean="0"/>
              <a:t>(</a:t>
            </a:r>
            <a:r>
              <a:rPr lang="en-US" dirty="0" err="1" smtClean="0">
                <a:latin typeface="Courier"/>
                <a:cs typeface="Courier"/>
              </a:rPr>
              <a:t>bed.make.sh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371" y="3811832"/>
            <a:ext cx="2872828" cy="61310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peaks </a:t>
            </a:r>
            <a:r>
              <a:rPr lang="en-US" dirty="0" smtClean="0"/>
              <a:t>(</a:t>
            </a:r>
            <a:r>
              <a:rPr lang="en-US" dirty="0" err="1" smtClean="0">
                <a:latin typeface="Courier"/>
                <a:cs typeface="Courier"/>
              </a:rPr>
              <a:t>peak.calling.sh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4371" y="4811989"/>
            <a:ext cx="2872828" cy="61310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consensus peaks </a:t>
            </a:r>
            <a:r>
              <a:rPr lang="en-US" dirty="0" smtClean="0"/>
              <a:t>(</a:t>
            </a:r>
            <a:r>
              <a:rPr lang="en-US" dirty="0" err="1" smtClean="0">
                <a:latin typeface="Courier"/>
                <a:cs typeface="Courier"/>
              </a:rPr>
              <a:t>peak.consensus.sh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67115" y="840835"/>
            <a:ext cx="2872828" cy="61310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BAM files </a:t>
            </a:r>
            <a:r>
              <a:rPr lang="en-US" dirty="0" smtClean="0"/>
              <a:t>(</a:t>
            </a:r>
            <a:r>
              <a:rPr lang="en-US" dirty="0" err="1" smtClean="0">
                <a:latin typeface="Courier"/>
                <a:cs typeface="Courier"/>
              </a:rPr>
              <a:t>bam.index.sh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67115" y="4610541"/>
            <a:ext cx="2872828" cy="1016000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 reads on consensus peaks 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>
                <a:latin typeface="Courier"/>
                <a:cs typeface="Courier"/>
              </a:rPr>
              <a:t>bam</a:t>
            </a:r>
            <a:r>
              <a:rPr lang="en-US" dirty="0" err="1" smtClean="0">
                <a:latin typeface="Courier"/>
                <a:cs typeface="Courier"/>
              </a:rPr>
              <a:t>.score.sh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09859" y="840835"/>
            <a:ext cx="2872828" cy="61310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tag directory </a:t>
            </a:r>
            <a:r>
              <a:rPr lang="en-US" dirty="0" smtClean="0"/>
              <a:t>(</a:t>
            </a:r>
            <a:r>
              <a:rPr lang="en-US" dirty="0" err="1" smtClean="0">
                <a:latin typeface="Courier"/>
                <a:cs typeface="Courier"/>
              </a:rPr>
              <a:t>bedGraph.make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09859" y="1667643"/>
            <a:ext cx="2872828" cy="942427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</a:t>
            </a:r>
            <a:r>
              <a:rPr lang="en-US" dirty="0" err="1" smtClean="0"/>
              <a:t>bedGraph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>
                <a:latin typeface="Courier"/>
                <a:cs typeface="Courier"/>
              </a:rPr>
              <a:t>bedGraph.make</a:t>
            </a:r>
            <a:r>
              <a:rPr lang="en-US" dirty="0" smtClean="0"/>
              <a:t>) </a:t>
            </a:r>
          </a:p>
          <a:p>
            <a:pPr algn="ctr"/>
            <a:r>
              <a:rPr lang="en-US" dirty="0" smtClean="0"/>
              <a:t>-&gt; upload to GB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09859" y="3787153"/>
            <a:ext cx="2872828" cy="61310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footprints </a:t>
            </a:r>
            <a:r>
              <a:rPr lang="en-US" dirty="0" smtClean="0"/>
              <a:t>(</a:t>
            </a:r>
            <a:r>
              <a:rPr lang="en-US" dirty="0" err="1" smtClean="0">
                <a:latin typeface="Courier"/>
                <a:cs typeface="Courier"/>
              </a:rPr>
              <a:t>footprint.call.sh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09859" y="2743343"/>
            <a:ext cx="2872828" cy="882726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</a:t>
            </a:r>
            <a:r>
              <a:rPr lang="en-US" dirty="0" smtClean="0"/>
              <a:t>footprint histograms </a:t>
            </a:r>
            <a:r>
              <a:rPr lang="en-US" dirty="0"/>
              <a:t>(</a:t>
            </a:r>
            <a:r>
              <a:rPr lang="en-US" dirty="0" err="1">
                <a:latin typeface="Courier"/>
                <a:cs typeface="Courier"/>
              </a:rPr>
              <a:t>fp.histograms.sh</a:t>
            </a:r>
            <a:r>
              <a:rPr lang="en-US" dirty="0"/>
              <a:t>)</a:t>
            </a:r>
            <a:endParaRPr lang="en-US" dirty="0"/>
          </a:p>
        </p:txBody>
      </p:sp>
      <p:cxnSp>
        <p:nvCxnSpPr>
          <p:cNvPr id="3" name="Straight Arrow Connector 2"/>
          <p:cNvCxnSpPr>
            <a:stCxn id="4" idx="2"/>
            <a:endCxn id="5" idx="0"/>
          </p:cNvCxnSpPr>
          <p:nvPr/>
        </p:nvCxnSpPr>
        <p:spPr>
          <a:xfrm>
            <a:off x="1560785" y="1453939"/>
            <a:ext cx="0" cy="353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>
            <a:off x="1560785" y="2420888"/>
            <a:ext cx="0" cy="446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7" idx="0"/>
          </p:cNvCxnSpPr>
          <p:nvPr/>
        </p:nvCxnSpPr>
        <p:spPr>
          <a:xfrm>
            <a:off x="1560785" y="3480678"/>
            <a:ext cx="0" cy="3311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1560785" y="4424936"/>
            <a:ext cx="0" cy="3870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10" idx="0"/>
          </p:cNvCxnSpPr>
          <p:nvPr/>
        </p:nvCxnSpPr>
        <p:spPr>
          <a:xfrm>
            <a:off x="2997199" y="2114336"/>
            <a:ext cx="1606330" cy="2496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11" idx="1"/>
          </p:cNvCxnSpPr>
          <p:nvPr/>
        </p:nvCxnSpPr>
        <p:spPr>
          <a:xfrm>
            <a:off x="6039943" y="1147387"/>
            <a:ext cx="1699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3"/>
            <a:endCxn id="9" idx="1"/>
          </p:cNvCxnSpPr>
          <p:nvPr/>
        </p:nvCxnSpPr>
        <p:spPr>
          <a:xfrm>
            <a:off x="2997199" y="1147387"/>
            <a:ext cx="1699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2"/>
            <a:endCxn id="12" idx="0"/>
          </p:cNvCxnSpPr>
          <p:nvPr/>
        </p:nvCxnSpPr>
        <p:spPr>
          <a:xfrm>
            <a:off x="7646273" y="1453939"/>
            <a:ext cx="0" cy="21370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2"/>
            <a:endCxn id="10" idx="0"/>
          </p:cNvCxnSpPr>
          <p:nvPr/>
        </p:nvCxnSpPr>
        <p:spPr>
          <a:xfrm>
            <a:off x="4603529" y="1453939"/>
            <a:ext cx="0" cy="3156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0"/>
            <a:endCxn id="15" idx="2"/>
          </p:cNvCxnSpPr>
          <p:nvPr/>
        </p:nvCxnSpPr>
        <p:spPr>
          <a:xfrm flipV="1">
            <a:off x="7646273" y="3626069"/>
            <a:ext cx="0" cy="161084"/>
          </a:xfrm>
          <a:prstGeom prst="straightConnector1">
            <a:avLst/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3"/>
            <a:endCxn id="10" idx="1"/>
          </p:cNvCxnSpPr>
          <p:nvPr/>
        </p:nvCxnSpPr>
        <p:spPr>
          <a:xfrm>
            <a:off x="2997199" y="5118541"/>
            <a:ext cx="16991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167115" y="6124118"/>
            <a:ext cx="2872828" cy="613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Matrix (raw counts)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53694" y="500164"/>
            <a:ext cx="2014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merican Typewriter"/>
                <a:cs typeface="American Typewriter"/>
              </a:rPr>
              <a:t>BAM file processing</a:t>
            </a:r>
            <a:endParaRPr lang="en-US" sz="1400" dirty="0">
              <a:latin typeface="American Typewriter"/>
              <a:cs typeface="American Typewriter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72427" y="500164"/>
            <a:ext cx="2262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merican Typewriter"/>
                <a:cs typeface="American Typewriter"/>
              </a:rPr>
              <a:t>Matrix building</a:t>
            </a:r>
            <a:endParaRPr lang="en-US" sz="1400" dirty="0">
              <a:latin typeface="American Typewriter"/>
              <a:cs typeface="American Typewriter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515171" y="500164"/>
            <a:ext cx="2262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merican Typewriter"/>
                <a:cs typeface="American Typewriter"/>
              </a:rPr>
              <a:t>Visualization, etc.</a:t>
            </a:r>
            <a:endParaRPr lang="en-US" sz="1400" dirty="0">
              <a:latin typeface="American Typewriter"/>
              <a:cs typeface="American Typewriter"/>
            </a:endParaRPr>
          </a:p>
        </p:txBody>
      </p:sp>
      <p:cxnSp>
        <p:nvCxnSpPr>
          <p:cNvPr id="74" name="Straight Arrow Connector 73"/>
          <p:cNvCxnSpPr>
            <a:stCxn id="10" idx="2"/>
            <a:endCxn id="69" idx="0"/>
          </p:cNvCxnSpPr>
          <p:nvPr/>
        </p:nvCxnSpPr>
        <p:spPr>
          <a:xfrm>
            <a:off x="4603529" y="5626541"/>
            <a:ext cx="0" cy="4975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129747" y="4614197"/>
            <a:ext cx="2952940" cy="2149306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100" u="sng" dirty="0" smtClean="0"/>
              <a:t>Blacklisting</a:t>
            </a:r>
            <a:r>
              <a:rPr lang="en-US" sz="1100" dirty="0" smtClean="0"/>
              <a:t>: </a:t>
            </a:r>
            <a:r>
              <a:rPr lang="en-US" sz="1000" dirty="0" err="1" smtClean="0">
                <a:latin typeface="Courier"/>
                <a:cs typeface="Courier"/>
              </a:rPr>
              <a:t>bedtools</a:t>
            </a:r>
            <a:r>
              <a:rPr lang="en-US" sz="1000" dirty="0" smtClean="0">
                <a:latin typeface="Courier"/>
                <a:cs typeface="Courier"/>
              </a:rPr>
              <a:t> intersect -</a:t>
            </a:r>
            <a:r>
              <a:rPr lang="en-US" sz="1000" dirty="0">
                <a:latin typeface="Courier"/>
                <a:cs typeface="Courier"/>
              </a:rPr>
              <a:t>v </a:t>
            </a:r>
            <a:r>
              <a:rPr lang="en-US" sz="1000" dirty="0" smtClean="0">
                <a:latin typeface="Courier"/>
                <a:cs typeface="Courier"/>
              </a:rPr>
              <a:t>–a </a:t>
            </a:r>
            <a:r>
              <a:rPr lang="en-US" sz="1000" dirty="0">
                <a:latin typeface="Courier"/>
                <a:cs typeface="Courier"/>
              </a:rPr>
              <a:t>&lt;</a:t>
            </a:r>
            <a:r>
              <a:rPr lang="en-US" sz="1000" dirty="0" err="1">
                <a:latin typeface="Courier"/>
                <a:cs typeface="Courier"/>
              </a:rPr>
              <a:t>consensuspeaks.bed</a:t>
            </a:r>
            <a:r>
              <a:rPr lang="en-US" sz="1000" dirty="0" smtClean="0">
                <a:latin typeface="Courier"/>
                <a:cs typeface="Courier"/>
              </a:rPr>
              <a:t>&gt; -b hg19</a:t>
            </a:r>
            <a:r>
              <a:rPr lang="en-US" sz="1000" dirty="0">
                <a:latin typeface="Courier"/>
                <a:cs typeface="Courier"/>
              </a:rPr>
              <a:t>.</a:t>
            </a:r>
            <a:r>
              <a:rPr lang="en-US" sz="1000" dirty="0" smtClean="0">
                <a:latin typeface="Courier"/>
                <a:cs typeface="Courier"/>
              </a:rPr>
              <a:t>blacklists_merged.bed</a:t>
            </a:r>
            <a:endParaRPr lang="en-US" sz="1000" dirty="0" smtClean="0">
              <a:latin typeface="Courier"/>
              <a:cs typeface="Courier"/>
            </a:endParaRPr>
          </a:p>
          <a:p>
            <a:pPr>
              <a:lnSpc>
                <a:spcPct val="140000"/>
              </a:lnSpc>
            </a:pPr>
            <a:r>
              <a:rPr lang="en-US" sz="1100" u="sng" dirty="0" smtClean="0"/>
              <a:t>A</a:t>
            </a:r>
            <a:r>
              <a:rPr lang="en-US" sz="1100" u="sng" dirty="0" smtClean="0"/>
              <a:t>nnotation</a:t>
            </a:r>
            <a:r>
              <a:rPr lang="en-US" sz="1100" dirty="0" smtClean="0"/>
              <a:t>: </a:t>
            </a:r>
            <a:r>
              <a:rPr lang="en-US" sz="1000" dirty="0" err="1" smtClean="0">
                <a:latin typeface="Courier"/>
                <a:cs typeface="Courier"/>
              </a:rPr>
              <a:t>data.annotate.sh</a:t>
            </a:r>
            <a:endParaRPr lang="en-US" sz="1100" dirty="0" smtClean="0">
              <a:latin typeface="Courier"/>
              <a:cs typeface="Courier"/>
            </a:endParaRPr>
          </a:p>
          <a:p>
            <a:pPr>
              <a:lnSpc>
                <a:spcPct val="140000"/>
              </a:lnSpc>
            </a:pPr>
            <a:r>
              <a:rPr lang="en-US" sz="1100" u="sng" dirty="0" smtClean="0"/>
              <a:t>TSS isolation</a:t>
            </a:r>
            <a:r>
              <a:rPr lang="en-US" sz="1100" dirty="0" smtClean="0"/>
              <a:t>: </a:t>
            </a:r>
            <a:r>
              <a:rPr lang="en-US" sz="1000" dirty="0" err="1" smtClean="0">
                <a:latin typeface="Courier"/>
                <a:cs typeface="Courier"/>
              </a:rPr>
              <a:t>bedtools</a:t>
            </a:r>
            <a:r>
              <a:rPr lang="en-US" sz="1000" dirty="0" smtClean="0">
                <a:latin typeface="Courier"/>
                <a:cs typeface="Courier"/>
              </a:rPr>
              <a:t> intersect -a </a:t>
            </a:r>
            <a:r>
              <a:rPr lang="en-US" sz="1000" dirty="0" smtClean="0">
                <a:latin typeface="Courier"/>
                <a:cs typeface="Courier"/>
              </a:rPr>
              <a:t>&lt;</a:t>
            </a:r>
            <a:r>
              <a:rPr lang="en-US" sz="1000" dirty="0" err="1" smtClean="0">
                <a:latin typeface="Courier"/>
                <a:cs typeface="Courier"/>
              </a:rPr>
              <a:t>consensuspeaks.bed</a:t>
            </a:r>
            <a:r>
              <a:rPr lang="en-US" sz="1000" dirty="0" smtClean="0">
                <a:latin typeface="Courier"/>
                <a:cs typeface="Courier"/>
              </a:rPr>
              <a:t>&gt; -b tssflank1000_prom_complete.bed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endParaRPr lang="en-US" sz="1100" dirty="0" smtClean="0"/>
          </a:p>
          <a:p>
            <a:pPr>
              <a:lnSpc>
                <a:spcPct val="140000"/>
              </a:lnSpc>
            </a:pPr>
            <a:r>
              <a:rPr lang="en-US" sz="1100" u="sng" dirty="0" smtClean="0"/>
              <a:t>Peak stat collection</a:t>
            </a:r>
            <a:r>
              <a:rPr lang="en-US" sz="1100" dirty="0"/>
              <a:t>: </a:t>
            </a:r>
            <a:r>
              <a:rPr lang="en-US" sz="1000" dirty="0" err="1" smtClean="0">
                <a:latin typeface="Courier"/>
                <a:cs typeface="Courier"/>
              </a:rPr>
              <a:t>peak.stats.sh</a:t>
            </a:r>
            <a:endParaRPr lang="en-US" sz="1000" dirty="0" smtClean="0">
              <a:latin typeface="Courier"/>
              <a:cs typeface="Courier"/>
            </a:endParaRPr>
          </a:p>
          <a:p>
            <a:pPr>
              <a:lnSpc>
                <a:spcPct val="140000"/>
              </a:lnSpc>
            </a:pPr>
            <a:r>
              <a:rPr lang="en-US" sz="1100" u="sng" dirty="0" smtClean="0"/>
              <a:t>Sample depth </a:t>
            </a:r>
            <a:r>
              <a:rPr lang="en-US" sz="1100" u="sng" dirty="0"/>
              <a:t>calculation</a:t>
            </a:r>
            <a:r>
              <a:rPr lang="en-US" sz="1100" dirty="0"/>
              <a:t>: </a:t>
            </a:r>
            <a:r>
              <a:rPr lang="en-US" sz="1000" dirty="0" err="1">
                <a:latin typeface="Courier"/>
                <a:cs typeface="Courier"/>
              </a:rPr>
              <a:t>depth.extract.sh</a:t>
            </a:r>
            <a:endParaRPr lang="en-US" sz="1000" dirty="0">
              <a:latin typeface="Courier"/>
              <a:cs typeface="Courier"/>
            </a:endParaRPr>
          </a:p>
        </p:txBody>
      </p:sp>
      <p:cxnSp>
        <p:nvCxnSpPr>
          <p:cNvPr id="38" name="Straight Arrow Connector 37"/>
          <p:cNvCxnSpPr>
            <a:stCxn id="5" idx="3"/>
            <a:endCxn id="14" idx="1"/>
          </p:cNvCxnSpPr>
          <p:nvPr/>
        </p:nvCxnSpPr>
        <p:spPr>
          <a:xfrm>
            <a:off x="2997199" y="2114336"/>
            <a:ext cx="3212660" cy="1979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0" y="8206"/>
            <a:ext cx="9144000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ATACseq</a:t>
            </a:r>
            <a:r>
              <a:rPr lang="en-US" dirty="0" smtClean="0"/>
              <a:t> – Eladio Marquez’ upstream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133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TJL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Eladio Marquez</dc:creator>
  <cp:lastModifiedBy>Eladio Marquez</cp:lastModifiedBy>
  <cp:revision>43</cp:revision>
  <dcterms:created xsi:type="dcterms:W3CDTF">2016-06-09T16:31:00Z</dcterms:created>
  <dcterms:modified xsi:type="dcterms:W3CDTF">2016-06-10T15:42:50Z</dcterms:modified>
</cp:coreProperties>
</file>