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57" r:id="rId4"/>
    <p:sldId id="259" r:id="rId5"/>
    <p:sldId id="260" r:id="rId6"/>
    <p:sldId id="262" r:id="rId7"/>
    <p:sldId id="264" r:id="rId8"/>
    <p:sldId id="266" r:id="rId9"/>
    <p:sldId id="268" r:id="rId10"/>
    <p:sldId id="275" r:id="rId11"/>
    <p:sldId id="276" r:id="rId12"/>
    <p:sldId id="269" r:id="rId13"/>
    <p:sldId id="270" r:id="rId14"/>
    <p:sldId id="271" r:id="rId15"/>
    <p:sldId id="272" r:id="rId16"/>
    <p:sldId id="273" r:id="rId17"/>
    <p:sldId id="274" r:id="rId18"/>
    <p:sldId id="279" r:id="rId19"/>
    <p:sldId id="278"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6" autoAdjust="0"/>
    <p:restoredTop sz="94660"/>
  </p:normalViewPr>
  <p:slideViewPr>
    <p:cSldViewPr snapToGrid="0">
      <p:cViewPr varScale="1">
        <p:scale>
          <a:sx n="62" d="100"/>
          <a:sy n="62" d="100"/>
        </p:scale>
        <p:origin x="8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FD1E3C-4802-4800-BBCE-2B10DF97DD2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759E2E38-0677-4BFD-A201-BB9AE0EAB9B8}">
      <dgm:prSet/>
      <dgm:spPr/>
      <dgm:t>
        <a:bodyPr/>
        <a:lstStyle/>
        <a:p>
          <a:r>
            <a:rPr lang="en-US"/>
            <a:t>Analysis of percentage joined of offer released.</a:t>
          </a:r>
        </a:p>
      </dgm:t>
    </dgm:pt>
    <dgm:pt modelId="{9204829B-C1F5-49F9-BF58-590B9FE905F0}" type="parTrans" cxnId="{3B6D10B9-AD28-4B6C-B73A-5084DF6BF571}">
      <dgm:prSet/>
      <dgm:spPr/>
      <dgm:t>
        <a:bodyPr/>
        <a:lstStyle/>
        <a:p>
          <a:endParaRPr lang="en-US"/>
        </a:p>
      </dgm:t>
    </dgm:pt>
    <dgm:pt modelId="{957812BC-32F3-49D4-B48D-61F1E64EFA23}" type="sibTrans" cxnId="{3B6D10B9-AD28-4B6C-B73A-5084DF6BF571}">
      <dgm:prSet/>
      <dgm:spPr/>
      <dgm:t>
        <a:bodyPr/>
        <a:lstStyle/>
        <a:p>
          <a:endParaRPr lang="en-US"/>
        </a:p>
      </dgm:t>
    </dgm:pt>
    <dgm:pt modelId="{3339DFEE-11A1-4FAC-BEAB-31BA551CE6FA}">
      <dgm:prSet/>
      <dgm:spPr/>
      <dgm:t>
        <a:bodyPr/>
        <a:lstStyle/>
        <a:p>
          <a:r>
            <a:rPr lang="en-US" u="sng"/>
            <a:t>Approach</a:t>
          </a:r>
          <a:r>
            <a:rPr lang="en-US"/>
            <a:t>:  Using subsetting, we extracted the columns where the candidates joined and  who didn’t join. Next, we calculated the percentage of candidates who joined of offer released. Similarly, we have calculated the percentage of candidates who joined the company based on joining bonus and for candidates who did not.</a:t>
          </a:r>
        </a:p>
      </dgm:t>
    </dgm:pt>
    <dgm:pt modelId="{2982758C-DF8A-470F-84F9-901D7A0C447D}" type="parTrans" cxnId="{3BA7F167-255B-4A99-BC5E-7C70A6470471}">
      <dgm:prSet/>
      <dgm:spPr/>
      <dgm:t>
        <a:bodyPr/>
        <a:lstStyle/>
        <a:p>
          <a:endParaRPr lang="en-US"/>
        </a:p>
      </dgm:t>
    </dgm:pt>
    <dgm:pt modelId="{F989900D-C612-4928-A0DA-8077B5627595}" type="sibTrans" cxnId="{3BA7F167-255B-4A99-BC5E-7C70A6470471}">
      <dgm:prSet/>
      <dgm:spPr/>
      <dgm:t>
        <a:bodyPr/>
        <a:lstStyle/>
        <a:p>
          <a:endParaRPr lang="en-US"/>
        </a:p>
      </dgm:t>
    </dgm:pt>
    <dgm:pt modelId="{4A3627F4-6E95-49C8-9D7D-FA41A1C6E349}">
      <dgm:prSet/>
      <dgm:spPr/>
      <dgm:t>
        <a:bodyPr/>
        <a:lstStyle/>
        <a:p>
          <a:r>
            <a:rPr lang="en-US" u="sng" dirty="0"/>
            <a:t>Insights</a:t>
          </a:r>
          <a:r>
            <a:rPr lang="en-US" dirty="0"/>
            <a:t>: After the analysis, we can say that joining bonus  influences the candidates to accept or reject the offer.</a:t>
          </a:r>
        </a:p>
      </dgm:t>
    </dgm:pt>
    <dgm:pt modelId="{21AF67AC-FD2E-476F-B590-CB816F25480A}" type="parTrans" cxnId="{FA446523-E2C7-48D5-83D4-EBCE21CD2E88}">
      <dgm:prSet/>
      <dgm:spPr/>
      <dgm:t>
        <a:bodyPr/>
        <a:lstStyle/>
        <a:p>
          <a:endParaRPr lang="en-US"/>
        </a:p>
      </dgm:t>
    </dgm:pt>
    <dgm:pt modelId="{3727BC7F-F4DD-4762-9524-343092FA664F}" type="sibTrans" cxnId="{FA446523-E2C7-48D5-83D4-EBCE21CD2E88}">
      <dgm:prSet/>
      <dgm:spPr/>
      <dgm:t>
        <a:bodyPr/>
        <a:lstStyle/>
        <a:p>
          <a:endParaRPr lang="en-US"/>
        </a:p>
      </dgm:t>
    </dgm:pt>
    <dgm:pt modelId="{9D997255-4B76-4BD5-B914-51F2F2EEA6C7}" type="pres">
      <dgm:prSet presAssocID="{5EFD1E3C-4802-4800-BBCE-2B10DF97DD2D}" presName="linear" presStyleCnt="0">
        <dgm:presLayoutVars>
          <dgm:animLvl val="lvl"/>
          <dgm:resizeHandles val="exact"/>
        </dgm:presLayoutVars>
      </dgm:prSet>
      <dgm:spPr/>
    </dgm:pt>
    <dgm:pt modelId="{4F6D3914-B763-454C-9ABE-14042F3982CB}" type="pres">
      <dgm:prSet presAssocID="{759E2E38-0677-4BFD-A201-BB9AE0EAB9B8}" presName="parentText" presStyleLbl="node1" presStyleIdx="0" presStyleCnt="3">
        <dgm:presLayoutVars>
          <dgm:chMax val="0"/>
          <dgm:bulletEnabled val="1"/>
        </dgm:presLayoutVars>
      </dgm:prSet>
      <dgm:spPr/>
    </dgm:pt>
    <dgm:pt modelId="{C9C920C2-BF28-49D1-B1B9-F7EFB1F73C50}" type="pres">
      <dgm:prSet presAssocID="{957812BC-32F3-49D4-B48D-61F1E64EFA23}" presName="spacer" presStyleCnt="0"/>
      <dgm:spPr/>
    </dgm:pt>
    <dgm:pt modelId="{D55F7FB2-DDDF-4A71-BA7A-BE54FB67BA97}" type="pres">
      <dgm:prSet presAssocID="{3339DFEE-11A1-4FAC-BEAB-31BA551CE6FA}" presName="parentText" presStyleLbl="node1" presStyleIdx="1" presStyleCnt="3">
        <dgm:presLayoutVars>
          <dgm:chMax val="0"/>
          <dgm:bulletEnabled val="1"/>
        </dgm:presLayoutVars>
      </dgm:prSet>
      <dgm:spPr/>
    </dgm:pt>
    <dgm:pt modelId="{4706DC0E-4215-400C-AEC8-B0F4B3541B36}" type="pres">
      <dgm:prSet presAssocID="{F989900D-C612-4928-A0DA-8077B5627595}" presName="spacer" presStyleCnt="0"/>
      <dgm:spPr/>
    </dgm:pt>
    <dgm:pt modelId="{BFDAC744-CB9F-42DB-A6CA-EA6843F850E1}" type="pres">
      <dgm:prSet presAssocID="{4A3627F4-6E95-49C8-9D7D-FA41A1C6E349}" presName="parentText" presStyleLbl="node1" presStyleIdx="2" presStyleCnt="3">
        <dgm:presLayoutVars>
          <dgm:chMax val="0"/>
          <dgm:bulletEnabled val="1"/>
        </dgm:presLayoutVars>
      </dgm:prSet>
      <dgm:spPr/>
    </dgm:pt>
  </dgm:ptLst>
  <dgm:cxnLst>
    <dgm:cxn modelId="{8224E10C-15AC-4EC4-9C37-62C1C8F273B4}" type="presOf" srcId="{4A3627F4-6E95-49C8-9D7D-FA41A1C6E349}" destId="{BFDAC744-CB9F-42DB-A6CA-EA6843F850E1}" srcOrd="0" destOrd="0" presId="urn:microsoft.com/office/officeart/2005/8/layout/vList2"/>
    <dgm:cxn modelId="{FA446523-E2C7-48D5-83D4-EBCE21CD2E88}" srcId="{5EFD1E3C-4802-4800-BBCE-2B10DF97DD2D}" destId="{4A3627F4-6E95-49C8-9D7D-FA41A1C6E349}" srcOrd="2" destOrd="0" parTransId="{21AF67AC-FD2E-476F-B590-CB816F25480A}" sibTransId="{3727BC7F-F4DD-4762-9524-343092FA664F}"/>
    <dgm:cxn modelId="{3BA7F167-255B-4A99-BC5E-7C70A6470471}" srcId="{5EFD1E3C-4802-4800-BBCE-2B10DF97DD2D}" destId="{3339DFEE-11A1-4FAC-BEAB-31BA551CE6FA}" srcOrd="1" destOrd="0" parTransId="{2982758C-DF8A-470F-84F9-901D7A0C447D}" sibTransId="{F989900D-C612-4928-A0DA-8077B5627595}"/>
    <dgm:cxn modelId="{50204497-8050-4F9E-BF8B-55744F7DAE96}" type="presOf" srcId="{3339DFEE-11A1-4FAC-BEAB-31BA551CE6FA}" destId="{D55F7FB2-DDDF-4A71-BA7A-BE54FB67BA97}" srcOrd="0" destOrd="0" presId="urn:microsoft.com/office/officeart/2005/8/layout/vList2"/>
    <dgm:cxn modelId="{3B6D10B9-AD28-4B6C-B73A-5084DF6BF571}" srcId="{5EFD1E3C-4802-4800-BBCE-2B10DF97DD2D}" destId="{759E2E38-0677-4BFD-A201-BB9AE0EAB9B8}" srcOrd="0" destOrd="0" parTransId="{9204829B-C1F5-49F9-BF58-590B9FE905F0}" sibTransId="{957812BC-32F3-49D4-B48D-61F1E64EFA23}"/>
    <dgm:cxn modelId="{A0F8CBCE-0BD5-464D-88B5-DAFC4A01FDF7}" type="presOf" srcId="{759E2E38-0677-4BFD-A201-BB9AE0EAB9B8}" destId="{4F6D3914-B763-454C-9ABE-14042F3982CB}" srcOrd="0" destOrd="0" presId="urn:microsoft.com/office/officeart/2005/8/layout/vList2"/>
    <dgm:cxn modelId="{C7E95EEA-8834-436E-9F3B-35471E1870D7}" type="presOf" srcId="{5EFD1E3C-4802-4800-BBCE-2B10DF97DD2D}" destId="{9D997255-4B76-4BD5-B914-51F2F2EEA6C7}" srcOrd="0" destOrd="0" presId="urn:microsoft.com/office/officeart/2005/8/layout/vList2"/>
    <dgm:cxn modelId="{695D85B3-8A70-43EF-A59E-C8EE12E562FE}" type="presParOf" srcId="{9D997255-4B76-4BD5-B914-51F2F2EEA6C7}" destId="{4F6D3914-B763-454C-9ABE-14042F3982CB}" srcOrd="0" destOrd="0" presId="urn:microsoft.com/office/officeart/2005/8/layout/vList2"/>
    <dgm:cxn modelId="{84A72B63-E52D-4E4B-BF33-1F63204BD17E}" type="presParOf" srcId="{9D997255-4B76-4BD5-B914-51F2F2EEA6C7}" destId="{C9C920C2-BF28-49D1-B1B9-F7EFB1F73C50}" srcOrd="1" destOrd="0" presId="urn:microsoft.com/office/officeart/2005/8/layout/vList2"/>
    <dgm:cxn modelId="{D9AD385B-3CF5-4A9D-AF4D-6FA2E0D8C887}" type="presParOf" srcId="{9D997255-4B76-4BD5-B914-51F2F2EEA6C7}" destId="{D55F7FB2-DDDF-4A71-BA7A-BE54FB67BA97}" srcOrd="2" destOrd="0" presId="urn:microsoft.com/office/officeart/2005/8/layout/vList2"/>
    <dgm:cxn modelId="{74D67384-4D9D-486E-B71A-9E0FD79E90B4}" type="presParOf" srcId="{9D997255-4B76-4BD5-B914-51F2F2EEA6C7}" destId="{4706DC0E-4215-400C-AEC8-B0F4B3541B36}" srcOrd="3" destOrd="0" presId="urn:microsoft.com/office/officeart/2005/8/layout/vList2"/>
    <dgm:cxn modelId="{38FA592B-B9A6-4FAD-8510-F86734121FDB}" type="presParOf" srcId="{9D997255-4B76-4BD5-B914-51F2F2EEA6C7}" destId="{BFDAC744-CB9F-42DB-A6CA-EA6843F850E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D3914-B763-454C-9ABE-14042F3982CB}">
      <dsp:nvSpPr>
        <dsp:cNvPr id="0" name=""/>
        <dsp:cNvSpPr/>
      </dsp:nvSpPr>
      <dsp:spPr>
        <a:xfrm>
          <a:off x="0" y="327588"/>
          <a:ext cx="6666833" cy="156502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Analysis of percentage joined of offer released.</a:t>
          </a:r>
        </a:p>
      </dsp:txBody>
      <dsp:txXfrm>
        <a:off x="76398" y="403986"/>
        <a:ext cx="6514037" cy="1412225"/>
      </dsp:txXfrm>
    </dsp:sp>
    <dsp:sp modelId="{D55F7FB2-DDDF-4A71-BA7A-BE54FB67BA97}">
      <dsp:nvSpPr>
        <dsp:cNvPr id="0" name=""/>
        <dsp:cNvSpPr/>
      </dsp:nvSpPr>
      <dsp:spPr>
        <a:xfrm>
          <a:off x="0" y="1944449"/>
          <a:ext cx="6666833" cy="1565021"/>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u="sng" kern="1200"/>
            <a:t>Approach</a:t>
          </a:r>
          <a:r>
            <a:rPr lang="en-US" sz="1800" kern="1200"/>
            <a:t>:  Using subsetting, we extracted the columns where the candidates joined and  who didn’t join. Next, we calculated the percentage of candidates who joined of offer released. Similarly, we have calculated the percentage of candidates who joined the company based on joining bonus and for candidates who did not.</a:t>
          </a:r>
        </a:p>
      </dsp:txBody>
      <dsp:txXfrm>
        <a:off x="76398" y="2020847"/>
        <a:ext cx="6514037" cy="1412225"/>
      </dsp:txXfrm>
    </dsp:sp>
    <dsp:sp modelId="{BFDAC744-CB9F-42DB-A6CA-EA6843F850E1}">
      <dsp:nvSpPr>
        <dsp:cNvPr id="0" name=""/>
        <dsp:cNvSpPr/>
      </dsp:nvSpPr>
      <dsp:spPr>
        <a:xfrm>
          <a:off x="0" y="3561310"/>
          <a:ext cx="6666833" cy="156502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u="sng" kern="1200" dirty="0"/>
            <a:t>Insights</a:t>
          </a:r>
          <a:r>
            <a:rPr lang="en-US" sz="1800" kern="1200" dirty="0"/>
            <a:t>: After the analysis, we can say that joining bonus  influences the candidates to accept or reject the offer.</a:t>
          </a:r>
        </a:p>
      </dsp:txBody>
      <dsp:txXfrm>
        <a:off x="76398" y="3637708"/>
        <a:ext cx="6514037" cy="14122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FD73-8A78-4A0B-A785-DA587F08A9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666D44-3EF2-41A4-82A0-BE8566F760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99B89-C6A8-4CA2-8D2E-0C63C306E70B}"/>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5" name="Footer Placeholder 4">
            <a:extLst>
              <a:ext uri="{FF2B5EF4-FFF2-40B4-BE49-F238E27FC236}">
                <a16:creationId xmlns:a16="http://schemas.microsoft.com/office/drawing/2014/main" id="{0B4639F1-A0E7-4D04-A0ED-047840FB2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0A3DB-3E4F-4028-B0AB-89B9C3849E0A}"/>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27451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C159-1361-4E74-A63B-7D5635442D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7DE312-17AB-40A4-A383-6BA129C85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2BF49-7F99-4531-9407-75518C30E933}"/>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5" name="Footer Placeholder 4">
            <a:extLst>
              <a:ext uri="{FF2B5EF4-FFF2-40B4-BE49-F238E27FC236}">
                <a16:creationId xmlns:a16="http://schemas.microsoft.com/office/drawing/2014/main" id="{A59C6576-CF58-46BE-A690-922795CAC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92612-7429-49AA-AD23-4E008DA3E50B}"/>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52825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A4A573-5B67-4651-AAF2-7AAAB6546A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2D5D7-7505-4148-902A-86107D9FC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F39A9-595C-497B-B281-28D6852893E5}"/>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5" name="Footer Placeholder 4">
            <a:extLst>
              <a:ext uri="{FF2B5EF4-FFF2-40B4-BE49-F238E27FC236}">
                <a16:creationId xmlns:a16="http://schemas.microsoft.com/office/drawing/2014/main" id="{F48CF4ED-65DF-416A-81AA-0B5C346B0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F3944-534C-4149-96A0-9CD114D177D8}"/>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241977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561F-3754-4D40-BFF9-519B95F43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E1EBF-1C79-49BF-B8AB-01E12E618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82E7D-3E40-471E-9F0C-E3C5E9D7F1FE}"/>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5" name="Footer Placeholder 4">
            <a:extLst>
              <a:ext uri="{FF2B5EF4-FFF2-40B4-BE49-F238E27FC236}">
                <a16:creationId xmlns:a16="http://schemas.microsoft.com/office/drawing/2014/main" id="{C389907E-F35F-40C4-BAAF-31ED7D9F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B8410-5DA5-4202-9E7D-8EADCC84CE76}"/>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215131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897F-E352-4498-BF22-84A700770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59F838-92E2-4528-AF1F-280BED3EA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B521C-E9DE-42AC-A8D9-A49092CB5FE3}"/>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5" name="Footer Placeholder 4">
            <a:extLst>
              <a:ext uri="{FF2B5EF4-FFF2-40B4-BE49-F238E27FC236}">
                <a16:creationId xmlns:a16="http://schemas.microsoft.com/office/drawing/2014/main" id="{D5694D1A-1934-486E-B07B-9935ADFC8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D1C9D-2A8F-46FC-BED4-0F9B33EFB034}"/>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385379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2AF8-D0EC-480D-8B9F-AAC3E4CAA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84335-3C3C-4B89-8594-DF8B4F3E5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AB45A-A3B8-414B-9023-614606C67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617099-F0BD-4DDD-B783-82F1D04A5748}"/>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6" name="Footer Placeholder 5">
            <a:extLst>
              <a:ext uri="{FF2B5EF4-FFF2-40B4-BE49-F238E27FC236}">
                <a16:creationId xmlns:a16="http://schemas.microsoft.com/office/drawing/2014/main" id="{5D8B91DE-3BEA-401D-88F1-CF73F671B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869C6-CED7-4FA1-9FE9-A58782739476}"/>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134286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6066-1888-42C9-A426-E4457B6445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497210-09A6-4F1A-BD35-63A304AE8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1CD8C-21DB-44FF-9BC2-7437CB361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E29A4E-2166-428D-9CCD-2E03A4B51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D1C43-AA8E-4A9D-9B34-8B584E9AF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66D506-8D28-4156-BB18-7C0DA02C9E98}"/>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8" name="Footer Placeholder 7">
            <a:extLst>
              <a:ext uri="{FF2B5EF4-FFF2-40B4-BE49-F238E27FC236}">
                <a16:creationId xmlns:a16="http://schemas.microsoft.com/office/drawing/2014/main" id="{97074452-EAEE-442D-80D8-FC4E0275B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66F996-FB16-471A-AF15-D4BC29E24867}"/>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265346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4083-4695-4BB3-8C2D-8996C6D569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E44852-DFC8-4D19-8009-A32D81E428D5}"/>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4" name="Footer Placeholder 3">
            <a:extLst>
              <a:ext uri="{FF2B5EF4-FFF2-40B4-BE49-F238E27FC236}">
                <a16:creationId xmlns:a16="http://schemas.microsoft.com/office/drawing/2014/main" id="{2E3EF311-BFB0-47F2-870C-AE19A2B132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042F17-0744-4214-AE48-D986E0437A5C}"/>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21603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F3A32-C006-412A-BD4F-F3B136229F7F}"/>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3" name="Footer Placeholder 2">
            <a:extLst>
              <a:ext uri="{FF2B5EF4-FFF2-40B4-BE49-F238E27FC236}">
                <a16:creationId xmlns:a16="http://schemas.microsoft.com/office/drawing/2014/main" id="{150EC7B2-E739-4DA5-946C-518DCB4236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5D467-9E55-43AA-ACC5-763509771678}"/>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199931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0796-3B56-4A32-99A9-0CA05B111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A6E434-3118-47E2-B4B3-98052DD8E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58016D-F069-418D-92CD-580EBD965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34C33-B2BF-403B-9640-599C95F1C85B}"/>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6" name="Footer Placeholder 5">
            <a:extLst>
              <a:ext uri="{FF2B5EF4-FFF2-40B4-BE49-F238E27FC236}">
                <a16:creationId xmlns:a16="http://schemas.microsoft.com/office/drawing/2014/main" id="{47DCACAF-3899-42DF-82BD-94E5A4444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E8FDD1-54FD-48F3-95B2-9121366C5B56}"/>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299529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5F62-FD37-4015-8A43-3D1D90E3F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09BF7-3FD2-4C7A-A8CC-FFD1AA635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E7C43-D0C6-4781-B9A7-3CC86F54B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82C1E-EA68-411E-8B63-048550991330}"/>
              </a:ext>
            </a:extLst>
          </p:cNvPr>
          <p:cNvSpPr>
            <a:spLocks noGrp="1"/>
          </p:cNvSpPr>
          <p:nvPr>
            <p:ph type="dt" sz="half" idx="10"/>
          </p:nvPr>
        </p:nvSpPr>
        <p:spPr/>
        <p:txBody>
          <a:bodyPr/>
          <a:lstStyle/>
          <a:p>
            <a:fld id="{30651D2F-EC89-488E-B419-8378B948F874}" type="datetimeFigureOut">
              <a:rPr lang="en-US" smtClean="0"/>
              <a:t>2/11/2022</a:t>
            </a:fld>
            <a:endParaRPr lang="en-US"/>
          </a:p>
        </p:txBody>
      </p:sp>
      <p:sp>
        <p:nvSpPr>
          <p:cNvPr id="6" name="Footer Placeholder 5">
            <a:extLst>
              <a:ext uri="{FF2B5EF4-FFF2-40B4-BE49-F238E27FC236}">
                <a16:creationId xmlns:a16="http://schemas.microsoft.com/office/drawing/2014/main" id="{70135633-D127-41E8-A310-E74B93DD7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F704D-9034-43FB-A1F8-68A95ECB55D1}"/>
              </a:ext>
            </a:extLst>
          </p:cNvPr>
          <p:cNvSpPr>
            <a:spLocks noGrp="1"/>
          </p:cNvSpPr>
          <p:nvPr>
            <p:ph type="sldNum" sz="quarter" idx="12"/>
          </p:nvPr>
        </p:nvSpPr>
        <p:spPr/>
        <p:txBody>
          <a:bodyPr/>
          <a:lstStyle/>
          <a:p>
            <a:fld id="{EBC0E808-EC1B-47AD-B8FA-4C4C128EC5FC}" type="slidenum">
              <a:rPr lang="en-US" smtClean="0"/>
              <a:t>‹#›</a:t>
            </a:fld>
            <a:endParaRPr lang="en-US"/>
          </a:p>
        </p:txBody>
      </p:sp>
    </p:spTree>
    <p:extLst>
      <p:ext uri="{BB962C8B-B14F-4D97-AF65-F5344CB8AC3E}">
        <p14:creationId xmlns:p14="http://schemas.microsoft.com/office/powerpoint/2010/main" val="64995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113CE-0C29-46F0-8782-A31AADB74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739D8C-3AC0-4E48-B774-566509378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D0092-C8EB-4EBD-A089-864BDC2F9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51D2F-EC89-488E-B419-8378B948F874}" type="datetimeFigureOut">
              <a:rPr lang="en-US" smtClean="0"/>
              <a:t>2/11/2022</a:t>
            </a:fld>
            <a:endParaRPr lang="en-US"/>
          </a:p>
        </p:txBody>
      </p:sp>
      <p:sp>
        <p:nvSpPr>
          <p:cNvPr id="5" name="Footer Placeholder 4">
            <a:extLst>
              <a:ext uri="{FF2B5EF4-FFF2-40B4-BE49-F238E27FC236}">
                <a16:creationId xmlns:a16="http://schemas.microsoft.com/office/drawing/2014/main" id="{09F294F3-79DA-42D3-BA1E-9C0F751DD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1763C5-FB78-4230-8595-FB0F32E1FF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0E808-EC1B-47AD-B8FA-4C4C128EC5FC}" type="slidenum">
              <a:rPr lang="en-US" smtClean="0"/>
              <a:t>‹#›</a:t>
            </a:fld>
            <a:endParaRPr lang="en-US"/>
          </a:p>
        </p:txBody>
      </p:sp>
    </p:spTree>
    <p:extLst>
      <p:ext uri="{BB962C8B-B14F-4D97-AF65-F5344CB8AC3E}">
        <p14:creationId xmlns:p14="http://schemas.microsoft.com/office/powerpoint/2010/main" val="3112847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A80515B8-673D-4AC1-B2E3-E1D0E3432D04}"/>
              </a:ext>
            </a:extLst>
          </p:cNvPr>
          <p:cNvSpPr>
            <a:spLocks noGrp="1"/>
          </p:cNvSpPr>
          <p:nvPr>
            <p:ph type="ctrTitle"/>
          </p:nvPr>
        </p:nvSpPr>
        <p:spPr>
          <a:xfrm>
            <a:off x="838200" y="1391619"/>
            <a:ext cx="4905401" cy="4042196"/>
          </a:xfrm>
        </p:spPr>
        <p:txBody>
          <a:bodyPr vert="horz" lIns="91440" tIns="45720" rIns="91440" bIns="45720" rtlCol="0" anchor="ctr">
            <a:normAutofit/>
          </a:bodyPr>
          <a:lstStyle/>
          <a:p>
            <a:r>
              <a:rPr lang="en-US" sz="4400" kern="1200">
                <a:solidFill>
                  <a:schemeClr val="bg1"/>
                </a:solidFill>
                <a:latin typeface="+mj-lt"/>
                <a:ea typeface="+mj-ea"/>
                <a:cs typeface="+mj-cs"/>
              </a:rPr>
              <a:t>CHECK POINT 1</a:t>
            </a:r>
            <a:br>
              <a:rPr lang="en-US" sz="4400" kern="1200">
                <a:solidFill>
                  <a:schemeClr val="bg1"/>
                </a:solidFill>
                <a:latin typeface="+mj-lt"/>
                <a:ea typeface="+mj-ea"/>
                <a:cs typeface="+mj-cs"/>
              </a:rPr>
            </a:br>
            <a:r>
              <a:rPr lang="en-US" sz="4400" kern="1200">
                <a:solidFill>
                  <a:schemeClr val="bg1"/>
                </a:solidFill>
                <a:latin typeface="+mj-lt"/>
                <a:ea typeface="+mj-ea"/>
                <a:cs typeface="+mj-cs"/>
              </a:rPr>
              <a:t>Capstone project 3:</a:t>
            </a:r>
            <a:br>
              <a:rPr lang="en-US" sz="4400" kern="1200">
                <a:solidFill>
                  <a:schemeClr val="bg1"/>
                </a:solidFill>
                <a:latin typeface="+mj-lt"/>
                <a:ea typeface="+mj-ea"/>
                <a:cs typeface="+mj-cs"/>
              </a:rPr>
            </a:br>
            <a:r>
              <a:rPr lang="en-US" sz="4400" kern="1200">
                <a:solidFill>
                  <a:schemeClr val="bg1"/>
                </a:solidFill>
                <a:latin typeface="+mj-lt"/>
                <a:ea typeface="+mj-ea"/>
                <a:cs typeface="+mj-cs"/>
              </a:rPr>
              <a:t> HR Analytics</a:t>
            </a:r>
            <a:br>
              <a:rPr lang="en-US" sz="4400" kern="1200">
                <a:solidFill>
                  <a:schemeClr val="bg1"/>
                </a:solidFill>
                <a:latin typeface="+mj-lt"/>
                <a:ea typeface="+mj-ea"/>
                <a:cs typeface="+mj-cs"/>
              </a:rPr>
            </a:br>
            <a:r>
              <a:rPr lang="en-US" sz="4400" kern="1200">
                <a:solidFill>
                  <a:schemeClr val="bg1"/>
                </a:solidFill>
                <a:latin typeface="+mj-lt"/>
                <a:ea typeface="+mj-ea"/>
                <a:cs typeface="+mj-cs"/>
              </a:rPr>
              <a:t>Capstone no:3</a:t>
            </a:r>
            <a:br>
              <a:rPr lang="en-US" sz="4400" kern="1200">
                <a:solidFill>
                  <a:schemeClr val="bg1"/>
                </a:solidFill>
                <a:latin typeface="+mj-lt"/>
                <a:ea typeface="+mj-ea"/>
                <a:cs typeface="+mj-cs"/>
              </a:rPr>
            </a:br>
            <a:r>
              <a:rPr lang="en-US" sz="4400" kern="1200">
                <a:solidFill>
                  <a:schemeClr val="bg1"/>
                </a:solidFill>
                <a:latin typeface="+mj-lt"/>
                <a:ea typeface="+mj-ea"/>
                <a:cs typeface="+mj-cs"/>
              </a:rPr>
              <a:t>Batch :D</a:t>
            </a:r>
            <a:br>
              <a:rPr lang="en-US" sz="4400" kern="1200">
                <a:solidFill>
                  <a:schemeClr val="bg1"/>
                </a:solidFill>
                <a:latin typeface="+mj-lt"/>
                <a:ea typeface="+mj-ea"/>
                <a:cs typeface="+mj-cs"/>
              </a:rPr>
            </a:br>
            <a:r>
              <a:rPr lang="en-US" sz="4400" kern="1200">
                <a:solidFill>
                  <a:schemeClr val="bg1"/>
                </a:solidFill>
                <a:latin typeface="+mj-lt"/>
                <a:ea typeface="+mj-ea"/>
                <a:cs typeface="+mj-cs"/>
              </a:rPr>
              <a:t>Group no:3</a:t>
            </a:r>
            <a:endParaRPr lang="en-US" sz="44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533B7112-30A9-4DEB-842B-CAC2B7A307F4}"/>
              </a:ext>
            </a:extLst>
          </p:cNvPr>
          <p:cNvSpPr>
            <a:spLocks noGrp="1"/>
          </p:cNvSpPr>
          <p:nvPr>
            <p:ph type="subTitle" idx="1"/>
          </p:nvPr>
        </p:nvSpPr>
        <p:spPr>
          <a:xfrm>
            <a:off x="6477270" y="1130846"/>
            <a:ext cx="4974771" cy="4351338"/>
          </a:xfrm>
        </p:spPr>
        <p:txBody>
          <a:bodyPr vert="horz" lIns="91440" tIns="45720" rIns="91440" bIns="45720" rtlCol="0">
            <a:normAutofit/>
          </a:bodyPr>
          <a:lstStyle/>
          <a:p>
            <a:pPr algn="l"/>
            <a:r>
              <a:rPr lang="en-US" sz="2800" b="1" dirty="0">
                <a:solidFill>
                  <a:schemeClr val="bg1"/>
                </a:solidFill>
              </a:rPr>
              <a:t>Group members</a:t>
            </a:r>
            <a:r>
              <a:rPr lang="en-US" dirty="0">
                <a:solidFill>
                  <a:schemeClr val="bg1"/>
                </a:solidFill>
              </a:rPr>
              <a:t>:</a:t>
            </a:r>
          </a:p>
          <a:p>
            <a:pPr marL="342900" indent="-228600" algn="l">
              <a:buFont typeface="Arial" panose="020B0604020202020204" pitchFamily="34" charset="0"/>
              <a:buChar char="•"/>
            </a:pPr>
            <a:r>
              <a:rPr lang="en-US" dirty="0">
                <a:solidFill>
                  <a:schemeClr val="bg1"/>
                </a:solidFill>
              </a:rPr>
              <a:t>Pavan Kumar </a:t>
            </a:r>
            <a:r>
              <a:rPr lang="en-US" dirty="0" err="1">
                <a:solidFill>
                  <a:schemeClr val="bg1"/>
                </a:solidFill>
              </a:rPr>
              <a:t>Reddy,Uchala</a:t>
            </a:r>
            <a:endParaRPr lang="en-US" dirty="0">
              <a:solidFill>
                <a:schemeClr val="bg1"/>
              </a:solidFill>
            </a:endParaRPr>
          </a:p>
          <a:p>
            <a:pPr marL="342900" indent="-228600" algn="l">
              <a:buFont typeface="Arial" panose="020B0604020202020204" pitchFamily="34" charset="0"/>
              <a:buChar char="•"/>
            </a:pPr>
            <a:r>
              <a:rPr lang="en-US" dirty="0" err="1">
                <a:solidFill>
                  <a:schemeClr val="bg1"/>
                </a:solidFill>
              </a:rPr>
              <a:t>Sourav,Das</a:t>
            </a:r>
            <a:endParaRPr lang="en-US" dirty="0">
              <a:solidFill>
                <a:schemeClr val="bg1"/>
              </a:solidFill>
            </a:endParaRPr>
          </a:p>
          <a:p>
            <a:pPr marL="342900" indent="-228600" algn="l">
              <a:buFont typeface="Arial" panose="020B0604020202020204" pitchFamily="34" charset="0"/>
              <a:buChar char="•"/>
            </a:pPr>
            <a:r>
              <a:rPr lang="en-US" dirty="0" err="1">
                <a:solidFill>
                  <a:schemeClr val="bg1"/>
                </a:solidFill>
              </a:rPr>
              <a:t>Vasanthi,Burada</a:t>
            </a:r>
            <a:endParaRPr lang="en-US" dirty="0">
              <a:solidFill>
                <a:schemeClr val="bg1"/>
              </a:solidFill>
            </a:endParaRPr>
          </a:p>
          <a:p>
            <a:pPr marL="342900" indent="-228600" algn="l">
              <a:buFont typeface="Arial" panose="020B0604020202020204" pitchFamily="34" charset="0"/>
              <a:buChar char="•"/>
            </a:pPr>
            <a:r>
              <a:rPr lang="en-US" dirty="0" err="1">
                <a:solidFill>
                  <a:schemeClr val="bg1"/>
                </a:solidFill>
              </a:rPr>
              <a:t>Vani,Unnam</a:t>
            </a:r>
            <a:endParaRPr lang="en-US" dirty="0">
              <a:solidFill>
                <a:schemeClr val="bg1"/>
              </a:solidFill>
            </a:endParaRPr>
          </a:p>
          <a:p>
            <a:pPr marL="342900" indent="-228600" algn="l">
              <a:buFont typeface="Arial" panose="020B0604020202020204" pitchFamily="34" charset="0"/>
              <a:buChar char="•"/>
            </a:pPr>
            <a:r>
              <a:rPr lang="en-US" dirty="0">
                <a:solidFill>
                  <a:schemeClr val="bg1"/>
                </a:solidFill>
              </a:rPr>
              <a:t>Naveen Veera </a:t>
            </a:r>
            <a:r>
              <a:rPr lang="en-US" dirty="0" err="1">
                <a:solidFill>
                  <a:schemeClr val="bg1"/>
                </a:solidFill>
              </a:rPr>
              <a:t>Durgesh,Telu</a:t>
            </a:r>
            <a:endParaRPr lang="en-US" dirty="0">
              <a:solidFill>
                <a:schemeClr val="bg1"/>
              </a:solidFill>
            </a:endParaRPr>
          </a:p>
        </p:txBody>
      </p:sp>
    </p:spTree>
    <p:extLst>
      <p:ext uri="{BB962C8B-B14F-4D97-AF65-F5344CB8AC3E}">
        <p14:creationId xmlns:p14="http://schemas.microsoft.com/office/powerpoint/2010/main" val="88774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261CAA-5C34-424D-9002-9C3252BCBC66}"/>
              </a:ext>
            </a:extLst>
          </p:cNvPr>
          <p:cNvSpPr>
            <a:spLocks noGrp="1"/>
          </p:cNvSpPr>
          <p:nvPr>
            <p:ph type="title"/>
          </p:nvPr>
        </p:nvSpPr>
        <p:spPr>
          <a:xfrm>
            <a:off x="804672" y="640080"/>
            <a:ext cx="3282696" cy="5257800"/>
          </a:xfrm>
        </p:spPr>
        <p:txBody>
          <a:bodyPr>
            <a:normAutofit/>
          </a:bodyPr>
          <a:lstStyle/>
          <a:p>
            <a:r>
              <a:rPr lang="en-US">
                <a:solidFill>
                  <a:schemeClr val="bg1"/>
                </a:solidFill>
              </a:rPr>
              <a:t>2.Construct tables and inserting data as per ER diagram.</a:t>
            </a:r>
          </a:p>
        </p:txBody>
      </p:sp>
      <p:sp>
        <p:nvSpPr>
          <p:cNvPr id="3" name="Content Placeholder 2">
            <a:extLst>
              <a:ext uri="{FF2B5EF4-FFF2-40B4-BE49-F238E27FC236}">
                <a16:creationId xmlns:a16="http://schemas.microsoft.com/office/drawing/2014/main" id="{05A33A14-26DC-4782-947C-AFD84EA89336}"/>
              </a:ext>
            </a:extLst>
          </p:cNvPr>
          <p:cNvSpPr>
            <a:spLocks noGrp="1"/>
          </p:cNvSpPr>
          <p:nvPr>
            <p:ph idx="1"/>
          </p:nvPr>
        </p:nvSpPr>
        <p:spPr>
          <a:xfrm>
            <a:off x="5358384" y="640081"/>
            <a:ext cx="6024654" cy="5257800"/>
          </a:xfrm>
        </p:spPr>
        <p:txBody>
          <a:bodyPr anchor="ctr">
            <a:normAutofit/>
          </a:bodyPr>
          <a:lstStyle/>
          <a:p>
            <a:pPr marL="0" indent="0">
              <a:buNone/>
            </a:pPr>
            <a:endParaRPr lang="en-US" sz="2400" dirty="0"/>
          </a:p>
          <a:p>
            <a:pPr marL="0" indent="0">
              <a:buNone/>
            </a:pPr>
            <a:r>
              <a:rPr lang="en-US" sz="2400" dirty="0"/>
              <a:t> </a:t>
            </a:r>
            <a:r>
              <a:rPr lang="en-US" sz="2400" u="sng" dirty="0"/>
              <a:t>Approach</a:t>
            </a:r>
            <a:r>
              <a:rPr lang="en-US" sz="2400" dirty="0"/>
              <a:t>: In a multi instance </a:t>
            </a:r>
            <a:r>
              <a:rPr lang="en-US" sz="2400" dirty="0" err="1"/>
              <a:t>system,we</a:t>
            </a:r>
            <a:r>
              <a:rPr lang="en-US" sz="2400" dirty="0"/>
              <a:t> used “no order” unless, we want the sequence numbers to also indicate the order in which the records had a sequence number assigned to them (in general, the order in which they were inserted.</a:t>
            </a:r>
          </a:p>
          <a:p>
            <a:pPr marL="0" indent="0">
              <a:buNone/>
            </a:pPr>
            <a:r>
              <a:rPr lang="en-US" sz="2400" dirty="0"/>
              <a:t>                     Inserting data as per the given dataset.</a:t>
            </a:r>
          </a:p>
        </p:txBody>
      </p:sp>
    </p:spTree>
    <p:extLst>
      <p:ext uri="{BB962C8B-B14F-4D97-AF65-F5344CB8AC3E}">
        <p14:creationId xmlns:p14="http://schemas.microsoft.com/office/powerpoint/2010/main" val="6908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B29AC-B49C-4FAE-BFE1-083515211A1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b="1" kern="1200">
                <a:solidFill>
                  <a:srgbClr val="FFFFFF"/>
                </a:solidFill>
                <a:latin typeface="+mj-lt"/>
                <a:ea typeface="+mj-ea"/>
                <a:cs typeface="+mj-cs"/>
              </a:rPr>
              <a:t>3</a:t>
            </a:r>
            <a:r>
              <a:rPr lang="en-US" sz="3700" kern="1200">
                <a:solidFill>
                  <a:srgbClr val="FFFFFF"/>
                </a:solidFill>
                <a:latin typeface="+mj-lt"/>
                <a:ea typeface="+mj-ea"/>
                <a:cs typeface="+mj-cs"/>
              </a:rPr>
              <a:t>.</a:t>
            </a:r>
            <a:r>
              <a:rPr lang="en-US" sz="3700" b="1" kern="1200">
                <a:solidFill>
                  <a:srgbClr val="FFFFFF"/>
                </a:solidFill>
                <a:effectLst/>
                <a:latin typeface="+mj-lt"/>
                <a:ea typeface="+mj-ea"/>
                <a:cs typeface="+mj-cs"/>
              </a:rPr>
              <a:t> Identify the relationships between tables and use appropriate standards for the same where applicable</a:t>
            </a:r>
            <a:endParaRPr lang="en-US" sz="3700" kern="1200">
              <a:solidFill>
                <a:srgbClr val="FFFFFF"/>
              </a:solidFill>
              <a:latin typeface="+mj-lt"/>
              <a:ea typeface="+mj-ea"/>
              <a:cs typeface="+mj-cs"/>
            </a:endParaRPr>
          </a:p>
        </p:txBody>
      </p:sp>
      <p:pic>
        <p:nvPicPr>
          <p:cNvPr id="5" name="Content Placeholder 4" descr="A picture containing graphical user interface&#10;&#10;Description automatically generated">
            <a:extLst>
              <a:ext uri="{FF2B5EF4-FFF2-40B4-BE49-F238E27FC236}">
                <a16:creationId xmlns:a16="http://schemas.microsoft.com/office/drawing/2014/main" id="{AF6D6140-BCF7-473F-B2B5-C9E24579B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1058" y="492573"/>
            <a:ext cx="5719073" cy="5880796"/>
          </a:xfrm>
          <a:prstGeom prst="rect">
            <a:avLst/>
          </a:prstGeom>
        </p:spPr>
      </p:pic>
    </p:spTree>
    <p:extLst>
      <p:ext uri="{BB962C8B-B14F-4D97-AF65-F5344CB8AC3E}">
        <p14:creationId xmlns:p14="http://schemas.microsoft.com/office/powerpoint/2010/main" val="306686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6FA95-5CC1-4389-A5F0-0038258212E9}"/>
              </a:ext>
            </a:extLst>
          </p:cNvPr>
          <p:cNvSpPr>
            <a:spLocks noGrp="1"/>
          </p:cNvSpPr>
          <p:nvPr>
            <p:ph type="title"/>
          </p:nvPr>
        </p:nvSpPr>
        <p:spPr>
          <a:xfrm>
            <a:off x="1156851" y="637763"/>
            <a:ext cx="2910051" cy="5576768"/>
          </a:xfrm>
        </p:spPr>
        <p:txBody>
          <a:bodyPr anchor="t">
            <a:normAutofit/>
          </a:bodyPr>
          <a:lstStyle/>
          <a:p>
            <a:r>
              <a:rPr lang="en-US" sz="3000" b="1" u="sng">
                <a:solidFill>
                  <a:schemeClr val="bg1"/>
                </a:solidFill>
              </a:rPr>
              <a:t>Stage:2</a:t>
            </a:r>
            <a:br>
              <a:rPr lang="en-US" sz="3000" b="1" u="sng">
                <a:solidFill>
                  <a:schemeClr val="bg1"/>
                </a:solidFill>
              </a:rPr>
            </a:br>
            <a:br>
              <a:rPr lang="en-US" sz="3000">
                <a:solidFill>
                  <a:schemeClr val="bg1"/>
                </a:solidFill>
              </a:rPr>
            </a:br>
            <a:r>
              <a:rPr lang="en-US" sz="3000" b="1">
                <a:solidFill>
                  <a:schemeClr val="bg1"/>
                </a:solidFill>
              </a:rPr>
              <a:t>1.Generate those candidates info who have accepted offer and joining time is less than 30  and candidates who are ready to relocate.</a:t>
            </a:r>
            <a:r>
              <a:rPr lang="en-US" sz="3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000" b="1">
              <a:solidFill>
                <a:schemeClr val="bg1"/>
              </a:solidFill>
            </a:endParaRP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3F6A16-072A-4020-A309-5BABD4548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76" y="1353278"/>
            <a:ext cx="5592818" cy="2170240"/>
          </a:xfrm>
          <a:prstGeom prst="rect">
            <a:avLst/>
          </a:prstGeom>
        </p:spPr>
      </p:pic>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9EFFF4-05F6-45B9-9A93-8EF0E9D9CDEC}"/>
              </a:ext>
            </a:extLst>
          </p:cNvPr>
          <p:cNvSpPr>
            <a:spLocks noGrp="1"/>
          </p:cNvSpPr>
          <p:nvPr>
            <p:ph idx="1"/>
          </p:nvPr>
        </p:nvSpPr>
        <p:spPr>
          <a:xfrm>
            <a:off x="5439965" y="4212709"/>
            <a:ext cx="5605390" cy="2001821"/>
          </a:xfrm>
        </p:spPr>
        <p:txBody>
          <a:bodyPr>
            <a:normAutofit/>
          </a:bodyPr>
          <a:lstStyle/>
          <a:p>
            <a:pPr marL="457200" marR="0">
              <a:spcBef>
                <a:spcPts val="0"/>
              </a:spcBef>
              <a:spcAft>
                <a:spcPts val="600"/>
              </a:spcAft>
            </a:pPr>
            <a:r>
              <a:rPr lang="en-US" sz="1800" u="sng"/>
              <a:t>Explanation</a:t>
            </a:r>
            <a:r>
              <a:rPr lang="en-US" sz="1800"/>
              <a:t>:  We extracted the required columns by joining two tables based of a common column and provided the necessary conditions.</a:t>
            </a:r>
          </a:p>
          <a:p>
            <a:pPr marL="457200" marR="0">
              <a:spcBef>
                <a:spcPts val="0"/>
              </a:spcBef>
              <a:spcAft>
                <a:spcPts val="600"/>
              </a:spcAft>
            </a:pPr>
            <a:r>
              <a:rPr lang="en-US" sz="1800" u="sng"/>
              <a:t>Inferences</a:t>
            </a:r>
            <a:r>
              <a:rPr lang="en-US" sz="1800"/>
              <a:t>: Based on the results of above operation, we can say that a fair amount of people are willing to relocate to join the company. </a:t>
            </a:r>
          </a:p>
          <a:p>
            <a:pPr marL="457200" marR="0">
              <a:spcBef>
                <a:spcPts val="0"/>
              </a:spcBef>
              <a:spcAft>
                <a:spcPts val="600"/>
              </a:spcAft>
            </a:pPr>
            <a:r>
              <a:rPr lang="en-US" sz="1800" u="sng"/>
              <a:t>Output</a:t>
            </a:r>
            <a:r>
              <a:rPr lang="en-US" sz="1800"/>
              <a:t>:</a:t>
            </a:r>
          </a:p>
        </p:txBody>
      </p:sp>
    </p:spTree>
    <p:extLst>
      <p:ext uri="{BB962C8B-B14F-4D97-AF65-F5344CB8AC3E}">
        <p14:creationId xmlns:p14="http://schemas.microsoft.com/office/powerpoint/2010/main" val="71295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257345-A4B3-4E33-BA14-B56700201152}"/>
              </a:ext>
            </a:extLst>
          </p:cNvPr>
          <p:cNvSpPr>
            <a:spLocks noGrp="1"/>
          </p:cNvSpPr>
          <p:nvPr>
            <p:ph type="title"/>
          </p:nvPr>
        </p:nvSpPr>
        <p:spPr>
          <a:xfrm>
            <a:off x="845862" y="1377212"/>
            <a:ext cx="4075054" cy="1951615"/>
          </a:xfrm>
        </p:spPr>
        <p:txBody>
          <a:bodyPr anchor="b">
            <a:normAutofit fontScale="90000"/>
          </a:bodyPr>
          <a:lstStyle/>
          <a:p>
            <a:r>
              <a:rPr lang="en-US" sz="2300" dirty="0">
                <a:solidFill>
                  <a:schemeClr val="bg1"/>
                </a:solidFill>
              </a:rPr>
              <a:t>2.</a:t>
            </a:r>
            <a:r>
              <a:rPr lang="en-US" sz="23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dirty="0">
                <a:solidFill>
                  <a:schemeClr val="bg1"/>
                </a:solidFill>
                <a:effectLst/>
                <a:ea typeface="Times New Roman" panose="02020603050405020304" pitchFamily="18" charset="0"/>
                <a:cs typeface="Times New Roman" panose="02020603050405020304" pitchFamily="18" charset="0"/>
              </a:rPr>
              <a:t>Generate Info of those candidates who have accepted offer and also display list the candidates who have been offered and yet to accept the offer within 10 days.</a:t>
            </a:r>
            <a:br>
              <a:rPr lang="en-US" sz="2300" dirty="0">
                <a:solidFill>
                  <a:schemeClr val="bg1"/>
                </a:solidFill>
                <a:effectLst/>
                <a:ea typeface="Calibri" panose="020F0502020204030204" pitchFamily="34" charset="0"/>
                <a:cs typeface="Times New Roman" panose="02020603050405020304" pitchFamily="18" charset="0"/>
              </a:rPr>
            </a:br>
            <a:endParaRPr lang="en-US" sz="2300" dirty="0">
              <a:solidFill>
                <a:schemeClr val="bg1"/>
              </a:solidFill>
            </a:endParaRPr>
          </a:p>
        </p:txBody>
      </p:sp>
      <p:grpSp>
        <p:nvGrpSpPr>
          <p:cNvPr id="37" name="Group 26">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8"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9683987-50B1-45A9-8F93-56BBCFE447F3}"/>
              </a:ext>
            </a:extLst>
          </p:cNvPr>
          <p:cNvSpPr>
            <a:spLocks noGrp="1"/>
          </p:cNvSpPr>
          <p:nvPr>
            <p:ph idx="1"/>
          </p:nvPr>
        </p:nvSpPr>
        <p:spPr>
          <a:xfrm>
            <a:off x="767290" y="3428999"/>
            <a:ext cx="4075054" cy="2741213"/>
          </a:xfrm>
        </p:spPr>
        <p:txBody>
          <a:bodyPr anchor="t">
            <a:normAutofit/>
          </a:bodyPr>
          <a:lstStyle/>
          <a:p>
            <a:pPr marL="457200" marR="0">
              <a:spcBef>
                <a:spcPts val="0"/>
              </a:spcBef>
              <a:spcAft>
                <a:spcPts val="600"/>
              </a:spcAft>
            </a:pPr>
            <a:r>
              <a:rPr lang="en-US" sz="2000" u="sng">
                <a:solidFill>
                  <a:schemeClr val="bg1"/>
                </a:solidFill>
              </a:rPr>
              <a:t>Approach: </a:t>
            </a:r>
            <a:r>
              <a:rPr lang="en-US" sz="2000">
                <a:solidFill>
                  <a:schemeClr val="bg1"/>
                </a:solidFill>
              </a:rPr>
              <a:t>To answer this question,we haved used join and given the required conditions using where clause.</a:t>
            </a:r>
            <a:endParaRPr lang="en-US" sz="2000" u="sng">
              <a:solidFill>
                <a:schemeClr val="bg1"/>
              </a:solidFill>
              <a:latin typeface="Calibri" panose="020F0502020204030204" pitchFamily="34" charset="0"/>
              <a:cs typeface="Calibri" panose="020F0502020204030204" pitchFamily="34" charset="0"/>
            </a:endParaRPr>
          </a:p>
          <a:p>
            <a:pPr marL="514350" indent="-285750">
              <a:spcBef>
                <a:spcPts val="0"/>
              </a:spcBef>
              <a:spcAft>
                <a:spcPts val="600"/>
              </a:spcAft>
            </a:pPr>
            <a:r>
              <a:rPr lang="en-US" sz="2000" u="sng">
                <a:solidFill>
                  <a:schemeClr val="bg1"/>
                </a:solidFill>
                <a:latin typeface="Calibri" panose="020F0502020204030204" pitchFamily="34" charset="0"/>
                <a:cs typeface="Calibri" panose="020F0502020204030204" pitchFamily="34" charset="0"/>
              </a:rPr>
              <a:t>Output:</a:t>
            </a:r>
            <a:endParaRPr lang="en-US" sz="2000" u="sng">
              <a:solidFill>
                <a:schemeClr val="bg1"/>
              </a:solidFill>
            </a:endParaRPr>
          </a:p>
        </p:txBody>
      </p:sp>
      <p:pic>
        <p:nvPicPr>
          <p:cNvPr id="6" name="Picture 5" descr="Table&#10;&#10;Description automatically generated">
            <a:extLst>
              <a:ext uri="{FF2B5EF4-FFF2-40B4-BE49-F238E27FC236}">
                <a16:creationId xmlns:a16="http://schemas.microsoft.com/office/drawing/2014/main" id="{5C4BD417-460E-4C23-BA24-58245A3F7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856" y="2317482"/>
            <a:ext cx="5051320" cy="2222579"/>
          </a:xfrm>
          <a:prstGeom prst="rect">
            <a:avLst/>
          </a:prstGeom>
        </p:spPr>
      </p:pic>
    </p:spTree>
    <p:extLst>
      <p:ext uri="{BB962C8B-B14F-4D97-AF65-F5344CB8AC3E}">
        <p14:creationId xmlns:p14="http://schemas.microsoft.com/office/powerpoint/2010/main" val="177031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8B36EF4-D456-4D5B-95B5-6E3BBA603394}"/>
              </a:ext>
            </a:extLst>
          </p:cNvPr>
          <p:cNvSpPr>
            <a:spLocks noGrp="1"/>
          </p:cNvSpPr>
          <p:nvPr>
            <p:ph type="title"/>
          </p:nvPr>
        </p:nvSpPr>
        <p:spPr>
          <a:xfrm>
            <a:off x="888631" y="4760132"/>
            <a:ext cx="3947420" cy="1777829"/>
          </a:xfrm>
        </p:spPr>
        <p:txBody>
          <a:bodyPr>
            <a:normAutofit/>
          </a:bodyPr>
          <a:lstStyle/>
          <a:p>
            <a:r>
              <a:rPr lang="en-US" sz="2200" b="1"/>
              <a:t>3.</a:t>
            </a:r>
            <a:r>
              <a:rPr lang="en-US" sz="2200" b="1">
                <a:effectLst/>
                <a:ea typeface="Times New Roman" panose="02020603050405020304" pitchFamily="18" charset="0"/>
                <a:cs typeface="Times New Roman" panose="02020603050405020304" pitchFamily="18" charset="0"/>
              </a:rPr>
              <a:t> Generate Info those candidates who are willing to join and the ECTC is 25% hike from their CTC.</a:t>
            </a:r>
            <a:br>
              <a:rPr lang="en-US" sz="2200" b="1">
                <a:effectLst/>
                <a:ea typeface="Calibri" panose="020F0502020204030204" pitchFamily="34" charset="0"/>
                <a:cs typeface="Times New Roman" panose="02020603050405020304" pitchFamily="18" charset="0"/>
              </a:rPr>
            </a:br>
            <a:endParaRPr lang="en-US" sz="2200" b="1"/>
          </a:p>
        </p:txBody>
      </p:sp>
      <p:sp>
        <p:nvSpPr>
          <p:cNvPr id="46" name="Freeform: Shape 4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6336868-538A-470D-A488-2D3AF6148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948" y="671951"/>
            <a:ext cx="8613098" cy="3359108"/>
          </a:xfrm>
          <a:prstGeom prst="rect">
            <a:avLst/>
          </a:prstGeom>
        </p:spPr>
      </p:pic>
      <p:sp>
        <p:nvSpPr>
          <p:cNvPr id="3" name="Content Placeholder 2">
            <a:extLst>
              <a:ext uri="{FF2B5EF4-FFF2-40B4-BE49-F238E27FC236}">
                <a16:creationId xmlns:a16="http://schemas.microsoft.com/office/drawing/2014/main" id="{4D6F6ACC-99A1-46C0-92C2-F8C4D14D67DF}"/>
              </a:ext>
            </a:extLst>
          </p:cNvPr>
          <p:cNvSpPr>
            <a:spLocks noGrp="1"/>
          </p:cNvSpPr>
          <p:nvPr>
            <p:ph idx="1"/>
          </p:nvPr>
        </p:nvSpPr>
        <p:spPr>
          <a:xfrm>
            <a:off x="5118447" y="4767660"/>
            <a:ext cx="6281873" cy="1770300"/>
          </a:xfrm>
        </p:spPr>
        <p:txBody>
          <a:bodyPr anchor="ctr">
            <a:normAutofit/>
          </a:bodyPr>
          <a:lstStyle/>
          <a:p>
            <a:pPr marL="457200" marR="0">
              <a:spcBef>
                <a:spcPts val="0"/>
              </a:spcBef>
              <a:spcAft>
                <a:spcPts val="600"/>
              </a:spcAft>
            </a:pPr>
            <a:r>
              <a:rPr lang="en-US" sz="1800" u="sng"/>
              <a:t>Approach</a:t>
            </a:r>
            <a:r>
              <a:rPr lang="en-US" sz="1800"/>
              <a:t>: We have extracted the required columns by joining the tables and provided the conditions using where clause.</a:t>
            </a:r>
          </a:p>
          <a:p>
            <a:pPr marR="0" indent="0">
              <a:spcBef>
                <a:spcPts val="0"/>
              </a:spcBef>
              <a:spcAft>
                <a:spcPts val="600"/>
              </a:spcAft>
              <a:buNone/>
            </a:pPr>
            <a:endParaRPr lang="en-US" sz="1800"/>
          </a:p>
          <a:p>
            <a:pPr marL="457200" marR="0">
              <a:spcBef>
                <a:spcPts val="0"/>
              </a:spcBef>
              <a:spcAft>
                <a:spcPts val="600"/>
              </a:spcAft>
            </a:pPr>
            <a:r>
              <a:rPr lang="en-US" sz="1800" u="sng"/>
              <a:t>Output</a:t>
            </a:r>
            <a:r>
              <a:rPr lang="en-US" sz="1800" b="1" u="sng"/>
              <a:t>:</a:t>
            </a:r>
          </a:p>
        </p:txBody>
      </p:sp>
    </p:spTree>
    <p:extLst>
      <p:ext uri="{BB962C8B-B14F-4D97-AF65-F5344CB8AC3E}">
        <p14:creationId xmlns:p14="http://schemas.microsoft.com/office/powerpoint/2010/main" val="238519974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71">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73">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5"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 name="Group 96">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8" name="Rectangle 97">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2C4973D-68E1-4148-8212-1FE533F85F2A}"/>
              </a:ext>
            </a:extLst>
          </p:cNvPr>
          <p:cNvSpPr>
            <a:spLocks noGrp="1"/>
          </p:cNvSpPr>
          <p:nvPr>
            <p:ph type="title"/>
          </p:nvPr>
        </p:nvSpPr>
        <p:spPr>
          <a:xfrm>
            <a:off x="888631" y="2358391"/>
            <a:ext cx="3498979" cy="2453676"/>
          </a:xfrm>
        </p:spPr>
        <p:txBody>
          <a:bodyPr>
            <a:normAutofit/>
          </a:bodyPr>
          <a:lstStyle/>
          <a:p>
            <a:pPr algn="ctr"/>
            <a:r>
              <a:rPr lang="en-US" sz="2000" dirty="0">
                <a:solidFill>
                  <a:srgbClr val="FFFFFF"/>
                </a:solidFill>
              </a:rPr>
              <a:t>4.</a:t>
            </a:r>
            <a:r>
              <a:rPr lang="en-US" sz="20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FFFFFF"/>
                </a:solidFill>
                <a:effectLst/>
                <a:ea typeface="Times New Roman" panose="02020603050405020304" pitchFamily="18" charset="0"/>
                <a:cs typeface="Times New Roman" panose="02020603050405020304" pitchFamily="18" charset="0"/>
              </a:rPr>
              <a:t>Generate Info of those candidates who are willing to join and the ECTC is 25% hike from their CTC joining time is less then 30 days and candidates who are ready to re-locate and joining bonus is offered.</a:t>
            </a:r>
            <a:br>
              <a:rPr lang="en-US" sz="2000" dirty="0">
                <a:solidFill>
                  <a:srgbClr val="FFFFFF"/>
                </a:solidFill>
                <a:effectLst/>
                <a:ea typeface="Calibri" panose="020F0502020204030204" pitchFamily="34" charset="0"/>
                <a:cs typeface="Times New Roman" panose="02020603050405020304" pitchFamily="18" charset="0"/>
              </a:rPr>
            </a:br>
            <a:endParaRPr lang="en-US" sz="2000" dirty="0">
              <a:solidFill>
                <a:srgbClr val="FFFFFF"/>
              </a:solidFill>
            </a:endParaRPr>
          </a:p>
        </p:txBody>
      </p:sp>
      <p:sp useBgFill="1">
        <p:nvSpPr>
          <p:cNvPr id="102" name="Rectangle 101">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with medium confidence">
            <a:extLst>
              <a:ext uri="{FF2B5EF4-FFF2-40B4-BE49-F238E27FC236}">
                <a16:creationId xmlns:a16="http://schemas.microsoft.com/office/drawing/2014/main" id="{C5ADC422-85B0-4F03-93EE-9C91E4919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811" y="1744525"/>
            <a:ext cx="5953177" cy="1717112"/>
          </a:xfrm>
          <a:prstGeom prst="rect">
            <a:avLst/>
          </a:prstGeom>
          <a:ln w="9525">
            <a:noFill/>
          </a:ln>
        </p:spPr>
      </p:pic>
      <p:sp>
        <p:nvSpPr>
          <p:cNvPr id="3" name="Content Placeholder 2">
            <a:extLst>
              <a:ext uri="{FF2B5EF4-FFF2-40B4-BE49-F238E27FC236}">
                <a16:creationId xmlns:a16="http://schemas.microsoft.com/office/drawing/2014/main" id="{116FB822-42C4-4CA8-BFC5-2E42CA752ACC}"/>
              </a:ext>
            </a:extLst>
          </p:cNvPr>
          <p:cNvSpPr>
            <a:spLocks noGrp="1"/>
          </p:cNvSpPr>
          <p:nvPr>
            <p:ph idx="1"/>
          </p:nvPr>
        </p:nvSpPr>
        <p:spPr>
          <a:xfrm>
            <a:off x="5118447" y="4267830"/>
            <a:ext cx="6281873" cy="1783977"/>
          </a:xfrm>
        </p:spPr>
        <p:txBody>
          <a:bodyPr anchor="ctr">
            <a:noAutofit/>
          </a:bodyPr>
          <a:lstStyle/>
          <a:p>
            <a:pPr marL="457200" marR="0">
              <a:spcBef>
                <a:spcPts val="0"/>
              </a:spcBef>
              <a:spcAft>
                <a:spcPts val="600"/>
              </a:spcAft>
            </a:pPr>
            <a:r>
              <a:rPr lang="en-US" sz="1800" u="sng" dirty="0"/>
              <a:t>Approach</a:t>
            </a:r>
            <a:r>
              <a:rPr lang="en-US" sz="1800" dirty="0"/>
              <a:t>: Extraction of required columns and joining the tables based of a common column and providing required conditions. </a:t>
            </a:r>
          </a:p>
          <a:p>
            <a:pPr marL="457200" marR="0">
              <a:spcBef>
                <a:spcPts val="0"/>
              </a:spcBef>
              <a:spcAft>
                <a:spcPts val="600"/>
              </a:spcAft>
            </a:pPr>
            <a:r>
              <a:rPr lang="en-US" sz="1800" u="sng" dirty="0"/>
              <a:t>Inferences</a:t>
            </a:r>
            <a:r>
              <a:rPr lang="en-US" sz="1800" dirty="0"/>
              <a:t>: Candidates joining the company or not joining the company is partially influenced by percent of hike offered.</a:t>
            </a:r>
          </a:p>
          <a:p>
            <a:pPr marL="457200" marR="0">
              <a:spcBef>
                <a:spcPts val="0"/>
              </a:spcBef>
              <a:spcAft>
                <a:spcPts val="600"/>
              </a:spcAft>
            </a:pPr>
            <a:r>
              <a:rPr lang="en-US" sz="1800" u="sng" dirty="0"/>
              <a:t>Output</a:t>
            </a:r>
            <a:r>
              <a:rPr lang="en-US" sz="1800" dirty="0"/>
              <a:t>:</a:t>
            </a:r>
          </a:p>
        </p:txBody>
      </p:sp>
    </p:spTree>
    <p:extLst>
      <p:ext uri="{BB962C8B-B14F-4D97-AF65-F5344CB8AC3E}">
        <p14:creationId xmlns:p14="http://schemas.microsoft.com/office/powerpoint/2010/main" val="13142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AA8F9-7C6B-4D95-9187-2310A72BA5D1}"/>
              </a:ext>
            </a:extLst>
          </p:cNvPr>
          <p:cNvSpPr>
            <a:spLocks noGrp="1"/>
          </p:cNvSpPr>
          <p:nvPr>
            <p:ph type="title"/>
          </p:nvPr>
        </p:nvSpPr>
        <p:spPr>
          <a:xfrm>
            <a:off x="1156851" y="637763"/>
            <a:ext cx="2910051" cy="5576768"/>
          </a:xfrm>
        </p:spPr>
        <p:txBody>
          <a:bodyPr anchor="t">
            <a:normAutofit/>
          </a:bodyPr>
          <a:lstStyle/>
          <a:p>
            <a:r>
              <a:rPr lang="en-US" sz="3400">
                <a:solidFill>
                  <a:schemeClr val="bg1"/>
                </a:solidFill>
              </a:rPr>
              <a:t>5.</a:t>
            </a:r>
            <a:r>
              <a:rPr lang="en-US" sz="3400" b="1">
                <a:solidFill>
                  <a:schemeClr val="bg1"/>
                </a:solidFill>
                <a:effectLst/>
                <a:ea typeface="Times New Roman" panose="02020603050405020304" pitchFamily="18" charset="0"/>
                <a:cs typeface="Times New Roman" panose="02020603050405020304" pitchFamily="18" charset="0"/>
              </a:rPr>
              <a:t> Generate the count of the candidates who are hired through what source and also who have joined and declined the offer.</a:t>
            </a:r>
            <a:br>
              <a:rPr lang="en-US" sz="3400">
                <a:solidFill>
                  <a:schemeClr val="bg1"/>
                </a:solidFill>
                <a:effectLst/>
                <a:ea typeface="Calibri" panose="020F0502020204030204" pitchFamily="34" charset="0"/>
                <a:cs typeface="Times New Roman" panose="02020603050405020304" pitchFamily="18" charset="0"/>
              </a:rPr>
            </a:br>
            <a:endParaRPr lang="en-US" sz="3400">
              <a:solidFill>
                <a:schemeClr val="bg1"/>
              </a:solidFill>
            </a:endParaRPr>
          </a:p>
        </p:txBody>
      </p:sp>
      <p:sp>
        <p:nvSpPr>
          <p:cNvPr id="19" name="Rectangle 1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16A818-ACDF-4EC6-B404-5D176C039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64" y="1414871"/>
            <a:ext cx="5902705" cy="1902058"/>
          </a:xfrm>
          <a:prstGeom prst="rect">
            <a:avLst/>
          </a:prstGeom>
        </p:spPr>
      </p:pic>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D22C6C-F5C4-4373-BA41-118EEBD674AE}"/>
              </a:ext>
            </a:extLst>
          </p:cNvPr>
          <p:cNvSpPr>
            <a:spLocks noGrp="1"/>
          </p:cNvSpPr>
          <p:nvPr>
            <p:ph idx="1"/>
          </p:nvPr>
        </p:nvSpPr>
        <p:spPr>
          <a:xfrm>
            <a:off x="5439965" y="4212709"/>
            <a:ext cx="5605390" cy="2001821"/>
          </a:xfrm>
        </p:spPr>
        <p:txBody>
          <a:bodyPr>
            <a:normAutofit/>
          </a:bodyPr>
          <a:lstStyle/>
          <a:p>
            <a:r>
              <a:rPr lang="en-US" sz="1800" u="sng"/>
              <a:t>Approach</a:t>
            </a:r>
            <a:r>
              <a:rPr lang="en-US" sz="1800"/>
              <a:t>: We extracted the required columns and performed count function and applied group by function on candidate source column.</a:t>
            </a:r>
          </a:p>
          <a:p>
            <a:r>
              <a:rPr lang="en-US" sz="1800" u="sng"/>
              <a:t>Inferences</a:t>
            </a:r>
            <a:r>
              <a:rPr lang="en-US" sz="1800"/>
              <a:t>: Candidates joining are through direct(candidate_source) are more in number.</a:t>
            </a:r>
          </a:p>
          <a:p>
            <a:pPr indent="0">
              <a:spcBef>
                <a:spcPts val="0"/>
              </a:spcBef>
              <a:buNone/>
            </a:pPr>
            <a:endParaRPr lang="en-US" sz="1800" u="sng">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54743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Rectangle 15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3" name="Group 15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6" name="Rectangle 15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Isosceles Triangle 15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9AC7196-B457-4F83-94A1-00E10356632B}"/>
              </a:ext>
            </a:extLst>
          </p:cNvPr>
          <p:cNvSpPr>
            <a:spLocks noGrp="1"/>
          </p:cNvSpPr>
          <p:nvPr>
            <p:ph type="title"/>
          </p:nvPr>
        </p:nvSpPr>
        <p:spPr>
          <a:xfrm>
            <a:off x="643467" y="270364"/>
            <a:ext cx="10905066" cy="1135737"/>
          </a:xfrm>
        </p:spPr>
        <p:txBody>
          <a:bodyPr>
            <a:normAutofit fontScale="90000"/>
          </a:bodyPr>
          <a:lstStyle/>
          <a:p>
            <a:r>
              <a:rPr lang="en-US" sz="2700" b="1" u="sng" dirty="0"/>
              <a:t>Task 1.3 </a:t>
            </a:r>
            <a:br>
              <a:rPr lang="en-US" sz="2700" b="1" u="sng" dirty="0"/>
            </a:br>
            <a:r>
              <a:rPr lang="en-US" sz="2700" b="1" u="sng" dirty="0"/>
              <a:t>Statistical Analysis using python</a:t>
            </a:r>
            <a:br>
              <a:rPr lang="en-US" sz="1400" b="1" u="sng" dirty="0"/>
            </a:br>
            <a:br>
              <a:rPr lang="en-US" sz="1400" dirty="0"/>
            </a:br>
            <a:r>
              <a:rPr lang="en-US" sz="1400" dirty="0"/>
              <a:t>1.</a:t>
            </a:r>
            <a:r>
              <a:rPr lang="en-US" sz="1400" i="0" dirty="0">
                <a:effectLst/>
                <a:latin typeface="-apple-system"/>
              </a:rPr>
              <a:t> </a:t>
            </a:r>
            <a:r>
              <a:rPr lang="en-US" sz="2400" i="0" dirty="0">
                <a:effectLst/>
                <a:latin typeface="-apple-system"/>
              </a:rPr>
              <a:t>Descriptive statistics for both numerical and categorical and draw few insights from them</a:t>
            </a:r>
            <a:r>
              <a:rPr lang="en-US" sz="1400" i="0" dirty="0">
                <a:effectLst/>
                <a:latin typeface="-apple-system"/>
              </a:rPr>
              <a:t>.</a:t>
            </a:r>
            <a:br>
              <a:rPr lang="en-US" sz="1400" i="0" dirty="0">
                <a:effectLst/>
                <a:latin typeface="-apple-system"/>
              </a:rPr>
            </a:br>
            <a:r>
              <a:rPr lang="en-US" sz="1400" dirty="0"/>
              <a:t> </a:t>
            </a:r>
          </a:p>
        </p:txBody>
      </p:sp>
      <p:pic>
        <p:nvPicPr>
          <p:cNvPr id="7" name="Picture 6" descr="Table&#10;&#10;Description automatically generated">
            <a:extLst>
              <a:ext uri="{FF2B5EF4-FFF2-40B4-BE49-F238E27FC236}">
                <a16:creationId xmlns:a16="http://schemas.microsoft.com/office/drawing/2014/main" id="{5F745D37-0F0D-4731-8AD5-07FA32F7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15" y="1723342"/>
            <a:ext cx="6362423" cy="2533077"/>
          </a:xfrm>
          <a:prstGeom prst="rect">
            <a:avLst/>
          </a:prstGeom>
        </p:spPr>
      </p:pic>
      <p:pic>
        <p:nvPicPr>
          <p:cNvPr id="5" name="Picture 4">
            <a:extLst>
              <a:ext uri="{FF2B5EF4-FFF2-40B4-BE49-F238E27FC236}">
                <a16:creationId xmlns:a16="http://schemas.microsoft.com/office/drawing/2014/main" id="{BD7A8B2F-EF2E-4124-8FCB-50A0A8454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91" y="4522290"/>
            <a:ext cx="6253212" cy="1938494"/>
          </a:xfrm>
          <a:prstGeom prst="rect">
            <a:avLst/>
          </a:prstGeom>
        </p:spPr>
      </p:pic>
      <p:sp>
        <p:nvSpPr>
          <p:cNvPr id="3" name="Content Placeholder 2">
            <a:extLst>
              <a:ext uri="{FF2B5EF4-FFF2-40B4-BE49-F238E27FC236}">
                <a16:creationId xmlns:a16="http://schemas.microsoft.com/office/drawing/2014/main" id="{D8493704-B6EC-4245-941E-F646E756C3AE}"/>
              </a:ext>
            </a:extLst>
          </p:cNvPr>
          <p:cNvSpPr>
            <a:spLocks noGrp="1"/>
          </p:cNvSpPr>
          <p:nvPr>
            <p:ph idx="1"/>
          </p:nvPr>
        </p:nvSpPr>
        <p:spPr>
          <a:xfrm>
            <a:off x="7544052" y="1782981"/>
            <a:ext cx="4004479" cy="4393982"/>
          </a:xfrm>
        </p:spPr>
        <p:txBody>
          <a:bodyPr>
            <a:normAutofit/>
          </a:bodyPr>
          <a:lstStyle/>
          <a:p>
            <a:r>
              <a:rPr lang="en-US" sz="2000" u="sng" dirty="0"/>
              <a:t>Approach</a:t>
            </a:r>
            <a:r>
              <a:rPr lang="en-US" sz="2000" dirty="0"/>
              <a:t>: We have done analysis on data using describe(),which performed </a:t>
            </a:r>
            <a:r>
              <a:rPr lang="en-US" sz="2000" dirty="0" err="1"/>
              <a:t>mean,min,max,standard</a:t>
            </a:r>
            <a:r>
              <a:rPr lang="en-US" sz="2000" dirty="0"/>
              <a:t> </a:t>
            </a:r>
            <a:r>
              <a:rPr lang="en-US" sz="2000" dirty="0" err="1"/>
              <a:t>deviation,count</a:t>
            </a:r>
            <a:r>
              <a:rPr lang="en-US" sz="2000" dirty="0"/>
              <a:t>. By using categorical, we use the parameter include = ALL, then we get the ‘NAN’.</a:t>
            </a:r>
          </a:p>
          <a:p>
            <a:r>
              <a:rPr lang="en-US" sz="2000" u="sng" dirty="0"/>
              <a:t>Insights</a:t>
            </a:r>
            <a:r>
              <a:rPr lang="en-US" sz="2000" dirty="0"/>
              <a:t>: In the given dataset, we have only numerical </a:t>
            </a:r>
            <a:r>
              <a:rPr lang="en-US" sz="2000" dirty="0" err="1"/>
              <a:t>columns,but</a:t>
            </a:r>
            <a:r>
              <a:rPr lang="en-US" sz="2000" dirty="0"/>
              <a:t> no </a:t>
            </a:r>
            <a:r>
              <a:rPr lang="en-US" sz="2000" dirty="0" err="1"/>
              <a:t>categoricals</a:t>
            </a:r>
            <a:r>
              <a:rPr lang="en-US" sz="2000" dirty="0"/>
              <a:t> columns.</a:t>
            </a:r>
          </a:p>
          <a:p>
            <a:endParaRPr lang="en-US" sz="2000" dirty="0"/>
          </a:p>
          <a:p>
            <a:pPr marL="0" indent="0">
              <a:buNone/>
            </a:pPr>
            <a:endParaRPr lang="en-US" sz="2000" dirty="0"/>
          </a:p>
          <a:p>
            <a:pPr marL="0" indent="0">
              <a:buNone/>
            </a:pPr>
            <a:endParaRPr lang="en-US" sz="2000" dirty="0"/>
          </a:p>
        </p:txBody>
      </p:sp>
      <p:grpSp>
        <p:nvGrpSpPr>
          <p:cNvPr id="165" name="Group 15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60" name="Isosceles Triangle 15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998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11112-84F0-4C49-856C-91EE2D85D6B0}"/>
              </a:ext>
            </a:extLst>
          </p:cNvPr>
          <p:cNvSpPr>
            <a:spLocks noGrp="1"/>
          </p:cNvSpPr>
          <p:nvPr>
            <p:ph type="title"/>
          </p:nvPr>
        </p:nvSpPr>
        <p:spPr>
          <a:xfrm>
            <a:off x="1156851" y="637762"/>
            <a:ext cx="9888496" cy="900131"/>
          </a:xfrm>
        </p:spPr>
        <p:txBody>
          <a:bodyPr anchor="t">
            <a:normAutofit/>
          </a:bodyPr>
          <a:lstStyle/>
          <a:p>
            <a:r>
              <a:rPr lang="en-US" sz="2800" b="1">
                <a:solidFill>
                  <a:schemeClr val="bg1"/>
                </a:solidFill>
              </a:rPr>
              <a:t>2.Perform relevant hypothesis testing(T test,Chi square,ANOVA testing)</a:t>
            </a:r>
          </a:p>
        </p:txBody>
      </p:sp>
      <p:sp>
        <p:nvSpPr>
          <p:cNvPr id="16"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3594F2-F664-484F-A609-2AD59ABFD027}"/>
              </a:ext>
            </a:extLst>
          </p:cNvPr>
          <p:cNvSpPr>
            <a:spLocks noGrp="1"/>
          </p:cNvSpPr>
          <p:nvPr>
            <p:ph idx="1"/>
          </p:nvPr>
        </p:nvSpPr>
        <p:spPr>
          <a:xfrm>
            <a:off x="1155548" y="2217343"/>
            <a:ext cx="9880893" cy="3959619"/>
          </a:xfrm>
        </p:spPr>
        <p:txBody>
          <a:bodyPr>
            <a:normAutofit/>
          </a:bodyPr>
          <a:lstStyle/>
          <a:p>
            <a:r>
              <a:rPr lang="en-US" u="sng" dirty="0"/>
              <a:t>Approach</a:t>
            </a:r>
            <a:r>
              <a:rPr lang="en-US" sz="2400" dirty="0"/>
              <a:t>:</a:t>
            </a:r>
          </a:p>
          <a:p>
            <a:pPr marL="0" indent="0">
              <a:buNone/>
            </a:pPr>
            <a:r>
              <a:rPr lang="en-US" sz="2400" u="sng" dirty="0"/>
              <a:t>T test</a:t>
            </a:r>
            <a:r>
              <a:rPr lang="en-US" sz="2400" dirty="0"/>
              <a:t>:  We didn’t perform t test here, due to lack of numerical (continuous </a:t>
            </a:r>
            <a:r>
              <a:rPr lang="en-US" sz="2400" dirty="0" err="1"/>
              <a:t>colmuns</a:t>
            </a:r>
            <a:r>
              <a:rPr lang="en-US" sz="2400" dirty="0"/>
              <a:t>). To perform a t test, the columns must of continuous in nature, and there must be a significant mean difference. </a:t>
            </a:r>
          </a:p>
          <a:p>
            <a:pPr marL="0" indent="0">
              <a:buNone/>
            </a:pPr>
            <a:r>
              <a:rPr lang="en-US" sz="2400" u="sng" dirty="0"/>
              <a:t>Chi square test</a:t>
            </a:r>
            <a:r>
              <a:rPr lang="en-US" sz="2400" dirty="0"/>
              <a:t>: Chi square statistical hypothesis is a test, for finding independence between categorical columns.</a:t>
            </a:r>
          </a:p>
          <a:p>
            <a:pPr marL="0" indent="0">
              <a:buNone/>
            </a:pPr>
            <a:r>
              <a:rPr lang="en-US" sz="2400" u="sng" dirty="0"/>
              <a:t>ANOVA tes</a:t>
            </a:r>
            <a:r>
              <a:rPr lang="en-US" sz="2400" dirty="0"/>
              <a:t>t: In this test, we need 3 columns, 2 numerical and 1 categorical. Since, there are no 2 continuous numerical columns, we didn’t perform this test.</a:t>
            </a:r>
          </a:p>
        </p:txBody>
      </p:sp>
    </p:spTree>
    <p:extLst>
      <p:ext uri="{BB962C8B-B14F-4D97-AF65-F5344CB8AC3E}">
        <p14:creationId xmlns:p14="http://schemas.microsoft.com/office/powerpoint/2010/main" val="369879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6FF7-68A1-4D32-A692-CA537E9B26D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b="1" u="sng" dirty="0"/>
              <a:t>Output</a:t>
            </a:r>
            <a:r>
              <a:rPr lang="en-US" sz="5400" b="1" dirty="0"/>
              <a:t>:</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F9689533-2FC0-4DD9-A40D-B6BE03E2A97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89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995412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CA6C2C-02AA-40E3-9C93-DF73D63FA0A2}"/>
              </a:ext>
            </a:extLst>
          </p:cNvPr>
          <p:cNvSpPr>
            <a:spLocks noGrp="1"/>
          </p:cNvSpPr>
          <p:nvPr>
            <p:ph type="title"/>
          </p:nvPr>
        </p:nvSpPr>
        <p:spPr>
          <a:xfrm>
            <a:off x="934872" y="982272"/>
            <a:ext cx="3388419" cy="4560970"/>
          </a:xfrm>
        </p:spPr>
        <p:txBody>
          <a:bodyPr>
            <a:normAutofit/>
          </a:bodyPr>
          <a:lstStyle/>
          <a:p>
            <a:r>
              <a:rPr lang="en-US" sz="3700">
                <a:solidFill>
                  <a:srgbClr val="FFFFFF"/>
                </a:solidFill>
              </a:rPr>
              <a:t>Group Members Responsibilities: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17EAE10-14D0-4122-B6C4-5607B22C05C4}"/>
              </a:ext>
            </a:extLst>
          </p:cNvPr>
          <p:cNvSpPr>
            <a:spLocks noGrp="1"/>
          </p:cNvSpPr>
          <p:nvPr>
            <p:ph idx="1"/>
          </p:nvPr>
        </p:nvSpPr>
        <p:spPr>
          <a:xfrm>
            <a:off x="5221862" y="1719618"/>
            <a:ext cx="5948831" cy="4334629"/>
          </a:xfrm>
        </p:spPr>
        <p:txBody>
          <a:bodyPr anchor="ctr">
            <a:normAutofit/>
          </a:bodyPr>
          <a:lstStyle/>
          <a:p>
            <a:r>
              <a:rPr lang="en-US" sz="2200" u="sng" dirty="0">
                <a:solidFill>
                  <a:srgbClr val="FEFFFF"/>
                </a:solidFill>
              </a:rPr>
              <a:t>Data Manipulation using python</a:t>
            </a:r>
            <a:r>
              <a:rPr lang="en-US" sz="2200" dirty="0">
                <a:solidFill>
                  <a:srgbClr val="FEFFFF"/>
                </a:solidFill>
              </a:rPr>
              <a:t>:</a:t>
            </a:r>
          </a:p>
          <a:p>
            <a:pPr marL="0" indent="0">
              <a:buNone/>
            </a:pPr>
            <a:r>
              <a:rPr lang="en-US" sz="2200" dirty="0">
                <a:solidFill>
                  <a:srgbClr val="FEFFFF"/>
                </a:solidFill>
              </a:rPr>
              <a:t>      </a:t>
            </a:r>
            <a:r>
              <a:rPr lang="en-US" sz="2200" dirty="0" err="1">
                <a:solidFill>
                  <a:srgbClr val="FEFFFF"/>
                </a:solidFill>
              </a:rPr>
              <a:t>Sourav,Das</a:t>
            </a:r>
            <a:endParaRPr lang="en-US" sz="2200" dirty="0">
              <a:solidFill>
                <a:srgbClr val="FEFFFF"/>
              </a:solidFill>
            </a:endParaRPr>
          </a:p>
          <a:p>
            <a:pPr marL="0" indent="0">
              <a:buNone/>
            </a:pPr>
            <a:r>
              <a:rPr lang="en-US" sz="2200" dirty="0">
                <a:solidFill>
                  <a:srgbClr val="FEFFFF"/>
                </a:solidFill>
              </a:rPr>
              <a:t>      </a:t>
            </a:r>
            <a:r>
              <a:rPr lang="en-US" sz="2200" dirty="0" err="1">
                <a:solidFill>
                  <a:srgbClr val="FEFFFF"/>
                </a:solidFill>
              </a:rPr>
              <a:t>Vani,Unnam</a:t>
            </a:r>
            <a:endParaRPr lang="en-US" sz="2200" dirty="0">
              <a:solidFill>
                <a:srgbClr val="FEFFFF"/>
              </a:solidFill>
            </a:endParaRPr>
          </a:p>
          <a:p>
            <a:pPr marL="0" indent="0">
              <a:buNone/>
            </a:pPr>
            <a:r>
              <a:rPr lang="en-US" sz="2200" dirty="0">
                <a:solidFill>
                  <a:srgbClr val="FEFFFF"/>
                </a:solidFill>
              </a:rPr>
              <a:t>      Naveen Veera Durgesh </a:t>
            </a:r>
            <a:r>
              <a:rPr lang="en-US" sz="2200" dirty="0" err="1">
                <a:solidFill>
                  <a:srgbClr val="FEFFFF"/>
                </a:solidFill>
              </a:rPr>
              <a:t>Telu</a:t>
            </a:r>
            <a:endParaRPr lang="en-US" sz="2200" dirty="0">
              <a:solidFill>
                <a:srgbClr val="FEFFFF"/>
              </a:solidFill>
            </a:endParaRPr>
          </a:p>
          <a:p>
            <a:r>
              <a:rPr lang="en-US" sz="2200" u="sng" dirty="0">
                <a:solidFill>
                  <a:srgbClr val="FEFFFF"/>
                </a:solidFill>
              </a:rPr>
              <a:t>Analysis using SQ</a:t>
            </a:r>
            <a:r>
              <a:rPr lang="en-US" sz="2200" dirty="0">
                <a:solidFill>
                  <a:srgbClr val="FEFFFF"/>
                </a:solidFill>
              </a:rPr>
              <a:t>L:</a:t>
            </a:r>
          </a:p>
          <a:p>
            <a:pPr marL="0" indent="0">
              <a:buNone/>
            </a:pPr>
            <a:r>
              <a:rPr lang="en-US" sz="2200" dirty="0">
                <a:solidFill>
                  <a:srgbClr val="FEFFFF"/>
                </a:solidFill>
              </a:rPr>
              <a:t>    </a:t>
            </a:r>
            <a:r>
              <a:rPr lang="en-US" sz="2200" dirty="0" err="1">
                <a:solidFill>
                  <a:srgbClr val="FEFFFF"/>
                </a:solidFill>
              </a:rPr>
              <a:t>Vasanthi,Burada</a:t>
            </a:r>
            <a:endParaRPr lang="en-US" sz="2200" dirty="0">
              <a:solidFill>
                <a:srgbClr val="FEFFFF"/>
              </a:solidFill>
            </a:endParaRPr>
          </a:p>
          <a:p>
            <a:pPr marL="0" indent="0">
              <a:buNone/>
            </a:pPr>
            <a:r>
              <a:rPr lang="en-US" sz="2200" dirty="0">
                <a:solidFill>
                  <a:srgbClr val="FEFFFF"/>
                </a:solidFill>
              </a:rPr>
              <a:t>     Pavan Kumar </a:t>
            </a:r>
            <a:r>
              <a:rPr lang="en-US" sz="2200" dirty="0" err="1">
                <a:solidFill>
                  <a:srgbClr val="FEFFFF"/>
                </a:solidFill>
              </a:rPr>
              <a:t>Reddy,Uchala</a:t>
            </a:r>
            <a:endParaRPr lang="en-US" sz="2200" dirty="0">
              <a:solidFill>
                <a:srgbClr val="FEFFFF"/>
              </a:solidFill>
            </a:endParaRPr>
          </a:p>
          <a:p>
            <a:r>
              <a:rPr lang="en-US" sz="2200" u="sng" dirty="0" err="1">
                <a:solidFill>
                  <a:srgbClr val="FEFFFF"/>
                </a:solidFill>
              </a:rPr>
              <a:t>Statiscal</a:t>
            </a:r>
            <a:r>
              <a:rPr lang="en-US" sz="2200" u="sng" dirty="0">
                <a:solidFill>
                  <a:srgbClr val="FEFFFF"/>
                </a:solidFill>
              </a:rPr>
              <a:t> Analysis using Pyt</a:t>
            </a:r>
            <a:r>
              <a:rPr lang="en-US" sz="2200" dirty="0">
                <a:solidFill>
                  <a:srgbClr val="FEFFFF"/>
                </a:solidFill>
              </a:rPr>
              <a:t>hon:</a:t>
            </a:r>
          </a:p>
          <a:p>
            <a:pPr marL="0" indent="0">
              <a:buNone/>
            </a:pPr>
            <a:r>
              <a:rPr lang="en-US" sz="2200" dirty="0">
                <a:solidFill>
                  <a:srgbClr val="FEFFFF"/>
                </a:solidFill>
              </a:rPr>
              <a:t>      Naveen Veera Durgesh </a:t>
            </a:r>
            <a:r>
              <a:rPr lang="en-US" sz="2200" dirty="0" err="1">
                <a:solidFill>
                  <a:srgbClr val="FEFFFF"/>
                </a:solidFill>
              </a:rPr>
              <a:t>Telu</a:t>
            </a:r>
            <a:endParaRPr lang="en-US" sz="2200" dirty="0">
              <a:solidFill>
                <a:srgbClr val="FEFFFF"/>
              </a:solidFill>
            </a:endParaRPr>
          </a:p>
          <a:p>
            <a:pPr marL="0" indent="0">
              <a:buNone/>
            </a:pPr>
            <a:r>
              <a:rPr lang="en-US" sz="2200" dirty="0">
                <a:solidFill>
                  <a:srgbClr val="FEFFFF"/>
                </a:solidFill>
              </a:rPr>
              <a:t>      </a:t>
            </a:r>
            <a:r>
              <a:rPr lang="en-US" sz="2200" dirty="0" err="1">
                <a:solidFill>
                  <a:srgbClr val="FEFFFF"/>
                </a:solidFill>
              </a:rPr>
              <a:t>Sourav,Das</a:t>
            </a:r>
            <a:endParaRPr lang="en-US" sz="2200" dirty="0">
              <a:solidFill>
                <a:srgbClr val="FEFFFF"/>
              </a:solidFill>
            </a:endParaRPr>
          </a:p>
        </p:txBody>
      </p:sp>
    </p:spTree>
    <p:extLst>
      <p:ext uri="{BB962C8B-B14F-4D97-AF65-F5344CB8AC3E}">
        <p14:creationId xmlns:p14="http://schemas.microsoft.com/office/powerpoint/2010/main" val="1833583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22E8D-E202-420F-B479-AEB2F8117A01}"/>
              </a:ext>
            </a:extLst>
          </p:cNvPr>
          <p:cNvSpPr>
            <a:spLocks noGrp="1"/>
          </p:cNvSpPr>
          <p:nvPr>
            <p:ph type="ctrTitle"/>
          </p:nvPr>
        </p:nvSpPr>
        <p:spPr>
          <a:xfrm>
            <a:off x="2381534" y="1344304"/>
            <a:ext cx="7451678" cy="2843702"/>
          </a:xfrm>
        </p:spPr>
        <p:txBody>
          <a:bodyPr>
            <a:normAutofit/>
          </a:bodyPr>
          <a:lstStyle/>
          <a:p>
            <a:r>
              <a:rPr lang="en-US" sz="8800" dirty="0">
                <a:solidFill>
                  <a:schemeClr val="bg1"/>
                </a:solidFill>
                <a:latin typeface="Algerian" panose="04020705040A02060702" pitchFamily="82" charset="0"/>
              </a:rPr>
              <a:t>Thank  you</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9083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5279D-8F55-47BD-AF68-406B3FCA5EC4}"/>
              </a:ext>
            </a:extLst>
          </p:cNvPr>
          <p:cNvSpPr>
            <a:spLocks noGrp="1"/>
          </p:cNvSpPr>
          <p:nvPr>
            <p:ph type="title"/>
          </p:nvPr>
        </p:nvSpPr>
        <p:spPr>
          <a:xfrm>
            <a:off x="586478" y="1683756"/>
            <a:ext cx="3115265" cy="2396359"/>
          </a:xfrm>
        </p:spPr>
        <p:txBody>
          <a:bodyPr anchor="b">
            <a:normAutofit/>
          </a:bodyPr>
          <a:lstStyle/>
          <a:p>
            <a:pPr algn="r"/>
            <a:r>
              <a:rPr lang="en-US" sz="4000" b="1" u="sng">
                <a:solidFill>
                  <a:srgbClr val="FFFFFF"/>
                </a:solidFill>
              </a:rPr>
              <a:t>Task 1.1 Data manipulation using python</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70CF1F3B-CD7F-4287-8222-FEE081EFF9B3}"/>
              </a:ext>
            </a:extLst>
          </p:cNvPr>
          <p:cNvGraphicFramePr>
            <a:graphicFrameLocks noGrp="1"/>
          </p:cNvGraphicFramePr>
          <p:nvPr>
            <p:ph idx="1"/>
            <p:extLst>
              <p:ext uri="{D42A27DB-BD31-4B8C-83A1-F6EECF244321}">
                <p14:modId xmlns:p14="http://schemas.microsoft.com/office/powerpoint/2010/main" val="232283068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9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803C616-0837-49E1-8E65-A78D9B78DBFB}"/>
              </a:ext>
            </a:extLst>
          </p:cNvPr>
          <p:cNvSpPr>
            <a:spLocks noGrp="1"/>
          </p:cNvSpPr>
          <p:nvPr>
            <p:ph type="title"/>
          </p:nvPr>
        </p:nvSpPr>
        <p:spPr>
          <a:xfrm>
            <a:off x="7835104" y="1213968"/>
            <a:ext cx="3220127" cy="1715106"/>
          </a:xfrm>
        </p:spPr>
        <p:txBody>
          <a:bodyPr anchor="b">
            <a:normAutofit/>
          </a:bodyPr>
          <a:lstStyle/>
          <a:p>
            <a:r>
              <a:rPr lang="en-US" sz="3600" b="1" u="sng">
                <a:solidFill>
                  <a:srgbClr val="FFFFFF"/>
                </a:solidFill>
              </a:rPr>
              <a:t>Output:</a:t>
            </a:r>
          </a:p>
        </p:txBody>
      </p:sp>
      <p:pic>
        <p:nvPicPr>
          <p:cNvPr id="5" name="Picture 4">
            <a:extLst>
              <a:ext uri="{FF2B5EF4-FFF2-40B4-BE49-F238E27FC236}">
                <a16:creationId xmlns:a16="http://schemas.microsoft.com/office/drawing/2014/main" id="{19A7757A-4A72-4399-814E-0928AAAC32B3}"/>
              </a:ext>
            </a:extLst>
          </p:cNvPr>
          <p:cNvPicPr>
            <a:picLocks noChangeAspect="1"/>
          </p:cNvPicPr>
          <p:nvPr/>
        </p:nvPicPr>
        <p:blipFill rotWithShape="1">
          <a:blip r:embed="rId2">
            <a:extLst>
              <a:ext uri="{28A0092B-C50C-407E-A947-70E740481C1C}">
                <a14:useLocalDpi xmlns:a14="http://schemas.microsoft.com/office/drawing/2010/main" val="0"/>
              </a:ext>
            </a:extLst>
          </a:blip>
          <a:srcRect r="1600" b="-2"/>
          <a:stretch/>
        </p:blipFill>
        <p:spPr>
          <a:xfrm>
            <a:off x="444437" y="803186"/>
            <a:ext cx="6730556" cy="5249798"/>
          </a:xfrm>
          <a:prstGeom prst="rect">
            <a:avLst/>
          </a:prstGeom>
        </p:spPr>
      </p:pic>
      <p:sp>
        <p:nvSpPr>
          <p:cNvPr id="3" name="Content Placeholder 2">
            <a:extLst>
              <a:ext uri="{FF2B5EF4-FFF2-40B4-BE49-F238E27FC236}">
                <a16:creationId xmlns:a16="http://schemas.microsoft.com/office/drawing/2014/main" id="{EE3CDDCF-3E3D-4CA6-87D4-130E7F8E4CE4}"/>
              </a:ext>
            </a:extLst>
          </p:cNvPr>
          <p:cNvSpPr>
            <a:spLocks noGrp="1"/>
          </p:cNvSpPr>
          <p:nvPr>
            <p:ph idx="1"/>
          </p:nvPr>
        </p:nvSpPr>
        <p:spPr>
          <a:xfrm>
            <a:off x="7835105" y="3072208"/>
            <a:ext cx="3264916" cy="2660684"/>
          </a:xfrm>
        </p:spPr>
        <p:txBody>
          <a:bodyPr anchor="t">
            <a:normAutofit/>
          </a:bodyPr>
          <a:lstStyle/>
          <a:p>
            <a:r>
              <a:rPr lang="en-US" sz="2000">
                <a:solidFill>
                  <a:srgbClr val="FFFFFF"/>
                </a:solidFill>
              </a:rPr>
              <a:t>Percentage of people who joined and did not join, when joining bonus was given and not given:</a:t>
            </a:r>
          </a:p>
        </p:txBody>
      </p:sp>
      <p:sp>
        <p:nvSpPr>
          <p:cNvPr id="18"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157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5C987D2-7173-4E3E-8050-66B337EE3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 Word&#10;&#10;Description automatically generated">
            <a:extLst>
              <a:ext uri="{FF2B5EF4-FFF2-40B4-BE49-F238E27FC236}">
                <a16:creationId xmlns:a16="http://schemas.microsoft.com/office/drawing/2014/main" id="{BACAD15A-1581-4C61-8A06-EA7116624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447" y="1226148"/>
            <a:ext cx="4408655" cy="1151928"/>
          </a:xfrm>
          <a:prstGeom prst="rect">
            <a:avLst/>
          </a:prstGeom>
        </p:spPr>
      </p:pic>
      <p:sp>
        <p:nvSpPr>
          <p:cNvPr id="23" name="Freeform 44">
            <a:extLst>
              <a:ext uri="{FF2B5EF4-FFF2-40B4-BE49-F238E27FC236}">
                <a16:creationId xmlns:a16="http://schemas.microsoft.com/office/drawing/2014/main" id="{C2BE09AA-2EBF-4AE1-A44F-00DE1F460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12CBB1B2-298B-4D88-B306-3976FCDF1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FF677A-4204-42F1-B073-68EE97F99DFC}"/>
              </a:ext>
            </a:extLst>
          </p:cNvPr>
          <p:cNvSpPr>
            <a:spLocks noGrp="1"/>
          </p:cNvSpPr>
          <p:nvPr>
            <p:ph type="title"/>
          </p:nvPr>
        </p:nvSpPr>
        <p:spPr>
          <a:xfrm>
            <a:off x="6096000" y="804328"/>
            <a:ext cx="5300553" cy="1205821"/>
          </a:xfrm>
        </p:spPr>
        <p:txBody>
          <a:bodyPr>
            <a:normAutofit/>
          </a:bodyPr>
          <a:lstStyle/>
          <a:p>
            <a:r>
              <a:rPr lang="en-US" sz="2500" b="1">
                <a:solidFill>
                  <a:srgbClr val="FEFFFF"/>
                </a:solidFill>
              </a:rPr>
              <a:t>B. What are the key drivers that influence candidates joining/ not joining the company?</a:t>
            </a:r>
          </a:p>
        </p:txBody>
      </p:sp>
      <p:pic>
        <p:nvPicPr>
          <p:cNvPr id="9" name="Picture 8" descr="Graphical user interface, application, Word&#10;&#10;Description automatically generated">
            <a:extLst>
              <a:ext uri="{FF2B5EF4-FFF2-40B4-BE49-F238E27FC236}">
                <a16:creationId xmlns:a16="http://schemas.microsoft.com/office/drawing/2014/main" id="{53D0B6E1-5C2F-488C-AB43-453438D10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07" y="3018571"/>
            <a:ext cx="4389782" cy="1234929"/>
          </a:xfrm>
          <a:prstGeom prst="rect">
            <a:avLst/>
          </a:prstGeom>
        </p:spPr>
      </p:pic>
      <p:pic>
        <p:nvPicPr>
          <p:cNvPr id="7" name="Picture 6" descr="Graphical user interface, application, Word&#10;&#10;Description automatically generated">
            <a:extLst>
              <a:ext uri="{FF2B5EF4-FFF2-40B4-BE49-F238E27FC236}">
                <a16:creationId xmlns:a16="http://schemas.microsoft.com/office/drawing/2014/main" id="{94097228-C5F1-4AC8-A3F2-285EFFC0B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18" y="4685016"/>
            <a:ext cx="4404635" cy="1019488"/>
          </a:xfrm>
          <a:prstGeom prst="rect">
            <a:avLst/>
          </a:prstGeom>
        </p:spPr>
      </p:pic>
      <p:sp>
        <p:nvSpPr>
          <p:cNvPr id="3" name="Content Placeholder 2">
            <a:extLst>
              <a:ext uri="{FF2B5EF4-FFF2-40B4-BE49-F238E27FC236}">
                <a16:creationId xmlns:a16="http://schemas.microsoft.com/office/drawing/2014/main" id="{BE61CCA5-99A7-4790-AECA-8AB0AA74A994}"/>
              </a:ext>
            </a:extLst>
          </p:cNvPr>
          <p:cNvSpPr>
            <a:spLocks noGrp="1"/>
          </p:cNvSpPr>
          <p:nvPr>
            <p:ph idx="1"/>
          </p:nvPr>
        </p:nvSpPr>
        <p:spPr>
          <a:xfrm>
            <a:off x="6096000" y="2490436"/>
            <a:ext cx="4980619" cy="3567173"/>
          </a:xfrm>
        </p:spPr>
        <p:txBody>
          <a:bodyPr>
            <a:normAutofit lnSpcReduction="10000"/>
          </a:bodyPr>
          <a:lstStyle/>
          <a:p>
            <a:r>
              <a:rPr lang="en-US" sz="2400" u="sng" dirty="0"/>
              <a:t>Approach</a:t>
            </a:r>
            <a:r>
              <a:rPr lang="en-US" sz="2400" dirty="0"/>
              <a:t>: We merged the tables based on the common column. Next, we calculated the percentage of the candidates who joined the company, from different candidate sources (Direct, Agency, </a:t>
            </a:r>
            <a:r>
              <a:rPr lang="en-US" sz="2400" dirty="0" err="1"/>
              <a:t>Employee_Referral</a:t>
            </a:r>
            <a:r>
              <a:rPr lang="en-US" sz="2400" dirty="0"/>
              <a:t>)</a:t>
            </a:r>
          </a:p>
          <a:p>
            <a:r>
              <a:rPr lang="en-US" sz="2400" u="sng" dirty="0"/>
              <a:t>Inferences</a:t>
            </a:r>
            <a:r>
              <a:rPr lang="en-US" sz="2400" dirty="0"/>
              <a:t>: Candidate are joining through direct(candidate source)are more in number.</a:t>
            </a:r>
          </a:p>
          <a:p>
            <a:r>
              <a:rPr lang="en-US" sz="2400" u="sng" dirty="0"/>
              <a:t>Outpu</a:t>
            </a:r>
            <a:r>
              <a:rPr lang="en-US" sz="2400" dirty="0"/>
              <a:t>t:</a:t>
            </a:r>
          </a:p>
        </p:txBody>
      </p:sp>
    </p:spTree>
    <p:extLst>
      <p:ext uri="{BB962C8B-B14F-4D97-AF65-F5344CB8AC3E}">
        <p14:creationId xmlns:p14="http://schemas.microsoft.com/office/powerpoint/2010/main" val="215813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1114019-F883-48B4-A73F-E4D00C25D2AD}"/>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c. </a:t>
            </a:r>
            <a:r>
              <a:rPr lang="en-US" sz="4000" b="1" dirty="0">
                <a:solidFill>
                  <a:srgbClr val="FFFFFF"/>
                </a:solidFill>
              </a:rPr>
              <a:t>Are there  any specific locations where candidates are not joining?</a:t>
            </a:r>
          </a:p>
        </p:txBody>
      </p:sp>
      <p:sp>
        <p:nvSpPr>
          <p:cNvPr id="3" name="Content Placeholder 2">
            <a:extLst>
              <a:ext uri="{FF2B5EF4-FFF2-40B4-BE49-F238E27FC236}">
                <a16:creationId xmlns:a16="http://schemas.microsoft.com/office/drawing/2014/main" id="{84F323E3-57C0-488B-8773-776C0F465549}"/>
              </a:ext>
            </a:extLst>
          </p:cNvPr>
          <p:cNvSpPr>
            <a:spLocks noGrp="1"/>
          </p:cNvSpPr>
          <p:nvPr>
            <p:ph idx="1"/>
          </p:nvPr>
        </p:nvSpPr>
        <p:spPr>
          <a:xfrm>
            <a:off x="1424904" y="2543175"/>
            <a:ext cx="3385635" cy="3363846"/>
          </a:xfrm>
        </p:spPr>
        <p:txBody>
          <a:bodyPr anchor="ctr">
            <a:normAutofit/>
          </a:bodyPr>
          <a:lstStyle/>
          <a:p>
            <a:r>
              <a:rPr lang="en-US" sz="1900" u="sng" dirty="0"/>
              <a:t>Approach</a:t>
            </a:r>
            <a:r>
              <a:rPr lang="en-US" sz="1900" dirty="0"/>
              <a:t>: To solve this question, we merged three tables and extracted required columns and  used group by function on location.</a:t>
            </a:r>
          </a:p>
          <a:p>
            <a:r>
              <a:rPr lang="en-US" sz="1900" u="sng" dirty="0"/>
              <a:t>Inferences</a:t>
            </a:r>
            <a:r>
              <a:rPr lang="en-US" sz="1900" dirty="0"/>
              <a:t>: Candidates in Chennai are more likely to not join the company.</a:t>
            </a:r>
            <a:endParaRPr lang="en-US" sz="1900" u="sng" dirty="0"/>
          </a:p>
          <a:p>
            <a:r>
              <a:rPr lang="en-US" sz="1900" u="sng" dirty="0" err="1"/>
              <a:t>Ouput</a:t>
            </a:r>
            <a:r>
              <a:rPr lang="en-US" sz="1900" dirty="0"/>
              <a:t>:</a:t>
            </a:r>
          </a:p>
        </p:txBody>
      </p:sp>
      <p:pic>
        <p:nvPicPr>
          <p:cNvPr id="7" name="Picture 6" descr="Graphical user interface, table&#10;&#10;Description automatically generated with medium confidence">
            <a:extLst>
              <a:ext uri="{FF2B5EF4-FFF2-40B4-BE49-F238E27FC236}">
                <a16:creationId xmlns:a16="http://schemas.microsoft.com/office/drawing/2014/main" id="{C7AAE15E-7C97-46F2-8FA2-4780D3D4B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453" y="2494450"/>
            <a:ext cx="1798744" cy="3412571"/>
          </a:xfrm>
          <a:prstGeom prst="rect">
            <a:avLst/>
          </a:prstGeom>
        </p:spPr>
      </p:pic>
      <p:pic>
        <p:nvPicPr>
          <p:cNvPr id="5" name="Picture 4" descr="Table&#10;&#10;Description automatically generated">
            <a:extLst>
              <a:ext uri="{FF2B5EF4-FFF2-40B4-BE49-F238E27FC236}">
                <a16:creationId xmlns:a16="http://schemas.microsoft.com/office/drawing/2014/main" id="{5DA05BED-FA86-4567-96CD-785E0824C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032" y="2696854"/>
            <a:ext cx="2657430" cy="2990931"/>
          </a:xfrm>
          <a:prstGeom prst="rect">
            <a:avLst/>
          </a:prstGeom>
        </p:spPr>
      </p:pic>
    </p:spTree>
    <p:extLst>
      <p:ext uri="{BB962C8B-B14F-4D97-AF65-F5344CB8AC3E}">
        <p14:creationId xmlns:p14="http://schemas.microsoft.com/office/powerpoint/2010/main" val="400955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44" name="Rectangle 4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81BF93C-ED45-4877-A9BD-FD97EC2D7EEA}"/>
              </a:ext>
            </a:extLst>
          </p:cNvPr>
          <p:cNvSpPr>
            <a:spLocks noGrp="1"/>
          </p:cNvSpPr>
          <p:nvPr>
            <p:ph type="title"/>
          </p:nvPr>
        </p:nvSpPr>
        <p:spPr>
          <a:xfrm>
            <a:off x="643467" y="321734"/>
            <a:ext cx="10905066" cy="1135737"/>
          </a:xfrm>
        </p:spPr>
        <p:txBody>
          <a:bodyPr>
            <a:normAutofit/>
          </a:bodyPr>
          <a:lstStyle/>
          <a:p>
            <a:r>
              <a:rPr lang="en-US" sz="3600" b="1"/>
              <a:t>D. Does joining status depends on duration to accept offer?</a:t>
            </a:r>
          </a:p>
        </p:txBody>
      </p:sp>
      <p:sp>
        <p:nvSpPr>
          <p:cNvPr id="3" name="Content Placeholder 2">
            <a:extLst>
              <a:ext uri="{FF2B5EF4-FFF2-40B4-BE49-F238E27FC236}">
                <a16:creationId xmlns:a16="http://schemas.microsoft.com/office/drawing/2014/main" id="{F62BB08A-5FDF-4ADD-B880-5AAAD4310A9E}"/>
              </a:ext>
            </a:extLst>
          </p:cNvPr>
          <p:cNvSpPr>
            <a:spLocks noGrp="1"/>
          </p:cNvSpPr>
          <p:nvPr>
            <p:ph idx="1"/>
          </p:nvPr>
        </p:nvSpPr>
        <p:spPr>
          <a:xfrm>
            <a:off x="7544052" y="1782981"/>
            <a:ext cx="4004479" cy="4393982"/>
          </a:xfrm>
        </p:spPr>
        <p:txBody>
          <a:bodyPr>
            <a:normAutofit/>
          </a:bodyPr>
          <a:lstStyle/>
          <a:p>
            <a:r>
              <a:rPr lang="en-US" sz="1900" u="sng" dirty="0"/>
              <a:t>Approach</a:t>
            </a:r>
            <a:r>
              <a:rPr lang="en-US" sz="1900" dirty="0"/>
              <a:t>: To solve this </a:t>
            </a:r>
            <a:r>
              <a:rPr lang="en-US" sz="1900" dirty="0" err="1"/>
              <a:t>question,we</a:t>
            </a:r>
            <a:r>
              <a:rPr lang="en-US" sz="1900" dirty="0"/>
              <a:t> gave conditions to the column(</a:t>
            </a:r>
            <a:r>
              <a:rPr lang="en-US" sz="1900" dirty="0" err="1"/>
              <a:t>Duration_accept_offer</a:t>
            </a:r>
            <a:r>
              <a:rPr lang="en-US" sz="1900" dirty="0"/>
              <a:t>) and group by on column(Status).We included column(sample) to perform aggregation  and sorted the column sample in ascending order. We also calculated percentage for each condition for the candidates who joined and didn’t join.</a:t>
            </a:r>
          </a:p>
          <a:p>
            <a:r>
              <a:rPr lang="en-US" sz="1900" u="sng" dirty="0"/>
              <a:t>Inferences</a:t>
            </a:r>
            <a:r>
              <a:rPr lang="en-US" sz="1900" dirty="0"/>
              <a:t>: Yes, joining status of a candidate depends on </a:t>
            </a:r>
            <a:r>
              <a:rPr lang="en-US" sz="1900" dirty="0" err="1"/>
              <a:t>offer,based</a:t>
            </a:r>
            <a:r>
              <a:rPr lang="en-US" sz="1900" dirty="0"/>
              <a:t> on operations performed, we can say that most of the candidates are </a:t>
            </a:r>
            <a:r>
              <a:rPr lang="en-US" sz="1900" dirty="0" err="1"/>
              <a:t>atmost</a:t>
            </a:r>
            <a:r>
              <a:rPr lang="en-US" sz="1900" dirty="0"/>
              <a:t> taking 100 days to accept offer.</a:t>
            </a:r>
          </a:p>
        </p:txBody>
      </p:sp>
      <p:grpSp>
        <p:nvGrpSpPr>
          <p:cNvPr id="47" name="Group 4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8" name="Isosceles Triangle 4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2F1AFEE-345B-48DB-BEA9-6F32AD333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97" y="2167317"/>
            <a:ext cx="7527321" cy="838243"/>
          </a:xfrm>
          <a:prstGeom prst="rect">
            <a:avLst/>
          </a:prstGeom>
        </p:spPr>
      </p:pic>
      <p:pic>
        <p:nvPicPr>
          <p:cNvPr id="7" name="Picture 6">
            <a:extLst>
              <a:ext uri="{FF2B5EF4-FFF2-40B4-BE49-F238E27FC236}">
                <a16:creationId xmlns:a16="http://schemas.microsoft.com/office/drawing/2014/main" id="{D005834D-3EE3-4C75-9400-0BE29E6DE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97" y="4013065"/>
            <a:ext cx="7365755" cy="762039"/>
          </a:xfrm>
          <a:prstGeom prst="rect">
            <a:avLst/>
          </a:prstGeom>
        </p:spPr>
      </p:pic>
    </p:spTree>
    <p:extLst>
      <p:ext uri="{BB962C8B-B14F-4D97-AF65-F5344CB8AC3E}">
        <p14:creationId xmlns:p14="http://schemas.microsoft.com/office/powerpoint/2010/main" val="389975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216A18A-23A1-43AE-B97B-DF43CB511D58}"/>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rPr>
              <a:t>E. Hike offered has an impact on joining status or not?</a:t>
            </a:r>
          </a:p>
        </p:txBody>
      </p:sp>
      <p:sp>
        <p:nvSpPr>
          <p:cNvPr id="3" name="Content Placeholder 2">
            <a:extLst>
              <a:ext uri="{FF2B5EF4-FFF2-40B4-BE49-F238E27FC236}">
                <a16:creationId xmlns:a16="http://schemas.microsoft.com/office/drawing/2014/main" id="{C9C9DDC5-C73C-4414-8BCE-2941A1A947EE}"/>
              </a:ext>
            </a:extLst>
          </p:cNvPr>
          <p:cNvSpPr>
            <a:spLocks noGrp="1"/>
          </p:cNvSpPr>
          <p:nvPr>
            <p:ph idx="1"/>
          </p:nvPr>
        </p:nvSpPr>
        <p:spPr>
          <a:xfrm>
            <a:off x="1424904" y="2535036"/>
            <a:ext cx="4053545" cy="3563159"/>
          </a:xfrm>
        </p:spPr>
        <p:txBody>
          <a:bodyPr>
            <a:normAutofit lnSpcReduction="10000"/>
          </a:bodyPr>
          <a:lstStyle/>
          <a:p>
            <a:r>
              <a:rPr lang="en-US" sz="1900" u="sng" dirty="0"/>
              <a:t>Approach</a:t>
            </a:r>
            <a:r>
              <a:rPr lang="en-US" sz="1900" dirty="0"/>
              <a:t>:  We extracted the columns(status and hike offered in </a:t>
            </a:r>
            <a:r>
              <a:rPr lang="en-US" sz="1900" dirty="0" err="1"/>
              <a:t>ctc</a:t>
            </a:r>
            <a:r>
              <a:rPr lang="en-US" sz="1900" dirty="0"/>
              <a:t>) and calculated percentage for candidates where candidates joined  and did not join the company when </a:t>
            </a:r>
            <a:r>
              <a:rPr lang="en-US" sz="1900" dirty="0" err="1"/>
              <a:t>hike_offered_in_ctc</a:t>
            </a:r>
            <a:r>
              <a:rPr lang="en-US" sz="1900" dirty="0"/>
              <a:t> based on the condition (==0,&gt;0 &amp; &lt;=10,&gt;10 &amp; &lt;=50,&gt;50 &amp; &lt;=100).</a:t>
            </a:r>
          </a:p>
          <a:p>
            <a:r>
              <a:rPr lang="en-US" sz="1900" u="sng" dirty="0"/>
              <a:t>Inferences</a:t>
            </a:r>
            <a:r>
              <a:rPr lang="en-US" sz="1900" dirty="0"/>
              <a:t>: Hike offered has a definite impact on joining </a:t>
            </a:r>
            <a:r>
              <a:rPr lang="en-US" sz="1900" dirty="0" err="1"/>
              <a:t>status.Candidates</a:t>
            </a:r>
            <a:r>
              <a:rPr lang="en-US" sz="1900" dirty="0"/>
              <a:t> who were offered more than 100% hike are more willing to join.</a:t>
            </a:r>
          </a:p>
        </p:txBody>
      </p:sp>
      <p:pic>
        <p:nvPicPr>
          <p:cNvPr id="5" name="Picture 4" descr="Graphical user interface, text, application, email&#10;&#10;Description automatically generated">
            <a:extLst>
              <a:ext uri="{FF2B5EF4-FFF2-40B4-BE49-F238E27FC236}">
                <a16:creationId xmlns:a16="http://schemas.microsoft.com/office/drawing/2014/main" id="{5685997B-E902-4033-B02E-F49BA99EE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3127489"/>
            <a:ext cx="4802404" cy="2293146"/>
          </a:xfrm>
          <a:prstGeom prst="rect">
            <a:avLst/>
          </a:prstGeom>
        </p:spPr>
      </p:pic>
    </p:spTree>
    <p:extLst>
      <p:ext uri="{BB962C8B-B14F-4D97-AF65-F5344CB8AC3E}">
        <p14:creationId xmlns:p14="http://schemas.microsoft.com/office/powerpoint/2010/main" val="330726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CED72B-E7F2-4464-93F3-4FEC4E06D5F6}"/>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3400" b="1" u="sng" kern="1200">
                <a:solidFill>
                  <a:srgbClr val="FFFFFF"/>
                </a:solidFill>
                <a:latin typeface="+mj-lt"/>
                <a:ea typeface="+mj-ea"/>
                <a:cs typeface="+mj-cs"/>
              </a:rPr>
              <a:t>Task 1.2 Stage:1</a:t>
            </a:r>
            <a:br>
              <a:rPr lang="en-US" sz="3400" b="1" u="sng" kern="1200">
                <a:solidFill>
                  <a:srgbClr val="FFFFFF"/>
                </a:solidFill>
                <a:latin typeface="+mj-lt"/>
                <a:ea typeface="+mj-ea"/>
                <a:cs typeface="+mj-cs"/>
              </a:rPr>
            </a:br>
            <a:r>
              <a:rPr lang="en-US" sz="3400" b="1" u="sng" kern="1200">
                <a:solidFill>
                  <a:srgbClr val="FFFFFF"/>
                </a:solidFill>
                <a:latin typeface="+mj-lt"/>
                <a:ea typeface="+mj-ea"/>
                <a:cs typeface="+mj-cs"/>
              </a:rPr>
              <a:t>Analysis using sql:</a:t>
            </a:r>
            <a:br>
              <a:rPr lang="en-US" sz="3400" b="1" u="sng" kern="1200">
                <a:solidFill>
                  <a:srgbClr val="FFFFFF"/>
                </a:solidFill>
                <a:latin typeface="+mj-lt"/>
                <a:ea typeface="+mj-ea"/>
                <a:cs typeface="+mj-cs"/>
              </a:rPr>
            </a:br>
            <a:br>
              <a:rPr lang="en-US" sz="3400" kern="1200">
                <a:solidFill>
                  <a:srgbClr val="FFFFFF"/>
                </a:solidFill>
                <a:latin typeface="+mj-lt"/>
                <a:ea typeface="+mj-ea"/>
                <a:cs typeface="+mj-cs"/>
              </a:rPr>
            </a:br>
            <a:r>
              <a:rPr lang="en-US" sz="3400" b="1" kern="1200">
                <a:solidFill>
                  <a:srgbClr val="FFFFFF"/>
                </a:solidFill>
                <a:latin typeface="+mj-lt"/>
                <a:ea typeface="+mj-ea"/>
                <a:cs typeface="+mj-cs"/>
              </a:rPr>
              <a:t>1.Construct an ER-diagram for the above mentioned requirement.</a:t>
            </a:r>
          </a:p>
        </p:txBody>
      </p:sp>
      <p:pic>
        <p:nvPicPr>
          <p:cNvPr id="4" name="Picture 3">
            <a:extLst>
              <a:ext uri="{FF2B5EF4-FFF2-40B4-BE49-F238E27FC236}">
                <a16:creationId xmlns:a16="http://schemas.microsoft.com/office/drawing/2014/main" id="{4A22AE92-11AA-48D6-99FB-BF677927B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83765"/>
            <a:ext cx="5608320" cy="5872586"/>
          </a:xfrm>
          <a:prstGeom prst="rect">
            <a:avLst/>
          </a:prstGeom>
        </p:spPr>
      </p:pic>
    </p:spTree>
    <p:extLst>
      <p:ext uri="{BB962C8B-B14F-4D97-AF65-F5344CB8AC3E}">
        <p14:creationId xmlns:p14="http://schemas.microsoft.com/office/powerpoint/2010/main" val="326390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1189</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-apple-system</vt:lpstr>
      <vt:lpstr>Arial</vt:lpstr>
      <vt:lpstr>Calibri</vt:lpstr>
      <vt:lpstr>Calibri Light</vt:lpstr>
      <vt:lpstr>Times New Roman</vt:lpstr>
      <vt:lpstr>Office Theme</vt:lpstr>
      <vt:lpstr>CHECK POINT 1 Capstone project 3:  HR Analytics Capstone no:3 Batch :D Group no:3</vt:lpstr>
      <vt:lpstr>Group Members Responsibilities:</vt:lpstr>
      <vt:lpstr>Task 1.1 Data manipulation using python </vt:lpstr>
      <vt:lpstr>Output:</vt:lpstr>
      <vt:lpstr>B. What are the key drivers that influence candidates joining/ not joining the company?</vt:lpstr>
      <vt:lpstr>c. Are there  any specific locations where candidates are not joining?</vt:lpstr>
      <vt:lpstr>D. Does joining status depends on duration to accept offer?</vt:lpstr>
      <vt:lpstr>E. Hike offered has an impact on joining status or not?</vt:lpstr>
      <vt:lpstr>Task 1.2 Stage:1 Analysis using sql:  1.Construct an ER-diagram for the above mentioned requirement.</vt:lpstr>
      <vt:lpstr>2.Construct tables and inserting data as per ER diagram.</vt:lpstr>
      <vt:lpstr>3. Identify the relationships between tables and use appropriate standards for the same where applicable</vt:lpstr>
      <vt:lpstr>Stage:2  1.Generate those candidates info who have accepted offer and joining time is less than 30  and candidates who are ready to relocate. </vt:lpstr>
      <vt:lpstr>2. Generate Info of those candidates who have accepted offer and also display list the candidates who have been offered and yet to accept the offer within 10 days. </vt:lpstr>
      <vt:lpstr>3. Generate Info those candidates who are willing to join and the ECTC is 25% hike from their CTC. </vt:lpstr>
      <vt:lpstr>4. Generate Info of those candidates who are willing to join and the ECTC is 25% hike from their CTC joining time is less then 30 days and candidates who are ready to re-locate and joining bonus is offered. </vt:lpstr>
      <vt:lpstr>5. Generate the count of the candidates who are hired through what source and also who have joined and declined the offer. </vt:lpstr>
      <vt:lpstr>Task 1.3  Statistical Analysis using python  1. Descriptive statistics for both numerical and categorical and draw few insights from them.  </vt:lpstr>
      <vt:lpstr>2.Perform relevant hypothesis testing(T test,Chi square,ANOVA testing)</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Vasanthi, Vasanthi</dc:creator>
  <cp:lastModifiedBy>Pavan Kumar Reddy, Uchala</cp:lastModifiedBy>
  <cp:revision>59</cp:revision>
  <dcterms:created xsi:type="dcterms:W3CDTF">2022-02-08T14:54:54Z</dcterms:created>
  <dcterms:modified xsi:type="dcterms:W3CDTF">2022-02-11T14:24:40Z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2022-02-08T14:54:54Z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d44a0295-8c63-4ab9-814f-bae73e9adffd</vt:lpwstr>
  </property>
  <property fmtid="{D5CDD505-2E9C-101B-9397-08002B2CF9AE}" pid="8" name="MSIP_Label_ea60d57e-af5b-4752-ac57-3e4f28ca11dc_ContentBits">
    <vt:lpwstr>0</vt:lpwstr>
  </property>
</Properties>
</file>