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4" r:id="rId5"/>
    <p:sldId id="262" r:id="rId6"/>
    <p:sldId id="271" r:id="rId7"/>
    <p:sldId id="263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76" autoAdjust="0"/>
  </p:normalViewPr>
  <p:slideViewPr>
    <p:cSldViewPr snapToGrid="0">
      <p:cViewPr varScale="1">
        <p:scale>
          <a:sx n="62" d="100"/>
          <a:sy n="62" d="100"/>
        </p:scale>
        <p:origin x="44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5C8F1-EBAA-404F-8863-D7CEE3564217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DEBB1-C4F1-43BC-AA38-FC1546E47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기반의 기계 번역의 발전과정을 보면 다음과 같습니다</a:t>
            </a:r>
            <a:endParaRPr lang="en-US" altLang="ko-KR" dirty="0"/>
          </a:p>
          <a:p>
            <a:r>
              <a:rPr lang="ko-KR" altLang="en-US" dirty="0"/>
              <a:t>여기서 트랜스포머와 </a:t>
            </a:r>
            <a:r>
              <a:rPr lang="ko-KR" altLang="en-US" dirty="0" err="1"/>
              <a:t>어텐션</a:t>
            </a:r>
            <a:r>
              <a:rPr lang="ko-KR" altLang="en-US" dirty="0"/>
              <a:t> 이전의 </a:t>
            </a:r>
            <a:r>
              <a:rPr lang="en-US" altLang="ko-KR" dirty="0"/>
              <a:t>seq2seq </a:t>
            </a:r>
            <a:r>
              <a:rPr lang="ko-KR" altLang="en-US" dirty="0"/>
              <a:t>모델을 잠깐 설명하겠습니다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22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r>
              <a:rPr lang="ko-KR" altLang="en-US" dirty="0"/>
              <a:t>을 간단하게 나타낸 코드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r>
              <a:rPr lang="ko-KR" altLang="en-US" dirty="0"/>
              <a:t>를 간단하게 설명하면 </a:t>
            </a:r>
            <a:r>
              <a:rPr lang="en-US" altLang="ko-KR" dirty="0"/>
              <a:t>seq</a:t>
            </a:r>
            <a:r>
              <a:rPr lang="ko-KR" altLang="en-US" dirty="0"/>
              <a:t>로부터 </a:t>
            </a:r>
            <a:r>
              <a:rPr lang="en-US" altLang="ko-KR" dirty="0"/>
              <a:t>seq</a:t>
            </a:r>
            <a:r>
              <a:rPr lang="ko-KR" altLang="en-US" dirty="0"/>
              <a:t>를 만든다는 의미로</a:t>
            </a:r>
            <a:endParaRPr lang="en-US" altLang="ko-KR" dirty="0"/>
          </a:p>
          <a:p>
            <a:r>
              <a:rPr lang="ko-KR" altLang="en-US" dirty="0"/>
              <a:t>매번 단어가 </a:t>
            </a:r>
            <a:r>
              <a:rPr lang="ko-KR" altLang="en-US" dirty="0" err="1"/>
              <a:t>입력될때마다</a:t>
            </a:r>
            <a:r>
              <a:rPr lang="ko-KR" altLang="en-US" dirty="0"/>
              <a:t> </a:t>
            </a:r>
            <a:r>
              <a:rPr lang="en-US" altLang="ko-KR" dirty="0"/>
              <a:t>hidden state </a:t>
            </a:r>
            <a:r>
              <a:rPr lang="ko-KR" altLang="en-US" dirty="0"/>
              <a:t>값을 업데이트 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hidden state</a:t>
            </a:r>
            <a:r>
              <a:rPr lang="ko-KR" altLang="en-US" dirty="0"/>
              <a:t>에는 이전 입력 단어들에 대한 정보가 포함되어 있고</a:t>
            </a:r>
            <a:endParaRPr lang="en-US" altLang="ko-KR" dirty="0"/>
          </a:p>
          <a:p>
            <a:r>
              <a:rPr lang="ko-KR" altLang="en-US" dirty="0"/>
              <a:t>마지막 단어가 들어왔을 대의 </a:t>
            </a:r>
            <a:r>
              <a:rPr lang="en-US" altLang="ko-KR" dirty="0"/>
              <a:t>hidden state </a:t>
            </a:r>
            <a:r>
              <a:rPr lang="ko-KR" altLang="en-US" dirty="0"/>
              <a:t>값을 하나의 </a:t>
            </a:r>
            <a:r>
              <a:rPr lang="en-US" altLang="ko-KR" dirty="0"/>
              <a:t>context vector</a:t>
            </a:r>
            <a:r>
              <a:rPr lang="ko-KR" altLang="en-US" dirty="0"/>
              <a:t>로 사용하여 이로부터 매번 </a:t>
            </a:r>
            <a:r>
              <a:rPr lang="en-US" altLang="ko-KR" dirty="0"/>
              <a:t>hidden state</a:t>
            </a:r>
            <a:r>
              <a:rPr lang="ko-KR" altLang="en-US" dirty="0"/>
              <a:t>를 만들어 출력을 내보내게 됩니다</a:t>
            </a:r>
            <a:endParaRPr lang="en-US" altLang="ko-KR" dirty="0"/>
          </a:p>
          <a:p>
            <a:r>
              <a:rPr lang="ko-KR" altLang="en-US" dirty="0"/>
              <a:t>그런데 고정된 크기의 </a:t>
            </a:r>
            <a:r>
              <a:rPr lang="en-US" altLang="ko-KR" dirty="0"/>
              <a:t>context vector</a:t>
            </a:r>
            <a:r>
              <a:rPr lang="ko-KR" altLang="en-US" dirty="0"/>
              <a:t>를 만들기 위한 소스문장이 짧기도 길기도 한데</a:t>
            </a:r>
            <a:r>
              <a:rPr lang="en-US" altLang="ko-KR" dirty="0"/>
              <a:t>,</a:t>
            </a:r>
            <a:r>
              <a:rPr lang="ko-KR" altLang="en-US" dirty="0"/>
              <a:t>이를 고정된 크기로 가지고 있는 것은 </a:t>
            </a:r>
            <a:endParaRPr lang="en-US" altLang="ko-KR" dirty="0"/>
          </a:p>
          <a:p>
            <a:r>
              <a:rPr lang="ko-KR" altLang="en-US" dirty="0"/>
              <a:t>성능의 저하와 병목현상의 원인이 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0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문제를 극복하기 위해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매커니즘이</a:t>
            </a:r>
            <a:r>
              <a:rPr lang="ko-KR" altLang="en-US" dirty="0"/>
              <a:t> 나왔는데</a:t>
            </a:r>
            <a:endParaRPr lang="en-US" altLang="ko-KR" dirty="0"/>
          </a:p>
          <a:p>
            <a:r>
              <a:rPr lang="ko-KR" altLang="en-US" dirty="0"/>
              <a:t>여기선 </a:t>
            </a:r>
            <a:r>
              <a:rPr lang="en-US" altLang="ko-KR" dirty="0"/>
              <a:t>hidden state</a:t>
            </a:r>
            <a:r>
              <a:rPr lang="ko-KR" altLang="en-US" dirty="0"/>
              <a:t>를 별도의 배열에 저장 하고 출력단의 </a:t>
            </a:r>
            <a:r>
              <a:rPr lang="en-US" altLang="ko-KR" dirty="0" err="1"/>
              <a:t>hs</a:t>
            </a:r>
            <a:r>
              <a:rPr lang="ko-KR" altLang="en-US" dirty="0"/>
              <a:t>와 소스문장단의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값을 묶어서 별도의 </a:t>
            </a:r>
            <a:r>
              <a:rPr lang="ko-KR" altLang="en-US" dirty="0" err="1"/>
              <a:t>행렬곱을</a:t>
            </a:r>
            <a:r>
              <a:rPr lang="ko-KR" altLang="en-US" dirty="0"/>
              <a:t> 수행하여 </a:t>
            </a:r>
            <a:r>
              <a:rPr lang="en-US" altLang="ko-KR" dirty="0"/>
              <a:t>energy</a:t>
            </a:r>
            <a:r>
              <a:rPr lang="ko-KR" altLang="en-US" dirty="0"/>
              <a:t>라는 값을 만듭니다</a:t>
            </a:r>
            <a:endParaRPr lang="en-US" altLang="ko-KR" dirty="0"/>
          </a:p>
          <a:p>
            <a:r>
              <a:rPr lang="en-US" altLang="ko-KR" dirty="0"/>
              <a:t>Energy</a:t>
            </a:r>
            <a:r>
              <a:rPr lang="ko-KR" altLang="en-US" dirty="0"/>
              <a:t>는 어떤 단어 출력을 위해 소스 문장에서 어떤 단어에 초점을 둘 필요가 있는지를 수치화해서 표현한 값을 말합니다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1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디코더가</a:t>
            </a:r>
            <a:r>
              <a:rPr lang="ko-KR" altLang="en-US" dirty="0"/>
              <a:t> 이전에 출력했던 단어를 만들기 위해 사용한 </a:t>
            </a:r>
            <a:r>
              <a:rPr lang="en-US" altLang="ko-KR" dirty="0" err="1"/>
              <a:t>hs</a:t>
            </a:r>
            <a:r>
              <a:rPr lang="ko-KR" altLang="en-US" dirty="0"/>
              <a:t>와 인코더 파트의 각각의 </a:t>
            </a:r>
            <a:r>
              <a:rPr lang="en-US" altLang="ko-KR" dirty="0" err="1"/>
              <a:t>hs</a:t>
            </a:r>
            <a:r>
              <a:rPr lang="ko-KR" altLang="en-US" dirty="0"/>
              <a:t>를 </a:t>
            </a:r>
            <a:r>
              <a:rPr lang="ko-KR" altLang="en-US" dirty="0" err="1"/>
              <a:t>비교를해서</a:t>
            </a:r>
            <a:r>
              <a:rPr lang="ko-KR" altLang="en-US" dirty="0"/>
              <a:t> </a:t>
            </a:r>
            <a:r>
              <a:rPr lang="en-US" altLang="ko-KR" dirty="0"/>
              <a:t>energy </a:t>
            </a:r>
            <a:r>
              <a:rPr lang="ko-KR" altLang="en-US" dirty="0"/>
              <a:t>값을 구하고</a:t>
            </a:r>
            <a:endParaRPr lang="en-US" altLang="ko-KR" dirty="0"/>
          </a:p>
          <a:p>
            <a:r>
              <a:rPr lang="en-US" altLang="ko-KR" dirty="0"/>
              <a:t>Energy </a:t>
            </a:r>
            <a:r>
              <a:rPr lang="ko-KR" altLang="en-US" dirty="0"/>
              <a:t>값에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함수를 취해 상대적인 </a:t>
            </a:r>
            <a:r>
              <a:rPr lang="ko-KR" altLang="en-US" dirty="0" err="1"/>
              <a:t>확률값을</a:t>
            </a:r>
            <a:r>
              <a:rPr lang="ko-KR" altLang="en-US" dirty="0"/>
              <a:t> 구하는데</a:t>
            </a:r>
            <a:r>
              <a:rPr lang="en-US" altLang="ko-KR" dirty="0"/>
              <a:t>, </a:t>
            </a:r>
            <a:r>
              <a:rPr lang="ko-KR" altLang="en-US" dirty="0"/>
              <a:t>이는 각각의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값들 중 어떤 </a:t>
            </a:r>
            <a:r>
              <a:rPr lang="en-US" altLang="ko-KR" dirty="0" err="1"/>
              <a:t>hs</a:t>
            </a:r>
            <a:r>
              <a:rPr lang="ko-KR" altLang="en-US" dirty="0"/>
              <a:t>값과 가장 연관성이 높은지에 대한 확률</a:t>
            </a:r>
            <a:endParaRPr lang="en-US" altLang="ko-KR" dirty="0"/>
          </a:p>
          <a:p>
            <a:r>
              <a:rPr lang="ko-KR" altLang="en-US" dirty="0"/>
              <a:t>가중치 값을 소스문장의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곱해서 전부 더한 값을 </a:t>
            </a:r>
            <a:r>
              <a:rPr lang="en-US" altLang="ko-KR" dirty="0"/>
              <a:t>Weighted Sum</a:t>
            </a:r>
            <a:r>
              <a:rPr lang="ko-KR" altLang="en-US" dirty="0"/>
              <a:t>이라고 하며 </a:t>
            </a:r>
            <a:r>
              <a:rPr lang="en-US" altLang="ko-KR" dirty="0"/>
              <a:t>Context Vector</a:t>
            </a:r>
            <a:r>
              <a:rPr lang="ko-KR" altLang="en-US" dirty="0"/>
              <a:t>가 아닌 이 값을 통해 소스 문장 전체를 고려하도록</a:t>
            </a:r>
            <a:endParaRPr lang="en-US" altLang="ko-KR" dirty="0"/>
          </a:p>
          <a:p>
            <a:r>
              <a:rPr lang="ko-KR" altLang="en-US" dirty="0"/>
              <a:t>공식을 보면 이전 출력층의 </a:t>
            </a:r>
            <a:r>
              <a:rPr lang="en-US" altLang="ko-KR" dirty="0" err="1"/>
              <a:t>hs</a:t>
            </a:r>
            <a:r>
              <a:rPr lang="ko-KR" altLang="en-US" dirty="0"/>
              <a:t>값과 입력층의 </a:t>
            </a:r>
            <a:r>
              <a:rPr lang="en-US" altLang="ko-KR" dirty="0" err="1"/>
              <a:t>hs</a:t>
            </a:r>
            <a:r>
              <a:rPr lang="ko-KR" altLang="en-US" dirty="0"/>
              <a:t>값의 유사도를 계산한 </a:t>
            </a:r>
            <a:r>
              <a:rPr lang="ko-KR" altLang="en-US" dirty="0" err="1"/>
              <a:t>어텐션</a:t>
            </a:r>
            <a:r>
              <a:rPr lang="ko-KR" altLang="en-US" dirty="0"/>
              <a:t> 점수를 계산한 값이 에너지이고</a:t>
            </a:r>
            <a:endParaRPr lang="en-US" altLang="ko-KR" dirty="0"/>
          </a:p>
          <a:p>
            <a:r>
              <a:rPr lang="ko-KR" altLang="en-US" dirty="0"/>
              <a:t>해당 에너지 값을 소프트 맥스를 취한 값을 에너지 값을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함수에 넣은 값들의 전체 합</a:t>
            </a:r>
            <a:r>
              <a:rPr lang="en-US" altLang="ko-KR" dirty="0"/>
              <a:t>( </a:t>
            </a:r>
            <a:r>
              <a:rPr lang="ko-KR" altLang="en-US" dirty="0"/>
              <a:t>처음부터 끝까지 모든 값을 더한다면 소프트 맥스 함수의 합이므로 </a:t>
            </a:r>
            <a:r>
              <a:rPr lang="en-US" altLang="ko-KR" dirty="0"/>
              <a:t>1</a:t>
            </a:r>
            <a:r>
              <a:rPr lang="ko-KR" altLang="en-US" dirty="0" err="1"/>
              <a:t>이됨</a:t>
            </a:r>
            <a:r>
              <a:rPr lang="en-US" altLang="ko-KR" dirty="0"/>
              <a:t>)</a:t>
            </a:r>
            <a:r>
              <a:rPr lang="ko-KR" altLang="en-US" dirty="0"/>
              <a:t>으로 나눈 값을 가중치로 하여 </a:t>
            </a:r>
            <a:r>
              <a:rPr lang="ko-KR" altLang="en-US" dirty="0" err="1"/>
              <a:t>이렇게계산된</a:t>
            </a:r>
            <a:r>
              <a:rPr lang="ko-KR" altLang="en-US" dirty="0"/>
              <a:t> 각각의 가중치를 실제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값과 곱해서 다 더한 </a:t>
            </a:r>
            <a:r>
              <a:rPr lang="en-US" altLang="ko-KR" dirty="0"/>
              <a:t>weighted sum</a:t>
            </a:r>
            <a:r>
              <a:rPr lang="ko-KR" altLang="en-US" dirty="0"/>
              <a:t>이라는 값을 만듭니다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20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예시를 들어서 설명하면 다음과 같이 인코더와 </a:t>
            </a:r>
            <a:r>
              <a:rPr lang="ko-KR" altLang="en-US" dirty="0" err="1"/>
              <a:t>디코더의</a:t>
            </a:r>
            <a:r>
              <a:rPr lang="ko-KR" altLang="en-US" dirty="0"/>
              <a:t>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ko-KR" altLang="en-US" dirty="0" err="1"/>
              <a:t>있을때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 출력을 생성한 </a:t>
            </a:r>
            <a:r>
              <a:rPr lang="ko-KR" altLang="en-US" dirty="0" err="1"/>
              <a:t>다고</a:t>
            </a:r>
            <a:r>
              <a:rPr lang="ko-KR" altLang="en-US" dirty="0"/>
              <a:t> 하면 </a:t>
            </a:r>
            <a:r>
              <a:rPr lang="en-US" altLang="ko-KR" dirty="0"/>
              <a:t>s2</a:t>
            </a:r>
            <a:r>
              <a:rPr lang="ko-KR" altLang="en-US" dirty="0"/>
              <a:t>와 </a:t>
            </a:r>
            <a:r>
              <a:rPr lang="en-US" altLang="ko-KR" dirty="0"/>
              <a:t>h1,2,3,4 </a:t>
            </a:r>
            <a:r>
              <a:rPr lang="ko-KR" altLang="en-US" dirty="0"/>
              <a:t>값을 </a:t>
            </a:r>
            <a:r>
              <a:rPr lang="ko-KR" altLang="en-US" dirty="0" err="1"/>
              <a:t>어텐션</a:t>
            </a:r>
            <a:r>
              <a:rPr lang="ko-KR" altLang="en-US" dirty="0"/>
              <a:t> 함수에 넣어 관련성을 계산하여 에너지 값을 구합니다</a:t>
            </a:r>
            <a:endParaRPr lang="en-US" altLang="ko-KR" dirty="0"/>
          </a:p>
          <a:p>
            <a:r>
              <a:rPr lang="ko-KR" altLang="en-US" dirty="0"/>
              <a:t>에너지 값이 다음과 같이 각각 </a:t>
            </a:r>
            <a:r>
              <a:rPr lang="en-US" altLang="ko-KR" dirty="0"/>
              <a:t>1,2,4,1 </a:t>
            </a:r>
            <a:r>
              <a:rPr lang="ko-KR" altLang="en-US" dirty="0"/>
              <a:t>이라고 나오면 이를 각각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함수에 넣어서 계산하면 가중치는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함수의 경우 합이 </a:t>
            </a:r>
            <a:r>
              <a:rPr lang="en-US" altLang="ko-KR" dirty="0"/>
              <a:t>1</a:t>
            </a:r>
            <a:r>
              <a:rPr lang="ko-KR" altLang="en-US" dirty="0"/>
              <a:t>이기때문에</a:t>
            </a:r>
            <a:r>
              <a:rPr lang="en-US" altLang="ko-KR" dirty="0"/>
              <a:t>, </a:t>
            </a:r>
            <a:r>
              <a:rPr lang="ko-KR" altLang="en-US" dirty="0"/>
              <a:t>전체 범위의 경우 분모가 </a:t>
            </a:r>
            <a:r>
              <a:rPr lang="en-US" altLang="ko-KR" dirty="0"/>
              <a:t>1</a:t>
            </a:r>
            <a:r>
              <a:rPr lang="ko-KR" altLang="en-US" dirty="0"/>
              <a:t>이 되어 </a:t>
            </a:r>
            <a:r>
              <a:rPr lang="ko-KR" altLang="en-US" dirty="0" err="1"/>
              <a:t>소프트맥스를</a:t>
            </a:r>
            <a:r>
              <a:rPr lang="ko-KR" altLang="en-US" dirty="0"/>
              <a:t> 취한 값이 가중치가 됩니다</a:t>
            </a:r>
            <a:endParaRPr lang="en-US" altLang="ko-KR" dirty="0"/>
          </a:p>
          <a:p>
            <a:r>
              <a:rPr lang="ko-KR" altLang="en-US" dirty="0"/>
              <a:t>마지막으로 구한 각 가중치 값과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값을 곱해서 더한 </a:t>
            </a:r>
            <a:r>
              <a:rPr lang="en-US" altLang="ko-KR" dirty="0"/>
              <a:t>weighted sum</a:t>
            </a:r>
            <a:r>
              <a:rPr lang="ko-KR" altLang="en-US" dirty="0"/>
              <a:t>을 이용해 </a:t>
            </a:r>
            <a:r>
              <a:rPr lang="en-US" altLang="ko-KR" dirty="0"/>
              <a:t>3</a:t>
            </a:r>
            <a:r>
              <a:rPr lang="ko-KR" altLang="en-US" dirty="0"/>
              <a:t>번째 출력을 생성합니다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정보를 네트워크에 넣기 위해서 일반적으로 </a:t>
            </a:r>
            <a:r>
              <a:rPr lang="ko-KR" altLang="en-US" dirty="0" err="1"/>
              <a:t>임베딩</a:t>
            </a:r>
            <a:r>
              <a:rPr lang="ko-KR" altLang="en-US" dirty="0"/>
              <a:t> 과정을 거치게 됩니다</a:t>
            </a:r>
            <a:endParaRPr lang="en-US" altLang="ko-KR" dirty="0"/>
          </a:p>
          <a:p>
            <a:r>
              <a:rPr lang="ko-KR" altLang="en-US" dirty="0"/>
              <a:t>입력차원 자체는 특정 언어에서 존재할 수 있는 단어의 개수와 동일해 차원이 많고 각 정보는 원 핫 인코딩 형태로 표현되게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ko-KR" altLang="en-US" dirty="0" err="1"/>
              <a:t>임베딩</a:t>
            </a:r>
            <a:r>
              <a:rPr lang="ko-KR" altLang="en-US" dirty="0"/>
              <a:t> 과정을 거쳐서 적은 차원의 연속적인 값으로</a:t>
            </a:r>
            <a:r>
              <a:rPr lang="en-US" altLang="ko-KR" dirty="0"/>
              <a:t>, </a:t>
            </a:r>
            <a:r>
              <a:rPr lang="ko-KR" altLang="en-US" dirty="0"/>
              <a:t>즉 어떠한 </a:t>
            </a:r>
            <a:r>
              <a:rPr lang="ko-KR" altLang="en-US" dirty="0" err="1"/>
              <a:t>실수값으로</a:t>
            </a:r>
            <a:r>
              <a:rPr lang="ko-KR" altLang="en-US" dirty="0"/>
              <a:t> 표현하게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 am a teacher</a:t>
            </a:r>
            <a:r>
              <a:rPr lang="ko-KR" altLang="en-US" dirty="0"/>
              <a:t>라는 문장이 들어왔을 때 이는 인풋 </a:t>
            </a:r>
            <a:r>
              <a:rPr lang="ko-KR" altLang="en-US" dirty="0" err="1"/>
              <a:t>임베딩</a:t>
            </a:r>
            <a:r>
              <a:rPr lang="ko-KR" altLang="en-US" dirty="0"/>
              <a:t> 매트릭스로 만들어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매트릭스의 행은 단어의 개수인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열은 </a:t>
            </a:r>
            <a:r>
              <a:rPr lang="ko-KR" altLang="en-US" dirty="0" err="1"/>
              <a:t>임베딩</a:t>
            </a:r>
            <a:r>
              <a:rPr lang="ko-KR" altLang="en-US" dirty="0"/>
              <a:t> 차원과 같은 크기로 만들어지는데</a:t>
            </a:r>
            <a:r>
              <a:rPr lang="en-US" altLang="ko-KR" dirty="0"/>
              <a:t>, </a:t>
            </a:r>
            <a:r>
              <a:rPr lang="ko-KR" altLang="en-US" dirty="0"/>
              <a:t>이 논문에선 </a:t>
            </a:r>
            <a:r>
              <a:rPr lang="en-US" altLang="ko-KR" dirty="0"/>
              <a:t>512</a:t>
            </a:r>
            <a:r>
              <a:rPr lang="ko-KR" altLang="en-US" dirty="0"/>
              <a:t>개의 </a:t>
            </a:r>
            <a:r>
              <a:rPr lang="ko-KR" altLang="en-US" dirty="0" err="1"/>
              <a:t>임베딩</a:t>
            </a:r>
            <a:r>
              <a:rPr lang="ko-KR" altLang="en-US" dirty="0"/>
              <a:t> 차원을 </a:t>
            </a:r>
            <a:r>
              <a:rPr lang="ko-KR" altLang="en-US" dirty="0" err="1"/>
              <a:t>가지게됩니다</a:t>
            </a:r>
            <a:endParaRPr lang="en-US" altLang="ko-KR" dirty="0"/>
          </a:p>
          <a:p>
            <a:r>
              <a:rPr lang="ko-KR" altLang="en-US" dirty="0"/>
              <a:t>이렇게 각 단어들에 대해 단어에 대한 정보를 포함하고 있는 </a:t>
            </a:r>
            <a:r>
              <a:rPr lang="ko-KR" altLang="en-US" dirty="0" err="1"/>
              <a:t>임베딩</a:t>
            </a:r>
            <a:r>
              <a:rPr lang="ko-KR" altLang="en-US" dirty="0"/>
              <a:t> 값을 구할 수 </a:t>
            </a:r>
            <a:r>
              <a:rPr lang="ko-KR" altLang="en-US" dirty="0" err="1"/>
              <a:t>있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41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ko-KR" altLang="en-US" dirty="0" err="1"/>
              <a:t>아키텍쳐를</a:t>
            </a:r>
            <a:r>
              <a:rPr lang="ko-KR" altLang="en-US" dirty="0"/>
              <a:t> 사용하면 각 단어가 </a:t>
            </a:r>
            <a:r>
              <a:rPr lang="en-US" altLang="ko-KR" dirty="0" err="1"/>
              <a:t>rnn</a:t>
            </a:r>
            <a:r>
              <a:rPr lang="ko-KR" altLang="en-US" dirty="0"/>
              <a:t>에 들어갈 때 순서에 맞게 들어가기 때문에 각 </a:t>
            </a:r>
            <a:r>
              <a:rPr lang="en-US" altLang="ko-KR" dirty="0" err="1"/>
              <a:t>hs</a:t>
            </a:r>
            <a:r>
              <a:rPr lang="en-US" altLang="ko-KR" dirty="0"/>
              <a:t> </a:t>
            </a:r>
            <a:r>
              <a:rPr lang="ko-KR" altLang="en-US" dirty="0"/>
              <a:t>값은 순서에 대한 값을 가지게 됩니다</a:t>
            </a:r>
            <a:endParaRPr lang="en-US" altLang="ko-KR" dirty="0"/>
          </a:p>
          <a:p>
            <a:r>
              <a:rPr lang="ko-KR" altLang="en-US" dirty="0"/>
              <a:t>그러나 트랜스포머처럼 </a:t>
            </a:r>
            <a:r>
              <a:rPr lang="en-US" altLang="ko-KR" dirty="0" err="1"/>
              <a:t>rnn</a:t>
            </a:r>
            <a:r>
              <a:rPr lang="en-US" altLang="ko-KR" dirty="0"/>
              <a:t> </a:t>
            </a:r>
            <a:r>
              <a:rPr lang="ko-KR" altLang="en-US" dirty="0"/>
              <a:t>자체를 사용하지 않는다면 위치에 대한 정보를 주기 위해 위치에 대한 정보를 인코딩 하고 있는 </a:t>
            </a:r>
            <a:r>
              <a:rPr lang="en-US" altLang="ko-KR" dirty="0"/>
              <a:t>Positional </a:t>
            </a:r>
            <a:r>
              <a:rPr lang="ko-KR" altLang="en-US" dirty="0"/>
              <a:t>인코딩을 사용하게 됩니다</a:t>
            </a:r>
            <a:endParaRPr lang="en-US" altLang="ko-KR" dirty="0"/>
          </a:p>
          <a:p>
            <a:r>
              <a:rPr lang="ko-KR" altLang="en-US" dirty="0"/>
              <a:t>즉 인풋 </a:t>
            </a:r>
            <a:r>
              <a:rPr lang="ko-KR" altLang="en-US" dirty="0" err="1"/>
              <a:t>임베딩</a:t>
            </a:r>
            <a:r>
              <a:rPr lang="ko-KR" altLang="en-US" dirty="0"/>
              <a:t> 매트릭스와 같은 크기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디멘션을</a:t>
            </a:r>
            <a:r>
              <a:rPr lang="ko-KR" altLang="en-US" dirty="0"/>
              <a:t> 가지는 별도의 위치에 대한 정보를 가진 인코딩 정보를 넣어주고 </a:t>
            </a:r>
            <a:r>
              <a:rPr lang="en-US" altLang="ko-KR" dirty="0"/>
              <a:t>element wise(</a:t>
            </a:r>
            <a:r>
              <a:rPr lang="ko-KR" altLang="en-US" dirty="0"/>
              <a:t>원소 간 곱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더해주므로써</a:t>
            </a:r>
            <a:r>
              <a:rPr lang="ko-KR" altLang="en-US" dirty="0"/>
              <a:t> 각 단어가 어떤 순서를 가지는 지에 대한 정보를 네트워크가 알 수 있도록 하는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1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r>
              <a:rPr lang="ko-KR" altLang="en-US" dirty="0"/>
              <a:t>은 보통 주기함수를 사용하여 계산합니다</a:t>
            </a:r>
            <a:r>
              <a:rPr lang="en-US" altLang="ko-KR" dirty="0"/>
              <a:t>. Pos</a:t>
            </a:r>
            <a:r>
              <a:rPr lang="ko-KR" altLang="en-US" dirty="0"/>
              <a:t>는 각각의 단어의 위치를 의미하고 </a:t>
            </a:r>
            <a:r>
              <a:rPr lang="en-US" altLang="ko-KR" dirty="0" err="1"/>
              <a:t>i</a:t>
            </a:r>
            <a:r>
              <a:rPr lang="ko-KR" altLang="en-US" dirty="0"/>
              <a:t>는 각각의 단어에 대한 </a:t>
            </a:r>
            <a:r>
              <a:rPr lang="ko-KR" altLang="en-US" dirty="0" err="1"/>
              <a:t>임베딩</a:t>
            </a:r>
            <a:r>
              <a:rPr lang="ko-KR" altLang="en-US" dirty="0"/>
              <a:t> 값의 위치를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</a:t>
            </a:r>
            <a:r>
              <a:rPr lang="en-US" altLang="ko-KR" dirty="0"/>
              <a:t>, 10000</a:t>
            </a:r>
            <a:r>
              <a:rPr lang="ko-KR" altLang="en-US" dirty="0"/>
              <a:t>과 같은 파라미터 값이나 </a:t>
            </a:r>
            <a:r>
              <a:rPr lang="en-US" altLang="ko-KR" dirty="0"/>
              <a:t>sin, cos</a:t>
            </a:r>
            <a:r>
              <a:rPr lang="ko-KR" altLang="en-US" dirty="0"/>
              <a:t>과 같은 주기함수는 다른 주기함수를 사용할 수도 있습니다</a:t>
            </a:r>
            <a:endParaRPr lang="en-US" altLang="ko-KR" dirty="0"/>
          </a:p>
          <a:p>
            <a:r>
              <a:rPr lang="ko-KR" altLang="en-US" dirty="0"/>
              <a:t>네트워크가 각각의 입력 문장에 포함되어 있는 각 단어들의 상대적인 위치에 대한 정보를 알 수 있고</a:t>
            </a:r>
            <a:r>
              <a:rPr lang="en-US" altLang="ko-KR" dirty="0"/>
              <a:t>, </a:t>
            </a:r>
            <a:r>
              <a:rPr lang="ko-KR" altLang="en-US" dirty="0"/>
              <a:t>이 주기성을 학습할 수만 있으면 어떤 함수가 들어와도 사용 가능합니다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1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입력문장이 </a:t>
            </a:r>
            <a:r>
              <a:rPr lang="en-US" altLang="ko-KR" dirty="0"/>
              <a:t>We are the one</a:t>
            </a:r>
            <a:r>
              <a:rPr lang="ko-KR" altLang="en-US" dirty="0"/>
              <a:t>이라고 </a:t>
            </a:r>
            <a:r>
              <a:rPr lang="ko-KR" altLang="en-US" dirty="0" err="1"/>
              <a:t>했을때</a:t>
            </a:r>
            <a:r>
              <a:rPr lang="en-US" altLang="ko-KR" dirty="0"/>
              <a:t>, </a:t>
            </a:r>
            <a:r>
              <a:rPr lang="ko-KR" altLang="en-US" dirty="0"/>
              <a:t>각 단어들은 </a:t>
            </a:r>
            <a:r>
              <a:rPr lang="en-US" altLang="ko-KR" dirty="0"/>
              <a:t>d model </a:t>
            </a:r>
            <a:r>
              <a:rPr lang="ko-KR" altLang="en-US" dirty="0"/>
              <a:t>만큼의 </a:t>
            </a:r>
            <a:r>
              <a:rPr lang="ko-KR" altLang="en-US" dirty="0" err="1"/>
              <a:t>임베딩</a:t>
            </a:r>
            <a:r>
              <a:rPr lang="ko-KR" altLang="en-US" dirty="0"/>
              <a:t> 차원을 가집니다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그림에서는 </a:t>
            </a:r>
            <a:r>
              <a:rPr lang="ko-KR" altLang="en-US" dirty="0" err="1"/>
              <a:t>임베딩</a:t>
            </a:r>
            <a:r>
              <a:rPr lang="ko-KR" altLang="en-US" dirty="0"/>
              <a:t> 차원이 </a:t>
            </a:r>
            <a:r>
              <a:rPr lang="en-US" altLang="ko-KR" dirty="0"/>
              <a:t>8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Sin</a:t>
            </a:r>
            <a:r>
              <a:rPr lang="ko-KR" altLang="en-US" dirty="0"/>
              <a:t>과 </a:t>
            </a:r>
            <a:r>
              <a:rPr lang="en-US" altLang="ko-KR" dirty="0"/>
              <a:t>Cos</a:t>
            </a:r>
            <a:r>
              <a:rPr lang="ko-KR" altLang="en-US" dirty="0"/>
              <a:t>함수에 들어가는 </a:t>
            </a:r>
            <a:r>
              <a:rPr lang="en-US" altLang="ko-KR" dirty="0"/>
              <a:t>Pos</a:t>
            </a:r>
            <a:r>
              <a:rPr lang="ko-KR" altLang="en-US" dirty="0"/>
              <a:t>값과 </a:t>
            </a:r>
            <a:r>
              <a:rPr lang="en-US" altLang="ko-KR" dirty="0"/>
              <a:t>I </a:t>
            </a:r>
            <a:r>
              <a:rPr lang="ko-KR" altLang="en-US" dirty="0"/>
              <a:t>값은 이러한 입력 행렬 값에서의 각각의 인덱스 값과 동일하게 들어가게 됩니다</a:t>
            </a:r>
            <a:endParaRPr lang="en-US" altLang="ko-KR" dirty="0"/>
          </a:p>
          <a:p>
            <a:r>
              <a:rPr lang="ko-KR" altLang="en-US" dirty="0"/>
              <a:t>동그라미 친 부분의 값은 </a:t>
            </a:r>
            <a:r>
              <a:rPr lang="en-US" altLang="ko-KR" dirty="0"/>
              <a:t>0,3</a:t>
            </a:r>
            <a:r>
              <a:rPr lang="ko-KR" altLang="en-US" dirty="0"/>
              <a:t>인데 첫 번째 단어의 네 번째 </a:t>
            </a:r>
            <a:r>
              <a:rPr lang="ko-KR" altLang="en-US" dirty="0" err="1"/>
              <a:t>임베딩이기</a:t>
            </a:r>
            <a:r>
              <a:rPr lang="ko-KR" altLang="en-US" dirty="0"/>
              <a:t>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값들이 위와 같은 함수에 들어가게 </a:t>
            </a:r>
            <a:r>
              <a:rPr lang="ko-KR" altLang="en-US" dirty="0" err="1"/>
              <a:t>되서</a:t>
            </a:r>
            <a:r>
              <a:rPr lang="ko-KR" altLang="en-US" dirty="0"/>
              <a:t> </a:t>
            </a:r>
            <a:r>
              <a:rPr lang="ko-KR" altLang="en-US" dirty="0" err="1"/>
              <a:t>입력값과</a:t>
            </a:r>
            <a:r>
              <a:rPr lang="ko-KR" altLang="en-US" dirty="0"/>
              <a:t> 정확히 동일한 </a:t>
            </a:r>
            <a:r>
              <a:rPr lang="ko-KR" altLang="en-US" dirty="0" err="1"/>
              <a:t>디멘젼을</a:t>
            </a:r>
            <a:r>
              <a:rPr lang="ko-KR" altLang="en-US" dirty="0"/>
              <a:t> 가지는 위치 인코딩을 만들 수 있습니다</a:t>
            </a:r>
            <a:endParaRPr lang="en-US" altLang="ko-KR" dirty="0"/>
          </a:p>
          <a:p>
            <a:r>
              <a:rPr lang="ko-KR" altLang="en-US" dirty="0"/>
              <a:t>이 값을 </a:t>
            </a:r>
            <a:r>
              <a:rPr lang="en-US" altLang="ko-KR" dirty="0"/>
              <a:t>element wise</a:t>
            </a:r>
            <a:r>
              <a:rPr lang="ko-KR" altLang="en-US" dirty="0"/>
              <a:t>로 다 더해주어서</a:t>
            </a:r>
            <a:r>
              <a:rPr lang="en-US" altLang="ko-KR" dirty="0"/>
              <a:t>(</a:t>
            </a:r>
            <a:r>
              <a:rPr lang="ko-KR" altLang="en-US" dirty="0"/>
              <a:t>원소 </a:t>
            </a:r>
            <a:r>
              <a:rPr lang="en-US" altLang="ko-KR" dirty="0"/>
              <a:t>by </a:t>
            </a:r>
            <a:r>
              <a:rPr lang="ko-KR" altLang="en-US" dirty="0"/>
              <a:t>원소</a:t>
            </a:r>
            <a:r>
              <a:rPr lang="en-US" altLang="ko-KR" dirty="0"/>
              <a:t>) </a:t>
            </a:r>
            <a:r>
              <a:rPr lang="ko-KR" altLang="en-US" dirty="0"/>
              <a:t>그 값을 실제로 각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레이어에서의 </a:t>
            </a:r>
            <a:r>
              <a:rPr lang="ko-KR" altLang="en-US" dirty="0" err="1"/>
              <a:t>입력값으로</a:t>
            </a:r>
            <a:r>
              <a:rPr lang="ko-KR" altLang="en-US" dirty="0"/>
              <a:t> 사용하게 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DEBB1-C4F1-43BC-AA38-FC1546E472C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9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1F74-81A6-4624-B601-C56CE268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16D394-C675-442C-9CDD-097041CDB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DD45D-16CC-422A-B92E-C2D93D10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B3EB7-DB3C-4924-A9E8-939F048F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F2824-569B-4BEE-AC91-2DE0D62F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DE89-F0EF-4FB4-96AF-F26A93E1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8DBFC-8C1D-4E30-8E52-A06CC2C7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513B2-F45F-4883-B0A3-1B1C977F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A52E9-2F78-4FC0-8CB2-99102B13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DC59A-3BFB-46BF-A26E-ADF27ACC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D6E08-38DE-4BCA-B962-F08CFA90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B0C05-0B67-4413-A2B1-5CB08ABA2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53F52-0CE9-4D89-81B6-1BC2DAD7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D7675-9501-42F1-A2E9-FFC759CB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FDDA6-94FB-45E6-93C3-20E9FBC7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FBE3-7219-4AB4-8AFE-CF2FD2A4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72144-FCAA-41C9-BB03-3BFA90FA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AE689-AA49-4BCC-BC2A-BC2C1B88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B08C1-202A-45BB-8447-4962376B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7AF32-D127-425E-B25B-CCED820B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3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7F71C-964A-4D45-ACE6-EC8029C3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47240-D356-4470-8079-452C0943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122A6-3F76-49FA-A6B2-588B6DBA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8D4F7-CF02-4CB4-B6D7-9BDEE727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05C0F-C5B0-414C-A8EF-052EBB7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3F208-4FA4-4576-92AF-A490DD4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30B60-F7D9-4D9E-957B-4DE39ED33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09EFC-35E0-4BDD-881F-94BEB483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FFE67-0C33-46CB-AA1C-8D816B49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C193C-7BBA-471D-93FE-3B459792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23D2B-5991-4C9E-BD58-F7B9368E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6702B-D185-4845-9404-F3101E3A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3D2E1-4E16-4615-8305-B527FBA9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BFE59-FCC3-46A8-A4ED-7F4F3FF7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D402C-43D9-47D9-9E8A-316F9A61F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1A018C-0754-400B-A2BB-CA8D2AF67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7599D6-2170-47E7-A50E-5E8112E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95F26F-9E20-4844-B1EF-50A483F9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46055-17E6-46C3-889F-7D0654F9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3F85-90BF-4E16-939D-A5C77DE5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D332C6-86F3-488D-89A7-3E8FC9CB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6FAB5-CB68-4EDA-9BDB-FC6CEA57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7E446-C05C-4497-A0FB-E1E60158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F75EE7-EADF-4B2E-BBCC-E2A1F95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A18C0-FFE2-4567-881C-116CB05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EB9A8-7FB7-45C5-97C9-1B489C0B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0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04C2F-98B8-4281-B4B9-535EF73F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C2E9B-E30D-433D-9FFB-B7F374D3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B44E4-581B-4CF5-9866-9401BE62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83718-A008-4532-8F81-6B9C12CA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DC434-2DAF-4DDF-ACEF-3CAC1A59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F05DBF-3F98-4D4F-9BBA-BFC42E37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774E6-9F12-45F7-AE98-89E7B55E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BBE85-7009-426D-9448-676DC4C2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A3450B-99CF-4BC8-9066-7A68A4C3E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E72FE-3708-408D-B871-16D4BA9E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E111D-02B5-4958-8B47-98EEC35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7F892-482E-4ED9-BB19-40FAC084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6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4528B-CDB3-42D8-BAE1-6A68A082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69C04-D2FF-4275-89E6-766525325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0CC95-AF04-4EE3-89B0-2AFE5D9F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1613-97E2-49A9-97DA-808BD17BE4C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804F-8AB9-42FE-8047-2F5579F04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F1B76-8D2B-496E-AD95-6B9950E0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AB10-FAD2-4FE8-BE5B-F21A363645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9B9E0-DE5B-4864-AAD0-6676B185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864" y="2082348"/>
            <a:ext cx="9708859" cy="1018433"/>
          </a:xfrm>
        </p:spPr>
        <p:txBody>
          <a:bodyPr>
            <a:noAutofit/>
          </a:bodyPr>
          <a:lstStyle/>
          <a:p>
            <a:r>
              <a:rPr lang="en-US" altLang="ko-KR" sz="8000" dirty="0"/>
              <a:t>Positional Encoding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898F1-203F-4F0D-8787-370A8F9A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836" y="4647501"/>
            <a:ext cx="1322663" cy="411061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err="1"/>
              <a:t>허유찬</a:t>
            </a:r>
            <a:endParaRPr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52F3AFB-DC4B-4514-BE4C-6531A1F103A6}"/>
              </a:ext>
            </a:extLst>
          </p:cNvPr>
          <p:cNvSpPr txBox="1">
            <a:spLocks/>
          </p:cNvSpPr>
          <p:nvPr/>
        </p:nvSpPr>
        <p:spPr>
          <a:xfrm>
            <a:off x="2108431" y="3429000"/>
            <a:ext cx="9708859" cy="562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Transformer (Attention Is All You Need)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Positional Encoding?</a:t>
            </a:r>
            <a:endParaRPr lang="ko-KR" altLang="en-US" sz="3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1DB287-DD8B-48DB-B2C4-3115C8F0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359016"/>
            <a:ext cx="10271760" cy="3870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64E14-ECC7-42B1-8D93-32C8B8E2CDCF}"/>
              </a:ext>
            </a:extLst>
          </p:cNvPr>
          <p:cNvSpPr txBox="1"/>
          <p:nvPr/>
        </p:nvSpPr>
        <p:spPr>
          <a:xfrm>
            <a:off x="838200" y="5498984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</a:t>
            </a:r>
            <a:r>
              <a:rPr lang="ko-KR" altLang="en-US" dirty="0"/>
              <a:t>는 각각의 단어의 위치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각각의 단어에 대한 </a:t>
            </a:r>
            <a:r>
              <a:rPr lang="ko-KR" altLang="en-US" dirty="0" err="1"/>
              <a:t>임베딩</a:t>
            </a:r>
            <a:r>
              <a:rPr lang="ko-KR" altLang="en-US" dirty="0"/>
              <a:t> 값의 위치</a:t>
            </a:r>
          </a:p>
        </p:txBody>
      </p:sp>
    </p:spTree>
    <p:extLst>
      <p:ext uri="{BB962C8B-B14F-4D97-AF65-F5344CB8AC3E}">
        <p14:creationId xmlns:p14="http://schemas.microsoft.com/office/powerpoint/2010/main" val="3960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Positional Encoding?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48124B-3209-4674-B3F0-FEBD8280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8320"/>
            <a:ext cx="9591040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8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Positional Encoding?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F2BFD-B6A0-495D-B512-58CCE159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1592780"/>
            <a:ext cx="10439400" cy="4665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F1D4FC-4B8A-4536-BC9F-E9958A1DB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77" y="261911"/>
            <a:ext cx="500132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Attention </a:t>
            </a:r>
            <a:r>
              <a:rPr lang="ko-KR" altLang="en-US" sz="3200" dirty="0"/>
              <a:t>메커니즘의 등장 배경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6D6E54-74CD-4F1F-892C-939739E9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532" y="1758905"/>
            <a:ext cx="10515600" cy="3735884"/>
          </a:xfrm>
        </p:spPr>
      </p:pic>
    </p:spTree>
    <p:extLst>
      <p:ext uri="{BB962C8B-B14F-4D97-AF65-F5344CB8AC3E}">
        <p14:creationId xmlns:p14="http://schemas.microsoft.com/office/powerpoint/2010/main" val="9087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기존 </a:t>
            </a:r>
            <a:r>
              <a:rPr lang="en-US" altLang="ko-KR" sz="3200" dirty="0"/>
              <a:t>RNN, LSTM </a:t>
            </a:r>
            <a:r>
              <a:rPr lang="ko-KR" altLang="en-US" sz="3200" dirty="0"/>
              <a:t>기반의 </a:t>
            </a:r>
            <a:r>
              <a:rPr lang="en-US" altLang="ko-KR" sz="3200" dirty="0"/>
              <a:t>Seq2Seq </a:t>
            </a:r>
            <a:r>
              <a:rPr lang="ko-KR" altLang="en-US" sz="3200" dirty="0"/>
              <a:t>모델들의 문제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865593E-B04E-4F36-AA4F-ECC946F84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420" y="1359016"/>
            <a:ext cx="10515600" cy="41775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0B7EB-F948-4987-ABF7-54FA70F35E53}"/>
              </a:ext>
            </a:extLst>
          </p:cNvPr>
          <p:cNvSpPr txBox="1"/>
          <p:nvPr/>
        </p:nvSpPr>
        <p:spPr>
          <a:xfrm>
            <a:off x="838200" y="5689949"/>
            <a:ext cx="1000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하나의 </a:t>
            </a:r>
            <a:r>
              <a:rPr lang="en-US" altLang="ko-KR" b="1" dirty="0">
                <a:solidFill>
                  <a:srgbClr val="C00000"/>
                </a:solidFill>
              </a:rPr>
              <a:t>context vector</a:t>
            </a:r>
            <a:r>
              <a:rPr lang="ko-KR" altLang="en-US" b="1" dirty="0">
                <a:solidFill>
                  <a:srgbClr val="C00000"/>
                </a:solidFill>
              </a:rPr>
              <a:t>가 소스 문장의 모든 정보를 가지고 있어야 하므로 성능이 저하됨</a:t>
            </a:r>
          </a:p>
        </p:txBody>
      </p:sp>
    </p:spTree>
    <p:extLst>
      <p:ext uri="{BB962C8B-B14F-4D97-AF65-F5344CB8AC3E}">
        <p14:creationId xmlns:p14="http://schemas.microsoft.com/office/powerpoint/2010/main" val="16861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Attention </a:t>
            </a:r>
            <a:r>
              <a:rPr lang="ko-KR" altLang="en-US" sz="3200" dirty="0"/>
              <a:t>메커니즘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6D6E54-74CD-4F1F-892C-939739E9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532" y="1758905"/>
            <a:ext cx="10515600" cy="3138854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95F0C5-B4E0-4875-922E-DE22968F0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52" y="1443190"/>
            <a:ext cx="10860016" cy="4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Attention </a:t>
            </a:r>
            <a:r>
              <a:rPr lang="ko-KR" altLang="en-US" sz="3200" dirty="0"/>
              <a:t>메커니즘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F695BB2-9FE5-4EAD-9A31-74234FE2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4" y="1711639"/>
            <a:ext cx="10818632" cy="43844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DD36D-4A54-4B38-9242-63E1FCFD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097" y="271354"/>
            <a:ext cx="60492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2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F9155-483F-41B4-98BD-EECCCD8FFD54}"/>
              </a:ext>
            </a:extLst>
          </p:cNvPr>
          <p:cNvSpPr/>
          <p:nvPr/>
        </p:nvSpPr>
        <p:spPr>
          <a:xfrm>
            <a:off x="5854356" y="20460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00CCD6-A170-40B8-8486-448F78D9CE1B}"/>
              </a:ext>
            </a:extLst>
          </p:cNvPr>
          <p:cNvSpPr/>
          <p:nvPr/>
        </p:nvSpPr>
        <p:spPr>
          <a:xfrm>
            <a:off x="10477973" y="20460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3B2D5C-D5CC-412D-AA55-65C29F28984B}"/>
              </a:ext>
            </a:extLst>
          </p:cNvPr>
          <p:cNvSpPr/>
          <p:nvPr/>
        </p:nvSpPr>
        <p:spPr>
          <a:xfrm>
            <a:off x="8898782" y="20460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78666-D29C-4085-8903-F7D87AE97507}"/>
              </a:ext>
            </a:extLst>
          </p:cNvPr>
          <p:cNvSpPr/>
          <p:nvPr/>
        </p:nvSpPr>
        <p:spPr>
          <a:xfrm>
            <a:off x="7319591" y="20460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0D156E-2892-405A-8F2D-C038AD09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4" y="1391920"/>
            <a:ext cx="4328849" cy="342621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FA1F10E-6F20-43D3-9090-4A634592FF1E}"/>
              </a:ext>
            </a:extLst>
          </p:cNvPr>
          <p:cNvSpPr/>
          <p:nvPr/>
        </p:nvSpPr>
        <p:spPr>
          <a:xfrm>
            <a:off x="5854356" y="1158240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h1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7693BA-3A8B-4436-A464-6A70F9D4656F}"/>
              </a:ext>
            </a:extLst>
          </p:cNvPr>
          <p:cNvCxnSpPr/>
          <p:nvPr/>
        </p:nvCxnSpPr>
        <p:spPr>
          <a:xfrm flipV="1">
            <a:off x="6390640" y="1696720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F531D9E-33B2-40C6-A634-D8EBFC04DB83}"/>
              </a:ext>
            </a:extLst>
          </p:cNvPr>
          <p:cNvSpPr/>
          <p:nvPr/>
        </p:nvSpPr>
        <p:spPr>
          <a:xfrm>
            <a:off x="7319591" y="1158240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BB7ABB-3710-4538-A01C-08688F9CDC25}"/>
              </a:ext>
            </a:extLst>
          </p:cNvPr>
          <p:cNvSpPr/>
          <p:nvPr/>
        </p:nvSpPr>
        <p:spPr>
          <a:xfrm>
            <a:off x="8898782" y="1160206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h3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03E3ECF-222A-4FBF-AA4C-E8C5A360E23A}"/>
              </a:ext>
            </a:extLst>
          </p:cNvPr>
          <p:cNvSpPr/>
          <p:nvPr/>
        </p:nvSpPr>
        <p:spPr>
          <a:xfrm>
            <a:off x="10477973" y="1158240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h4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DB3347-9F8A-47E9-9AB9-F292C44C3258}"/>
              </a:ext>
            </a:extLst>
          </p:cNvPr>
          <p:cNvCxnSpPr/>
          <p:nvPr/>
        </p:nvCxnSpPr>
        <p:spPr>
          <a:xfrm flipV="1">
            <a:off x="7863151" y="1717040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F2C9147-B9F4-4C8C-A892-5665A4D72421}"/>
              </a:ext>
            </a:extLst>
          </p:cNvPr>
          <p:cNvCxnSpPr/>
          <p:nvPr/>
        </p:nvCxnSpPr>
        <p:spPr>
          <a:xfrm flipV="1">
            <a:off x="9452502" y="1696720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8795AB-1B27-4E86-A639-DDDB26FA4653}"/>
              </a:ext>
            </a:extLst>
          </p:cNvPr>
          <p:cNvCxnSpPr/>
          <p:nvPr/>
        </p:nvCxnSpPr>
        <p:spPr>
          <a:xfrm flipV="1">
            <a:off x="11021533" y="1717040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DAF886-F63D-459C-94D1-06A21AFA1879}"/>
              </a:ext>
            </a:extLst>
          </p:cNvPr>
          <p:cNvSpPr txBox="1"/>
          <p:nvPr/>
        </p:nvSpPr>
        <p:spPr>
          <a:xfrm>
            <a:off x="8173722" y="581224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인코더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AFD626-747E-4945-9A78-340DE88600C1}"/>
              </a:ext>
            </a:extLst>
          </p:cNvPr>
          <p:cNvSpPr txBox="1"/>
          <p:nvPr/>
        </p:nvSpPr>
        <p:spPr>
          <a:xfrm>
            <a:off x="8186280" y="5687356"/>
            <a:ext cx="9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디코더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D2241D-33EA-4BB5-AECA-DAAA5C5EF95D}"/>
              </a:ext>
            </a:extLst>
          </p:cNvPr>
          <p:cNvSpPr/>
          <p:nvPr/>
        </p:nvSpPr>
        <p:spPr>
          <a:xfrm>
            <a:off x="10496098" y="47281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BC93-AF14-484B-9B65-637818F34988}"/>
              </a:ext>
            </a:extLst>
          </p:cNvPr>
          <p:cNvSpPr/>
          <p:nvPr/>
        </p:nvSpPr>
        <p:spPr>
          <a:xfrm>
            <a:off x="8927067" y="4728191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826995-35FA-4A67-8465-3A8CE0D0E291}"/>
              </a:ext>
            </a:extLst>
          </p:cNvPr>
          <p:cNvSpPr/>
          <p:nvPr/>
        </p:nvSpPr>
        <p:spPr>
          <a:xfrm>
            <a:off x="7337716" y="4754740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AB38D0-64D1-4C20-9D5E-624B44E6FF91}"/>
              </a:ext>
            </a:extLst>
          </p:cNvPr>
          <p:cNvSpPr/>
          <p:nvPr/>
        </p:nvSpPr>
        <p:spPr>
          <a:xfrm>
            <a:off x="5865205" y="4754740"/>
            <a:ext cx="108712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6B8108E-523E-4720-9542-1E0C7C3867F8}"/>
              </a:ext>
            </a:extLst>
          </p:cNvPr>
          <p:cNvSpPr/>
          <p:nvPr/>
        </p:nvSpPr>
        <p:spPr>
          <a:xfrm>
            <a:off x="10496098" y="3734809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08E740-9773-4F40-BA03-7476A8B8CCE8}"/>
              </a:ext>
            </a:extLst>
          </p:cNvPr>
          <p:cNvSpPr/>
          <p:nvPr/>
        </p:nvSpPr>
        <p:spPr>
          <a:xfrm>
            <a:off x="8916907" y="3734809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C5BF1B-8513-4D5F-94CC-04857181CBAC}"/>
              </a:ext>
            </a:extLst>
          </p:cNvPr>
          <p:cNvSpPr/>
          <p:nvPr/>
        </p:nvSpPr>
        <p:spPr>
          <a:xfrm>
            <a:off x="7337716" y="3734809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3CAF489-B1FC-47F0-8EAA-B5A7C09AE01F}"/>
              </a:ext>
            </a:extLst>
          </p:cNvPr>
          <p:cNvSpPr/>
          <p:nvPr/>
        </p:nvSpPr>
        <p:spPr>
          <a:xfrm>
            <a:off x="5872481" y="3734809"/>
            <a:ext cx="1087120" cy="4673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B94244-7AE7-4FDC-962E-C6B59F21EE01}"/>
              </a:ext>
            </a:extLst>
          </p:cNvPr>
          <p:cNvCxnSpPr/>
          <p:nvPr/>
        </p:nvCxnSpPr>
        <p:spPr>
          <a:xfrm flipV="1">
            <a:off x="11059978" y="4309998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2005BC-764D-4E23-BD8F-412F1EEC2B60}"/>
              </a:ext>
            </a:extLst>
          </p:cNvPr>
          <p:cNvCxnSpPr/>
          <p:nvPr/>
        </p:nvCxnSpPr>
        <p:spPr>
          <a:xfrm flipV="1">
            <a:off x="9470627" y="4309998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C203E1C-C2F5-4F4F-8FD6-1B3EFD7045C7}"/>
              </a:ext>
            </a:extLst>
          </p:cNvPr>
          <p:cNvCxnSpPr/>
          <p:nvPr/>
        </p:nvCxnSpPr>
        <p:spPr>
          <a:xfrm flipV="1">
            <a:off x="7901596" y="4309998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ECDD83-0A23-48CC-B50D-3CA20AEA8DC1}"/>
              </a:ext>
            </a:extLst>
          </p:cNvPr>
          <p:cNvCxnSpPr/>
          <p:nvPr/>
        </p:nvCxnSpPr>
        <p:spPr>
          <a:xfrm flipV="1">
            <a:off x="6408765" y="4309998"/>
            <a:ext cx="0" cy="2438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FE59EB-1F16-432E-B667-926E45AF6C29}"/>
              </a:ext>
            </a:extLst>
          </p:cNvPr>
          <p:cNvSpPr/>
          <p:nvPr/>
        </p:nvSpPr>
        <p:spPr>
          <a:xfrm>
            <a:off x="8786206" y="4642980"/>
            <a:ext cx="1371600" cy="6767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B832275-6BAF-4657-A680-654A770D09EF}"/>
              </a:ext>
            </a:extLst>
          </p:cNvPr>
          <p:cNvSpPr/>
          <p:nvPr/>
        </p:nvSpPr>
        <p:spPr>
          <a:xfrm>
            <a:off x="7221566" y="3657461"/>
            <a:ext cx="1327386" cy="6525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EED8594-D8C6-4951-8DE7-CB766851E9D4}"/>
              </a:ext>
            </a:extLst>
          </p:cNvPr>
          <p:cNvCxnSpPr>
            <a:cxnSpLocks/>
            <a:endCxn id="35" idx="5"/>
          </p:cNvCxnSpPr>
          <p:nvPr/>
        </p:nvCxnSpPr>
        <p:spPr>
          <a:xfrm flipH="1" flipV="1">
            <a:off x="8354561" y="4214436"/>
            <a:ext cx="431646" cy="428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86CC90-DA54-42FD-92A9-BC9D6D1A7F26}"/>
              </a:ext>
            </a:extLst>
          </p:cNvPr>
          <p:cNvSpPr txBox="1"/>
          <p:nvPr/>
        </p:nvSpPr>
        <p:spPr>
          <a:xfrm>
            <a:off x="6236799" y="257954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9B179A-6493-4126-855C-3CF3B78A04C4}"/>
              </a:ext>
            </a:extLst>
          </p:cNvPr>
          <p:cNvSpPr txBox="1"/>
          <p:nvPr/>
        </p:nvSpPr>
        <p:spPr>
          <a:xfrm>
            <a:off x="9295022" y="256841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4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934A29-D806-4FA0-BCFD-DCA7B6229E78}"/>
              </a:ext>
            </a:extLst>
          </p:cNvPr>
          <p:cNvSpPr txBox="1"/>
          <p:nvPr/>
        </p:nvSpPr>
        <p:spPr>
          <a:xfrm>
            <a:off x="10884373" y="257954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75F121-2D4F-4C2A-8CBE-EF3367825428}"/>
              </a:ext>
            </a:extLst>
          </p:cNvPr>
          <p:cNvSpPr txBox="1"/>
          <p:nvPr/>
        </p:nvSpPr>
        <p:spPr>
          <a:xfrm>
            <a:off x="4700584" y="2579546"/>
            <a:ext cx="9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에너지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33E921-3AF0-41D8-B148-0D5378D18A1A}"/>
              </a:ext>
            </a:extLst>
          </p:cNvPr>
          <p:cNvSpPr txBox="1"/>
          <p:nvPr/>
        </p:nvSpPr>
        <p:spPr>
          <a:xfrm>
            <a:off x="4700584" y="3196508"/>
            <a:ext cx="9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가중치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89DCD6-62DC-4271-8BCD-E83AE0479DA8}"/>
              </a:ext>
            </a:extLst>
          </p:cNvPr>
          <p:cNvSpPr txBox="1"/>
          <p:nvPr/>
        </p:nvSpPr>
        <p:spPr>
          <a:xfrm>
            <a:off x="5936636" y="3203914"/>
            <a:ext cx="94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0.0403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D6B902-2769-44E6-A18F-BF678197E074}"/>
              </a:ext>
            </a:extLst>
          </p:cNvPr>
          <p:cNvSpPr txBox="1"/>
          <p:nvPr/>
        </p:nvSpPr>
        <p:spPr>
          <a:xfrm>
            <a:off x="7457766" y="3196508"/>
            <a:ext cx="9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0.1095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0B011D-1F2A-41C6-A029-FD0D3B14D9E8}"/>
              </a:ext>
            </a:extLst>
          </p:cNvPr>
          <p:cNvSpPr txBox="1"/>
          <p:nvPr/>
        </p:nvSpPr>
        <p:spPr>
          <a:xfrm>
            <a:off x="10630097" y="3182238"/>
            <a:ext cx="96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0.0403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FF2573-8841-4A27-B7FD-29EBEDB11A3E}"/>
              </a:ext>
            </a:extLst>
          </p:cNvPr>
          <p:cNvSpPr txBox="1"/>
          <p:nvPr/>
        </p:nvSpPr>
        <p:spPr>
          <a:xfrm>
            <a:off x="8989381" y="3196508"/>
            <a:ext cx="90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0.8099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3DE8AE-0C94-4741-BB0E-85C8E63379A7}"/>
              </a:ext>
            </a:extLst>
          </p:cNvPr>
          <p:cNvSpPr txBox="1"/>
          <p:nvPr/>
        </p:nvSpPr>
        <p:spPr>
          <a:xfrm>
            <a:off x="7731416" y="257954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B15163-4A8E-4595-8642-3F7890D008B7}"/>
              </a:ext>
            </a:extLst>
          </p:cNvPr>
          <p:cNvSpPr txBox="1"/>
          <p:nvPr/>
        </p:nvSpPr>
        <p:spPr>
          <a:xfrm>
            <a:off x="4487915" y="563008"/>
            <a:ext cx="134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번째 출력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6E08724-54CA-4B48-8F32-ABFABF6F43A8}"/>
              </a:ext>
            </a:extLst>
          </p:cNvPr>
          <p:cNvSpPr/>
          <p:nvPr/>
        </p:nvSpPr>
        <p:spPr>
          <a:xfrm>
            <a:off x="5750561" y="1087120"/>
            <a:ext cx="1280159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8B2FD7D-BC05-4E44-B820-7A18AFCB993E}"/>
              </a:ext>
            </a:extLst>
          </p:cNvPr>
          <p:cNvSpPr/>
          <p:nvPr/>
        </p:nvSpPr>
        <p:spPr>
          <a:xfrm>
            <a:off x="7205637" y="1087120"/>
            <a:ext cx="1280159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081F42D-01FE-407A-A834-A9EC2D28EAE1}"/>
              </a:ext>
            </a:extLst>
          </p:cNvPr>
          <p:cNvSpPr/>
          <p:nvPr/>
        </p:nvSpPr>
        <p:spPr>
          <a:xfrm>
            <a:off x="8802262" y="1087120"/>
            <a:ext cx="1280159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975E90F-90F4-411A-9985-85BE83173BE1}"/>
              </a:ext>
            </a:extLst>
          </p:cNvPr>
          <p:cNvSpPr/>
          <p:nvPr/>
        </p:nvSpPr>
        <p:spPr>
          <a:xfrm>
            <a:off x="10381453" y="1087120"/>
            <a:ext cx="1280159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트랜스포머</a:t>
            </a:r>
            <a:r>
              <a:rPr lang="en-US" altLang="ko-KR" sz="3200" dirty="0"/>
              <a:t>(Transformer)</a:t>
            </a:r>
            <a:endParaRPr lang="ko-KR" altLang="en-US" sz="3200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422AFB83-1F57-4E95-84F2-C8F245A71D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75824"/>
            <a:ext cx="10515600" cy="414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2017</a:t>
            </a:r>
            <a:r>
              <a:rPr lang="ko-KR" altLang="en-US" sz="2400" dirty="0"/>
              <a:t>년 구글이 발표한 논문 </a:t>
            </a:r>
            <a:r>
              <a:rPr lang="en-US" altLang="ko-KR" sz="2400" dirty="0"/>
              <a:t>“Attention is all you need”</a:t>
            </a:r>
            <a:r>
              <a:rPr lang="ko-KR" altLang="en-US" sz="2400" dirty="0"/>
              <a:t>에서 나온 모델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기존</a:t>
            </a:r>
            <a:r>
              <a:rPr lang="en-US" altLang="ko-KR" sz="2400" dirty="0"/>
              <a:t> Seq2Seq</a:t>
            </a:r>
            <a:r>
              <a:rPr lang="ko-KR" altLang="en-US" sz="2400" dirty="0"/>
              <a:t>의 인코더</a:t>
            </a:r>
            <a:r>
              <a:rPr lang="en-US" altLang="ko-KR" sz="2400" dirty="0"/>
              <a:t> – </a:t>
            </a:r>
            <a:r>
              <a:rPr lang="ko-KR" altLang="en-US" sz="2400" dirty="0" err="1"/>
              <a:t>디코더</a:t>
            </a:r>
            <a:r>
              <a:rPr lang="ko-KR" altLang="en-US" sz="2400" dirty="0"/>
              <a:t> 구조를 따름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RNN</a:t>
            </a:r>
            <a:r>
              <a:rPr lang="ko-KR" altLang="en-US" sz="2400" dirty="0"/>
              <a:t>과 </a:t>
            </a:r>
            <a:r>
              <a:rPr lang="en-US" altLang="ko-KR" sz="2400" dirty="0"/>
              <a:t>CNN</a:t>
            </a:r>
            <a:r>
              <a:rPr lang="ko-KR" altLang="en-US" sz="2400" dirty="0"/>
              <a:t>을 전혀 사용하지 않고 </a:t>
            </a:r>
            <a:r>
              <a:rPr lang="en-US" altLang="ko-KR" sz="2400" dirty="0"/>
              <a:t>Attention </a:t>
            </a:r>
            <a:r>
              <a:rPr lang="ko-KR" altLang="en-US" sz="2400" dirty="0"/>
              <a:t>기법만을 사용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RNN, CNN</a:t>
            </a:r>
            <a:r>
              <a:rPr lang="ko-KR" altLang="en-US" sz="2400" dirty="0"/>
              <a:t>을 사용하지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멀티 </a:t>
            </a:r>
            <a:r>
              <a:rPr lang="en-US" altLang="ko-KR" sz="2400" dirty="0"/>
              <a:t>– </a:t>
            </a:r>
            <a:r>
              <a:rPr lang="ko-KR" altLang="en-US" sz="2400" dirty="0"/>
              <a:t>헤드 </a:t>
            </a:r>
            <a:r>
              <a:rPr lang="ko-KR" altLang="en-US" sz="2400" dirty="0" err="1"/>
              <a:t>어텐션</a:t>
            </a:r>
            <a:r>
              <a:rPr lang="ko-KR" altLang="en-US" sz="2400" dirty="0"/>
              <a:t> 층이 단어 사이의 관계만 보고 단어의 순서나 위치는 고려하지 않기 때문에 </a:t>
            </a:r>
            <a:r>
              <a:rPr lang="en-US" altLang="ko-KR" sz="2400" dirty="0"/>
              <a:t>Positional Encoding</a:t>
            </a:r>
            <a:r>
              <a:rPr lang="ko-KR" altLang="en-US" sz="2400" dirty="0"/>
              <a:t>을 사용함</a:t>
            </a:r>
          </a:p>
        </p:txBody>
      </p:sp>
    </p:spTree>
    <p:extLst>
      <p:ext uri="{BB962C8B-B14F-4D97-AF65-F5344CB8AC3E}">
        <p14:creationId xmlns:p14="http://schemas.microsoft.com/office/powerpoint/2010/main" val="5937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트랜스 </a:t>
            </a:r>
            <a:r>
              <a:rPr lang="ko-KR" altLang="en-US" sz="3200" dirty="0" err="1"/>
              <a:t>포머</a:t>
            </a:r>
            <a:r>
              <a:rPr lang="ko-KR" altLang="en-US" sz="3200" dirty="0"/>
              <a:t> 이전 전통적인 </a:t>
            </a:r>
            <a:r>
              <a:rPr lang="ko-KR" altLang="en-US" sz="3200" dirty="0" err="1"/>
              <a:t>임베딩</a:t>
            </a:r>
            <a:r>
              <a:rPr lang="ko-KR" altLang="en-US" sz="3200" dirty="0"/>
              <a:t> 방식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733118-D9AD-4D04-86A6-73FC09C3F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038950"/>
              </p:ext>
            </p:extLst>
          </p:nvPr>
        </p:nvGraphicFramePr>
        <p:xfrm>
          <a:off x="5506720" y="3198503"/>
          <a:ext cx="6207761" cy="1562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870">
                  <a:extLst>
                    <a:ext uri="{9D8B030D-6E8A-4147-A177-3AD203B41FA5}">
                      <a16:colId xmlns:a16="http://schemas.microsoft.com/office/drawing/2014/main" val="2898991930"/>
                    </a:ext>
                  </a:extLst>
                </a:gridCol>
                <a:gridCol w="369418">
                  <a:extLst>
                    <a:ext uri="{9D8B030D-6E8A-4147-A177-3AD203B41FA5}">
                      <a16:colId xmlns:a16="http://schemas.microsoft.com/office/drawing/2014/main" val="3729506901"/>
                    </a:ext>
                  </a:extLst>
                </a:gridCol>
                <a:gridCol w="369418">
                  <a:extLst>
                    <a:ext uri="{9D8B030D-6E8A-4147-A177-3AD203B41FA5}">
                      <a16:colId xmlns:a16="http://schemas.microsoft.com/office/drawing/2014/main" val="3342186700"/>
                    </a:ext>
                  </a:extLst>
                </a:gridCol>
                <a:gridCol w="369418">
                  <a:extLst>
                    <a:ext uri="{9D8B030D-6E8A-4147-A177-3AD203B41FA5}">
                      <a16:colId xmlns:a16="http://schemas.microsoft.com/office/drawing/2014/main" val="1810212364"/>
                    </a:ext>
                  </a:extLst>
                </a:gridCol>
                <a:gridCol w="410064">
                  <a:extLst>
                    <a:ext uri="{9D8B030D-6E8A-4147-A177-3AD203B41FA5}">
                      <a16:colId xmlns:a16="http://schemas.microsoft.com/office/drawing/2014/main" val="1459139179"/>
                    </a:ext>
                  </a:extLst>
                </a:gridCol>
                <a:gridCol w="441744">
                  <a:extLst>
                    <a:ext uri="{9D8B030D-6E8A-4147-A177-3AD203B41FA5}">
                      <a16:colId xmlns:a16="http://schemas.microsoft.com/office/drawing/2014/main" val="101892232"/>
                    </a:ext>
                  </a:extLst>
                </a:gridCol>
                <a:gridCol w="419849">
                  <a:extLst>
                    <a:ext uri="{9D8B030D-6E8A-4147-A177-3AD203B41FA5}">
                      <a16:colId xmlns:a16="http://schemas.microsoft.com/office/drawing/2014/main" val="1278952197"/>
                    </a:ext>
                  </a:extLst>
                </a:gridCol>
                <a:gridCol w="439841">
                  <a:extLst>
                    <a:ext uri="{9D8B030D-6E8A-4147-A177-3AD203B41FA5}">
                      <a16:colId xmlns:a16="http://schemas.microsoft.com/office/drawing/2014/main" val="152368246"/>
                    </a:ext>
                  </a:extLst>
                </a:gridCol>
                <a:gridCol w="2389139">
                  <a:extLst>
                    <a:ext uri="{9D8B030D-6E8A-4147-A177-3AD203B41FA5}">
                      <a16:colId xmlns:a16="http://schemas.microsoft.com/office/drawing/2014/main" val="3567496172"/>
                    </a:ext>
                  </a:extLst>
                </a:gridCol>
              </a:tblGrid>
              <a:tr h="269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5377"/>
                  </a:ext>
                </a:extLst>
              </a:tr>
              <a:tr h="269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40408"/>
                  </a:ext>
                </a:extLst>
              </a:tr>
              <a:tr h="269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53641"/>
                  </a:ext>
                </a:extLst>
              </a:tr>
              <a:tr h="464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teacher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901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4AE6CFF-2BD4-4511-BD93-388156D3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1" y="2559734"/>
            <a:ext cx="4381729" cy="2337386"/>
          </a:xfrm>
          <a:prstGeom prst="rect">
            <a:avLst/>
          </a:prstGeom>
        </p:spPr>
      </p:pic>
      <p:sp>
        <p:nvSpPr>
          <p:cNvPr id="6" name="원호 5">
            <a:extLst>
              <a:ext uri="{FF2B5EF4-FFF2-40B4-BE49-F238E27FC236}">
                <a16:creationId xmlns:a16="http://schemas.microsoft.com/office/drawing/2014/main" id="{F7C766BD-7D77-4B8D-A6C0-B6F0A8907280}"/>
              </a:ext>
            </a:extLst>
          </p:cNvPr>
          <p:cNvSpPr/>
          <p:nvPr/>
        </p:nvSpPr>
        <p:spPr>
          <a:xfrm>
            <a:off x="7635240" y="2844799"/>
            <a:ext cx="4079240" cy="497841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04F4D279-DCAA-4FDE-88CA-2E1F44763707}"/>
              </a:ext>
            </a:extLst>
          </p:cNvPr>
          <p:cNvSpPr/>
          <p:nvPr/>
        </p:nvSpPr>
        <p:spPr>
          <a:xfrm flipH="1">
            <a:off x="5506720" y="2844800"/>
            <a:ext cx="4079240" cy="497840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C2009-0B1D-41E7-9FE4-68E0C7A2A13C}"/>
              </a:ext>
            </a:extLst>
          </p:cNvPr>
          <p:cNvSpPr txBox="1"/>
          <p:nvPr/>
        </p:nvSpPr>
        <p:spPr>
          <a:xfrm>
            <a:off x="7635240" y="2644505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Embeding</a:t>
            </a:r>
            <a:r>
              <a:rPr lang="en-US" altLang="ko-KR" dirty="0"/>
              <a:t>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59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1CCFD-43E7-4D20-AB1F-292D3062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89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Positional Encoding?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9943A7-08D8-4020-8041-D17ED204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1154"/>
            <a:ext cx="10363200" cy="43518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2C9E29-E0AE-4299-B3A7-68B0EB7A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60" y="3026778"/>
            <a:ext cx="9462860" cy="30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892</Words>
  <Application>Microsoft Office PowerPoint</Application>
  <PresentationFormat>와이드스크린</PresentationFormat>
  <Paragraphs>109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Positional Encoding</vt:lpstr>
      <vt:lpstr>Attention 메커니즘의 등장 배경</vt:lpstr>
      <vt:lpstr>기존 RNN, LSTM 기반의 Seq2Seq 모델들의 문제</vt:lpstr>
      <vt:lpstr>Attention 메커니즘</vt:lpstr>
      <vt:lpstr>Attention 메커니즘</vt:lpstr>
      <vt:lpstr>PowerPoint 프레젠테이션</vt:lpstr>
      <vt:lpstr>트랜스포머(Transformer)</vt:lpstr>
      <vt:lpstr>트랜스 포머 이전 전통적인 임베딩 방식</vt:lpstr>
      <vt:lpstr>Positional Encoding?</vt:lpstr>
      <vt:lpstr>Positional Encoding?</vt:lpstr>
      <vt:lpstr>Positional Encoding?</vt:lpstr>
      <vt:lpstr>Positional Encoding?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Positional Encoding</dc:title>
  <dc:creator>GACHON</dc:creator>
  <cp:lastModifiedBy>GACHON</cp:lastModifiedBy>
  <cp:revision>27</cp:revision>
  <dcterms:created xsi:type="dcterms:W3CDTF">2024-04-12T09:56:01Z</dcterms:created>
  <dcterms:modified xsi:type="dcterms:W3CDTF">2024-05-16T08:35:27Z</dcterms:modified>
</cp:coreProperties>
</file>