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8" r:id="rId3"/>
    <p:sldId id="259" r:id="rId4"/>
    <p:sldId id="261" r:id="rId5"/>
    <p:sldId id="263" r:id="rId6"/>
    <p:sldId id="265" r:id="rId7"/>
    <p:sldId id="267" r:id="rId8"/>
    <p:sldId id="268" r:id="rId9"/>
    <p:sldId id="269" r:id="rId10"/>
    <p:sldId id="266" r:id="rId11"/>
    <p:sldId id="272" r:id="rId12"/>
    <p:sldId id="275" r:id="rId13"/>
    <p:sldId id="274" r:id="rId14"/>
    <p:sldId id="276" r:id="rId15"/>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svg"/><Relationship Id="rId1" Type="http://schemas.openxmlformats.org/officeDocument/2006/relationships/image" Target="../media/image7.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svg"/><Relationship Id="rId1" Type="http://schemas.openxmlformats.org/officeDocument/2006/relationships/image" Target="../media/image7.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E2FA82-E6F0-40E3-961B-E0A18F47DE55}"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4FD3D314-9CCF-4834-8425-9BA35EC93757}">
      <dgm:prSet/>
      <dgm:spPr/>
      <dgm:t>
        <a:bodyPr/>
        <a:lstStyle/>
        <a:p>
          <a:r>
            <a:rPr lang="en-GB" dirty="0"/>
            <a:t>OBJECTIVE: Presenting an analytical solution to help a company trying to control attrition by answering the following questions;</a:t>
          </a:r>
        </a:p>
        <a:p>
          <a:r>
            <a:rPr lang="en-GB" dirty="0"/>
            <a:t>1. What type of employees are leaving ?</a:t>
          </a:r>
        </a:p>
        <a:p>
          <a:r>
            <a:rPr lang="en-GB" dirty="0"/>
            <a:t>2. Which employees are prone to leave next</a:t>
          </a:r>
          <a:r>
            <a:rPr lang="en-GB"/>
            <a:t>? </a:t>
          </a:r>
          <a:endParaRPr lang="en-GB" smtClean="0"/>
        </a:p>
        <a:p>
          <a:r>
            <a:rPr lang="en-GB" smtClean="0"/>
            <a:t>Using data analytics to generate meaningful  insights and present these insights inform of visualizations from the available data provided by the company. The following analytical techniques were implemented;</a:t>
          </a:r>
          <a:endParaRPr lang="en-GB" dirty="0"/>
        </a:p>
      </dgm:t>
    </dgm:pt>
    <dgm:pt modelId="{7C401869-D733-454F-9B53-BD322ABC7101}" type="parTrans" cxnId="{C820609A-305F-4F8A-B869-54152210BE6B}">
      <dgm:prSet/>
      <dgm:spPr/>
      <dgm:t>
        <a:bodyPr/>
        <a:lstStyle/>
        <a:p>
          <a:endParaRPr lang="en-US"/>
        </a:p>
      </dgm:t>
    </dgm:pt>
    <dgm:pt modelId="{E9DC84B1-6F16-4ECF-8004-00A22F8924B3}" type="sibTrans" cxnId="{C820609A-305F-4F8A-B869-54152210BE6B}">
      <dgm:prSet/>
      <dgm:spPr/>
      <dgm:t>
        <a:bodyPr/>
        <a:lstStyle/>
        <a:p>
          <a:endParaRPr lang="en-US"/>
        </a:p>
      </dgm:t>
    </dgm:pt>
    <dgm:pt modelId="{418A038B-4876-4274-A287-6C81BE029F58}">
      <dgm:prSet/>
      <dgm:spPr/>
      <dgm:t>
        <a:bodyPr/>
        <a:lstStyle/>
        <a:p>
          <a:endParaRPr lang="en-GB" dirty="0"/>
        </a:p>
        <a:p>
          <a:r>
            <a:rPr lang="en-GB" dirty="0"/>
            <a:t>STEP 1: UNDERSTANDING THE VARIOUS FEATURES OF THE DATASET AND WHICH FEATURES ARE OF IMPORTANCE TO THE OBJECTIVE OF OUR ANALYSIS</a:t>
          </a:r>
          <a:endParaRPr lang="en-US" dirty="0"/>
        </a:p>
      </dgm:t>
    </dgm:pt>
    <dgm:pt modelId="{4DA50570-DF87-4341-AC87-58D170B55DF4}" type="parTrans" cxnId="{70CF9C85-B905-43DD-89B9-0A28C1D4DABB}">
      <dgm:prSet/>
      <dgm:spPr/>
      <dgm:t>
        <a:bodyPr/>
        <a:lstStyle/>
        <a:p>
          <a:endParaRPr lang="en-US"/>
        </a:p>
      </dgm:t>
    </dgm:pt>
    <dgm:pt modelId="{5765BE1D-EF69-4412-9CED-4AB4279D3E06}" type="sibTrans" cxnId="{70CF9C85-B905-43DD-89B9-0A28C1D4DABB}">
      <dgm:prSet/>
      <dgm:spPr/>
      <dgm:t>
        <a:bodyPr/>
        <a:lstStyle/>
        <a:p>
          <a:endParaRPr lang="en-US"/>
        </a:p>
      </dgm:t>
    </dgm:pt>
    <dgm:pt modelId="{7A3FE9FB-F71E-4A67-910D-B332CA5C88A9}" type="pres">
      <dgm:prSet presAssocID="{E4E2FA82-E6F0-40E3-961B-E0A18F47DE55}" presName="root" presStyleCnt="0">
        <dgm:presLayoutVars>
          <dgm:dir/>
          <dgm:resizeHandles val="exact"/>
        </dgm:presLayoutVars>
      </dgm:prSet>
      <dgm:spPr/>
      <dgm:t>
        <a:bodyPr/>
        <a:lstStyle/>
        <a:p>
          <a:endParaRPr lang="en-US"/>
        </a:p>
      </dgm:t>
    </dgm:pt>
    <dgm:pt modelId="{D1BB3C5E-F208-4603-B1F5-F88B9CAD548B}" type="pres">
      <dgm:prSet presAssocID="{4FD3D314-9CCF-4834-8425-9BA35EC93757}" presName="compNode" presStyleCnt="0"/>
      <dgm:spPr/>
    </dgm:pt>
    <dgm:pt modelId="{3E1DB9C7-672C-4EC4-AE77-2951C00F6957}" type="pres">
      <dgm:prSet presAssocID="{4FD3D314-9CCF-4834-8425-9BA35EC93757}" presName="bgRect" presStyleLbl="bgShp" presStyleIdx="0" presStyleCnt="2"/>
      <dgm:spPr/>
    </dgm:pt>
    <dgm:pt modelId="{E589ABFA-8C64-4F87-BE68-118F71823ED3}" type="pres">
      <dgm:prSet presAssocID="{4FD3D314-9CCF-4834-8425-9BA35EC9375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Statistics"/>
        </a:ext>
      </dgm:extLst>
    </dgm:pt>
    <dgm:pt modelId="{2CE43DC8-36CC-4D6B-B7E2-6478CD824993}" type="pres">
      <dgm:prSet presAssocID="{4FD3D314-9CCF-4834-8425-9BA35EC93757}" presName="spaceRect" presStyleCnt="0"/>
      <dgm:spPr/>
    </dgm:pt>
    <dgm:pt modelId="{EAF61B78-A90C-4641-BCDC-3BFB1BFAE7AA}" type="pres">
      <dgm:prSet presAssocID="{4FD3D314-9CCF-4834-8425-9BA35EC93757}" presName="parTx" presStyleLbl="revTx" presStyleIdx="0" presStyleCnt="2">
        <dgm:presLayoutVars>
          <dgm:chMax val="0"/>
          <dgm:chPref val="0"/>
        </dgm:presLayoutVars>
      </dgm:prSet>
      <dgm:spPr/>
      <dgm:t>
        <a:bodyPr/>
        <a:lstStyle/>
        <a:p>
          <a:endParaRPr lang="en-US"/>
        </a:p>
      </dgm:t>
    </dgm:pt>
    <dgm:pt modelId="{69B1464B-C969-4F59-9CF5-0D43F61A36C5}" type="pres">
      <dgm:prSet presAssocID="{E9DC84B1-6F16-4ECF-8004-00A22F8924B3}" presName="sibTrans" presStyleCnt="0"/>
      <dgm:spPr/>
    </dgm:pt>
    <dgm:pt modelId="{E7834795-7868-4F4C-8184-8FCEC3C125A4}" type="pres">
      <dgm:prSet presAssocID="{418A038B-4876-4274-A287-6C81BE029F58}" presName="compNode" presStyleCnt="0"/>
      <dgm:spPr/>
    </dgm:pt>
    <dgm:pt modelId="{34B79CFD-D0F0-49C0-BBE7-2D906F53622A}" type="pres">
      <dgm:prSet presAssocID="{418A038B-4876-4274-A287-6C81BE029F58}" presName="bgRect" presStyleLbl="bgShp" presStyleIdx="1" presStyleCnt="2"/>
      <dgm:spPr/>
    </dgm:pt>
    <dgm:pt modelId="{2EC9BF25-167C-43FA-AFF4-ACF72F3805FD}" type="pres">
      <dgm:prSet presAssocID="{418A038B-4876-4274-A287-6C81BE029F5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Business Growth"/>
        </a:ext>
      </dgm:extLst>
    </dgm:pt>
    <dgm:pt modelId="{1D424EC8-65F5-483E-908A-2919BCC43DBD}" type="pres">
      <dgm:prSet presAssocID="{418A038B-4876-4274-A287-6C81BE029F58}" presName="spaceRect" presStyleCnt="0"/>
      <dgm:spPr/>
    </dgm:pt>
    <dgm:pt modelId="{08C27EDF-C5EF-4ADD-9788-1A3DF08CE3E6}" type="pres">
      <dgm:prSet presAssocID="{418A038B-4876-4274-A287-6C81BE029F58}" presName="parTx" presStyleLbl="revTx" presStyleIdx="1" presStyleCnt="2">
        <dgm:presLayoutVars>
          <dgm:chMax val="0"/>
          <dgm:chPref val="0"/>
        </dgm:presLayoutVars>
      </dgm:prSet>
      <dgm:spPr/>
      <dgm:t>
        <a:bodyPr/>
        <a:lstStyle/>
        <a:p>
          <a:endParaRPr lang="en-US"/>
        </a:p>
      </dgm:t>
    </dgm:pt>
  </dgm:ptLst>
  <dgm:cxnLst>
    <dgm:cxn modelId="{BF5242D3-2D54-463D-9A8D-14DC3107B83A}" type="presOf" srcId="{E4E2FA82-E6F0-40E3-961B-E0A18F47DE55}" destId="{7A3FE9FB-F71E-4A67-910D-B332CA5C88A9}" srcOrd="0" destOrd="0" presId="urn:microsoft.com/office/officeart/2018/2/layout/IconVerticalSolidList"/>
    <dgm:cxn modelId="{2433D7BA-AE08-4668-9FA0-EFC7EFE7603B}" type="presOf" srcId="{418A038B-4876-4274-A287-6C81BE029F58}" destId="{08C27EDF-C5EF-4ADD-9788-1A3DF08CE3E6}" srcOrd="0" destOrd="0" presId="urn:microsoft.com/office/officeart/2018/2/layout/IconVerticalSolidList"/>
    <dgm:cxn modelId="{E30FA7EC-3804-43E5-B451-8F7E79F3FA13}" type="presOf" srcId="{4FD3D314-9CCF-4834-8425-9BA35EC93757}" destId="{EAF61B78-A90C-4641-BCDC-3BFB1BFAE7AA}" srcOrd="0" destOrd="0" presId="urn:microsoft.com/office/officeart/2018/2/layout/IconVerticalSolidList"/>
    <dgm:cxn modelId="{C820609A-305F-4F8A-B869-54152210BE6B}" srcId="{E4E2FA82-E6F0-40E3-961B-E0A18F47DE55}" destId="{4FD3D314-9CCF-4834-8425-9BA35EC93757}" srcOrd="0" destOrd="0" parTransId="{7C401869-D733-454F-9B53-BD322ABC7101}" sibTransId="{E9DC84B1-6F16-4ECF-8004-00A22F8924B3}"/>
    <dgm:cxn modelId="{70CF9C85-B905-43DD-89B9-0A28C1D4DABB}" srcId="{E4E2FA82-E6F0-40E3-961B-E0A18F47DE55}" destId="{418A038B-4876-4274-A287-6C81BE029F58}" srcOrd="1" destOrd="0" parTransId="{4DA50570-DF87-4341-AC87-58D170B55DF4}" sibTransId="{5765BE1D-EF69-4412-9CED-4AB4279D3E06}"/>
    <dgm:cxn modelId="{1CBE0AB5-DC40-4414-8BE8-232EEBEAAD30}" type="presParOf" srcId="{7A3FE9FB-F71E-4A67-910D-B332CA5C88A9}" destId="{D1BB3C5E-F208-4603-B1F5-F88B9CAD548B}" srcOrd="0" destOrd="0" presId="urn:microsoft.com/office/officeart/2018/2/layout/IconVerticalSolidList"/>
    <dgm:cxn modelId="{344D62A9-50F4-477E-9E1D-671765B271C7}" type="presParOf" srcId="{D1BB3C5E-F208-4603-B1F5-F88B9CAD548B}" destId="{3E1DB9C7-672C-4EC4-AE77-2951C00F6957}" srcOrd="0" destOrd="0" presId="urn:microsoft.com/office/officeart/2018/2/layout/IconVerticalSolidList"/>
    <dgm:cxn modelId="{AEB23A63-6E4D-4A5D-803B-89A3F0A45A32}" type="presParOf" srcId="{D1BB3C5E-F208-4603-B1F5-F88B9CAD548B}" destId="{E589ABFA-8C64-4F87-BE68-118F71823ED3}" srcOrd="1" destOrd="0" presId="urn:microsoft.com/office/officeart/2018/2/layout/IconVerticalSolidList"/>
    <dgm:cxn modelId="{3B31505F-0089-4F3C-9B17-1B45A71BFDEA}" type="presParOf" srcId="{D1BB3C5E-F208-4603-B1F5-F88B9CAD548B}" destId="{2CE43DC8-36CC-4D6B-B7E2-6478CD824993}" srcOrd="2" destOrd="0" presId="urn:microsoft.com/office/officeart/2018/2/layout/IconVerticalSolidList"/>
    <dgm:cxn modelId="{6C28EB2B-8501-49F8-95D4-5B8382B5F54E}" type="presParOf" srcId="{D1BB3C5E-F208-4603-B1F5-F88B9CAD548B}" destId="{EAF61B78-A90C-4641-BCDC-3BFB1BFAE7AA}" srcOrd="3" destOrd="0" presId="urn:microsoft.com/office/officeart/2018/2/layout/IconVerticalSolidList"/>
    <dgm:cxn modelId="{23F10D97-29B9-4F57-8969-8572EFA225CC}" type="presParOf" srcId="{7A3FE9FB-F71E-4A67-910D-B332CA5C88A9}" destId="{69B1464B-C969-4F59-9CF5-0D43F61A36C5}" srcOrd="1" destOrd="0" presId="urn:microsoft.com/office/officeart/2018/2/layout/IconVerticalSolidList"/>
    <dgm:cxn modelId="{74E787A7-F373-402C-942D-FD3212DD4A76}" type="presParOf" srcId="{7A3FE9FB-F71E-4A67-910D-B332CA5C88A9}" destId="{E7834795-7868-4F4C-8184-8FCEC3C125A4}" srcOrd="2" destOrd="0" presId="urn:microsoft.com/office/officeart/2018/2/layout/IconVerticalSolidList"/>
    <dgm:cxn modelId="{29F0A3A3-9630-4B40-A632-BDA0309245C6}" type="presParOf" srcId="{E7834795-7868-4F4C-8184-8FCEC3C125A4}" destId="{34B79CFD-D0F0-49C0-BBE7-2D906F53622A}" srcOrd="0" destOrd="0" presId="urn:microsoft.com/office/officeart/2018/2/layout/IconVerticalSolidList"/>
    <dgm:cxn modelId="{513C4264-21F4-4D33-B1E3-DF275E5C477D}" type="presParOf" srcId="{E7834795-7868-4F4C-8184-8FCEC3C125A4}" destId="{2EC9BF25-167C-43FA-AFF4-ACF72F3805FD}" srcOrd="1" destOrd="0" presId="urn:microsoft.com/office/officeart/2018/2/layout/IconVerticalSolidList"/>
    <dgm:cxn modelId="{F89F6EDF-AFA0-4943-A9C1-EEC521C24F30}" type="presParOf" srcId="{E7834795-7868-4F4C-8184-8FCEC3C125A4}" destId="{1D424EC8-65F5-483E-908A-2919BCC43DBD}" srcOrd="2" destOrd="0" presId="urn:microsoft.com/office/officeart/2018/2/layout/IconVerticalSolidList"/>
    <dgm:cxn modelId="{A5616820-179F-4CD1-AB93-846AD2A3CBD0}" type="presParOf" srcId="{E7834795-7868-4F4C-8184-8FCEC3C125A4}" destId="{08C27EDF-C5EF-4ADD-9788-1A3DF08CE3E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6B536C-9CAB-4674-9BBE-F2A1213F0453}"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NG"/>
        </a:p>
      </dgm:t>
    </dgm:pt>
    <dgm:pt modelId="{F3EBE37E-FA69-4881-8ED8-4D160987F15C}">
      <dgm:prSet phldrT="[Text]"/>
      <dgm:spPr/>
      <dgm:t>
        <a:bodyPr/>
        <a:lstStyle/>
        <a:p>
          <a:r>
            <a:rPr lang="en-GB" dirty="0"/>
            <a:t>An Analysis of individual information of Employees who left the company</a:t>
          </a:r>
          <a:endParaRPr lang="en-NG" dirty="0"/>
        </a:p>
      </dgm:t>
    </dgm:pt>
    <dgm:pt modelId="{58DDC0C4-BF59-4FD7-A1DA-AF8D1F5153E4}" type="parTrans" cxnId="{58D43927-93CD-4266-8B3B-1F6FE657712A}">
      <dgm:prSet/>
      <dgm:spPr/>
      <dgm:t>
        <a:bodyPr/>
        <a:lstStyle/>
        <a:p>
          <a:endParaRPr lang="en-NG"/>
        </a:p>
      </dgm:t>
    </dgm:pt>
    <dgm:pt modelId="{FC84B0F1-D898-4010-8C62-35A1E1445E45}" type="sibTrans" cxnId="{58D43927-93CD-4266-8B3B-1F6FE657712A}">
      <dgm:prSet/>
      <dgm:spPr/>
      <dgm:t>
        <a:bodyPr/>
        <a:lstStyle/>
        <a:p>
          <a:endParaRPr lang="en-NG"/>
        </a:p>
      </dgm:t>
    </dgm:pt>
    <dgm:pt modelId="{8EF6372D-8167-4D29-B483-EFE1AB37F5A2}">
      <dgm:prSet phldrT="[Text]"/>
      <dgm:spPr/>
      <dgm:t>
        <a:bodyPr/>
        <a:lstStyle/>
        <a:p>
          <a:r>
            <a:rPr lang="en-GB" dirty="0"/>
            <a:t>An Analysis of individual information of Existing Employees</a:t>
          </a:r>
          <a:endParaRPr lang="en-NG" dirty="0"/>
        </a:p>
      </dgm:t>
    </dgm:pt>
    <dgm:pt modelId="{698BFA49-7111-426D-94C6-A0F0C6A756B1}" type="parTrans" cxnId="{3C9611ED-E4D5-476D-8D9A-27036B1FE5B1}">
      <dgm:prSet/>
      <dgm:spPr/>
      <dgm:t>
        <a:bodyPr/>
        <a:lstStyle/>
        <a:p>
          <a:endParaRPr lang="en-NG"/>
        </a:p>
      </dgm:t>
    </dgm:pt>
    <dgm:pt modelId="{B1F45C31-3141-4290-A0B0-62BEAE570461}" type="sibTrans" cxnId="{3C9611ED-E4D5-476D-8D9A-27036B1FE5B1}">
      <dgm:prSet/>
      <dgm:spPr/>
      <dgm:t>
        <a:bodyPr/>
        <a:lstStyle/>
        <a:p>
          <a:endParaRPr lang="en-NG"/>
        </a:p>
      </dgm:t>
    </dgm:pt>
    <dgm:pt modelId="{67C50DC9-D558-479A-B997-636D99850046}">
      <dgm:prSet phldrT="[Text]"/>
      <dgm:spPr/>
      <dgm:t>
        <a:bodyPr/>
        <a:lstStyle/>
        <a:p>
          <a:r>
            <a:rPr lang="en-GB" dirty="0"/>
            <a:t>The  visualized output of both  analysis are compared to draw out trends and insights</a:t>
          </a:r>
          <a:endParaRPr lang="en-NG" dirty="0"/>
        </a:p>
      </dgm:t>
    </dgm:pt>
    <dgm:pt modelId="{0BCBBB80-0D40-44B1-928E-4E216E08F24C}" type="parTrans" cxnId="{12A99B55-3BDD-47DD-B6D6-3D769C7DBB8F}">
      <dgm:prSet/>
      <dgm:spPr/>
      <dgm:t>
        <a:bodyPr/>
        <a:lstStyle/>
        <a:p>
          <a:endParaRPr lang="en-NG"/>
        </a:p>
      </dgm:t>
    </dgm:pt>
    <dgm:pt modelId="{4906E0D0-336A-496D-AFF8-721BA41F4817}" type="sibTrans" cxnId="{12A99B55-3BDD-47DD-B6D6-3D769C7DBB8F}">
      <dgm:prSet/>
      <dgm:spPr/>
      <dgm:t>
        <a:bodyPr/>
        <a:lstStyle/>
        <a:p>
          <a:endParaRPr lang="en-NG"/>
        </a:p>
      </dgm:t>
    </dgm:pt>
    <dgm:pt modelId="{EC44C8A3-7B2F-451D-A9B7-AC13FD1F3EE4}" type="pres">
      <dgm:prSet presAssocID="{BE6B536C-9CAB-4674-9BBE-F2A1213F0453}" presName="rootnode" presStyleCnt="0">
        <dgm:presLayoutVars>
          <dgm:chMax/>
          <dgm:chPref/>
          <dgm:dir/>
          <dgm:animLvl val="lvl"/>
        </dgm:presLayoutVars>
      </dgm:prSet>
      <dgm:spPr/>
      <dgm:t>
        <a:bodyPr/>
        <a:lstStyle/>
        <a:p>
          <a:endParaRPr lang="en-US"/>
        </a:p>
      </dgm:t>
    </dgm:pt>
    <dgm:pt modelId="{CAF95735-0874-40A9-B71C-DA40B81369FB}" type="pres">
      <dgm:prSet presAssocID="{F3EBE37E-FA69-4881-8ED8-4D160987F15C}" presName="composite" presStyleCnt="0"/>
      <dgm:spPr/>
    </dgm:pt>
    <dgm:pt modelId="{54A00A8C-169D-4B25-9BDC-8EC0F41F93B6}" type="pres">
      <dgm:prSet presAssocID="{F3EBE37E-FA69-4881-8ED8-4D160987F15C}" presName="bentUpArrow1" presStyleLbl="alignImgPlace1" presStyleIdx="0" presStyleCnt="2"/>
      <dgm:spPr/>
    </dgm:pt>
    <dgm:pt modelId="{401E2637-6685-43E7-B778-3EB1E0E5DB9C}" type="pres">
      <dgm:prSet presAssocID="{F3EBE37E-FA69-4881-8ED8-4D160987F15C}" presName="ParentText" presStyleLbl="node1" presStyleIdx="0" presStyleCnt="3">
        <dgm:presLayoutVars>
          <dgm:chMax val="1"/>
          <dgm:chPref val="1"/>
          <dgm:bulletEnabled val="1"/>
        </dgm:presLayoutVars>
      </dgm:prSet>
      <dgm:spPr/>
      <dgm:t>
        <a:bodyPr/>
        <a:lstStyle/>
        <a:p>
          <a:endParaRPr lang="en-US"/>
        </a:p>
      </dgm:t>
    </dgm:pt>
    <dgm:pt modelId="{0B603E2C-D723-4E8C-9F6D-EBD6BD23C19D}" type="pres">
      <dgm:prSet presAssocID="{F3EBE37E-FA69-4881-8ED8-4D160987F15C}" presName="ChildText" presStyleLbl="revTx" presStyleIdx="0" presStyleCnt="2" custFlipVert="1" custFlipHor="1" custScaleX="4440" custScaleY="7871">
        <dgm:presLayoutVars>
          <dgm:chMax val="0"/>
          <dgm:chPref val="0"/>
          <dgm:bulletEnabled val="1"/>
        </dgm:presLayoutVars>
      </dgm:prSet>
      <dgm:spPr/>
    </dgm:pt>
    <dgm:pt modelId="{38C64DC6-12BE-4323-83DD-F288038EF573}" type="pres">
      <dgm:prSet presAssocID="{FC84B0F1-D898-4010-8C62-35A1E1445E45}" presName="sibTrans" presStyleCnt="0"/>
      <dgm:spPr/>
    </dgm:pt>
    <dgm:pt modelId="{C27D00BD-25F8-4D1F-987F-950E00CBFF6E}" type="pres">
      <dgm:prSet presAssocID="{8EF6372D-8167-4D29-B483-EFE1AB37F5A2}" presName="composite" presStyleCnt="0"/>
      <dgm:spPr/>
    </dgm:pt>
    <dgm:pt modelId="{DCC9993B-05E0-4F6F-A09C-3F6AE00A9E76}" type="pres">
      <dgm:prSet presAssocID="{8EF6372D-8167-4D29-B483-EFE1AB37F5A2}" presName="bentUpArrow1" presStyleLbl="alignImgPlace1" presStyleIdx="1" presStyleCnt="2"/>
      <dgm:spPr/>
    </dgm:pt>
    <dgm:pt modelId="{9AB0A8B0-9ED2-4CDF-9AC3-A8B7FD418149}" type="pres">
      <dgm:prSet presAssocID="{8EF6372D-8167-4D29-B483-EFE1AB37F5A2}" presName="ParentText" presStyleLbl="node1" presStyleIdx="1" presStyleCnt="3" custLinFactNeighborX="-2814" custLinFactNeighborY="-2518">
        <dgm:presLayoutVars>
          <dgm:chMax val="1"/>
          <dgm:chPref val="1"/>
          <dgm:bulletEnabled val="1"/>
        </dgm:presLayoutVars>
      </dgm:prSet>
      <dgm:spPr/>
      <dgm:t>
        <a:bodyPr/>
        <a:lstStyle/>
        <a:p>
          <a:endParaRPr lang="en-US"/>
        </a:p>
      </dgm:t>
    </dgm:pt>
    <dgm:pt modelId="{3A43DC2B-432F-42EF-9ABE-90BD1D4E4296}" type="pres">
      <dgm:prSet presAssocID="{8EF6372D-8167-4D29-B483-EFE1AB37F5A2}" presName="ChildText" presStyleLbl="revTx" presStyleIdx="1" presStyleCnt="2">
        <dgm:presLayoutVars>
          <dgm:chMax val="0"/>
          <dgm:chPref val="0"/>
          <dgm:bulletEnabled val="1"/>
        </dgm:presLayoutVars>
      </dgm:prSet>
      <dgm:spPr/>
    </dgm:pt>
    <dgm:pt modelId="{EA2D341D-D245-4AB8-B759-2A6658C20298}" type="pres">
      <dgm:prSet presAssocID="{B1F45C31-3141-4290-A0B0-62BEAE570461}" presName="sibTrans" presStyleCnt="0"/>
      <dgm:spPr/>
    </dgm:pt>
    <dgm:pt modelId="{B36D4C89-38DC-42FA-A0D8-2E75FAA806B7}" type="pres">
      <dgm:prSet presAssocID="{67C50DC9-D558-479A-B997-636D99850046}" presName="composite" presStyleCnt="0"/>
      <dgm:spPr/>
    </dgm:pt>
    <dgm:pt modelId="{BA417164-2B05-4617-A70B-08E457F3F48D}" type="pres">
      <dgm:prSet presAssocID="{67C50DC9-D558-479A-B997-636D99850046}" presName="ParentText" presStyleLbl="node1" presStyleIdx="2" presStyleCnt="3">
        <dgm:presLayoutVars>
          <dgm:chMax val="1"/>
          <dgm:chPref val="1"/>
          <dgm:bulletEnabled val="1"/>
        </dgm:presLayoutVars>
      </dgm:prSet>
      <dgm:spPr/>
      <dgm:t>
        <a:bodyPr/>
        <a:lstStyle/>
        <a:p>
          <a:endParaRPr lang="en-US"/>
        </a:p>
      </dgm:t>
    </dgm:pt>
  </dgm:ptLst>
  <dgm:cxnLst>
    <dgm:cxn modelId="{A9300BCB-E573-48D8-BD62-BD1528BE3814}" type="presOf" srcId="{F3EBE37E-FA69-4881-8ED8-4D160987F15C}" destId="{401E2637-6685-43E7-B778-3EB1E0E5DB9C}" srcOrd="0" destOrd="0" presId="urn:microsoft.com/office/officeart/2005/8/layout/StepDownProcess"/>
    <dgm:cxn modelId="{12A99B55-3BDD-47DD-B6D6-3D769C7DBB8F}" srcId="{BE6B536C-9CAB-4674-9BBE-F2A1213F0453}" destId="{67C50DC9-D558-479A-B997-636D99850046}" srcOrd="2" destOrd="0" parTransId="{0BCBBB80-0D40-44B1-928E-4E216E08F24C}" sibTransId="{4906E0D0-336A-496D-AFF8-721BA41F4817}"/>
    <dgm:cxn modelId="{4E982489-EC18-4E58-BEF5-7BD7BA37718E}" type="presOf" srcId="{BE6B536C-9CAB-4674-9BBE-F2A1213F0453}" destId="{EC44C8A3-7B2F-451D-A9B7-AC13FD1F3EE4}" srcOrd="0" destOrd="0" presId="urn:microsoft.com/office/officeart/2005/8/layout/StepDownProcess"/>
    <dgm:cxn modelId="{9A36566C-469D-4A80-AFC2-6BD10AFB2B0C}" type="presOf" srcId="{8EF6372D-8167-4D29-B483-EFE1AB37F5A2}" destId="{9AB0A8B0-9ED2-4CDF-9AC3-A8B7FD418149}" srcOrd="0" destOrd="0" presId="urn:microsoft.com/office/officeart/2005/8/layout/StepDownProcess"/>
    <dgm:cxn modelId="{69106DB5-E794-4695-8EBC-262D4676C9CD}" type="presOf" srcId="{67C50DC9-D558-479A-B997-636D99850046}" destId="{BA417164-2B05-4617-A70B-08E457F3F48D}" srcOrd="0" destOrd="0" presId="urn:microsoft.com/office/officeart/2005/8/layout/StepDownProcess"/>
    <dgm:cxn modelId="{3C9611ED-E4D5-476D-8D9A-27036B1FE5B1}" srcId="{BE6B536C-9CAB-4674-9BBE-F2A1213F0453}" destId="{8EF6372D-8167-4D29-B483-EFE1AB37F5A2}" srcOrd="1" destOrd="0" parTransId="{698BFA49-7111-426D-94C6-A0F0C6A756B1}" sibTransId="{B1F45C31-3141-4290-A0B0-62BEAE570461}"/>
    <dgm:cxn modelId="{58D43927-93CD-4266-8B3B-1F6FE657712A}" srcId="{BE6B536C-9CAB-4674-9BBE-F2A1213F0453}" destId="{F3EBE37E-FA69-4881-8ED8-4D160987F15C}" srcOrd="0" destOrd="0" parTransId="{58DDC0C4-BF59-4FD7-A1DA-AF8D1F5153E4}" sibTransId="{FC84B0F1-D898-4010-8C62-35A1E1445E45}"/>
    <dgm:cxn modelId="{10A2DC92-28F1-4D4F-B619-0E975AEA38A1}" type="presParOf" srcId="{EC44C8A3-7B2F-451D-A9B7-AC13FD1F3EE4}" destId="{CAF95735-0874-40A9-B71C-DA40B81369FB}" srcOrd="0" destOrd="0" presId="urn:microsoft.com/office/officeart/2005/8/layout/StepDownProcess"/>
    <dgm:cxn modelId="{866F0396-19F1-486F-AAB9-6D9A85EE6A83}" type="presParOf" srcId="{CAF95735-0874-40A9-B71C-DA40B81369FB}" destId="{54A00A8C-169D-4B25-9BDC-8EC0F41F93B6}" srcOrd="0" destOrd="0" presId="urn:microsoft.com/office/officeart/2005/8/layout/StepDownProcess"/>
    <dgm:cxn modelId="{5EC0151A-8027-46E9-9AEC-DC2211D81B73}" type="presParOf" srcId="{CAF95735-0874-40A9-B71C-DA40B81369FB}" destId="{401E2637-6685-43E7-B778-3EB1E0E5DB9C}" srcOrd="1" destOrd="0" presId="urn:microsoft.com/office/officeart/2005/8/layout/StepDownProcess"/>
    <dgm:cxn modelId="{DBCDDC9A-0EB6-4696-835E-90C7F5498987}" type="presParOf" srcId="{CAF95735-0874-40A9-B71C-DA40B81369FB}" destId="{0B603E2C-D723-4E8C-9F6D-EBD6BD23C19D}" srcOrd="2" destOrd="0" presId="urn:microsoft.com/office/officeart/2005/8/layout/StepDownProcess"/>
    <dgm:cxn modelId="{1E725D4E-DFA5-484A-989C-AEEB3A49933E}" type="presParOf" srcId="{EC44C8A3-7B2F-451D-A9B7-AC13FD1F3EE4}" destId="{38C64DC6-12BE-4323-83DD-F288038EF573}" srcOrd="1" destOrd="0" presId="urn:microsoft.com/office/officeart/2005/8/layout/StepDownProcess"/>
    <dgm:cxn modelId="{F4C6BD35-E374-4E7F-B4A3-D31F40EC74B9}" type="presParOf" srcId="{EC44C8A3-7B2F-451D-A9B7-AC13FD1F3EE4}" destId="{C27D00BD-25F8-4D1F-987F-950E00CBFF6E}" srcOrd="2" destOrd="0" presId="urn:microsoft.com/office/officeart/2005/8/layout/StepDownProcess"/>
    <dgm:cxn modelId="{DA31C6FF-A1EF-4A23-996F-FE9387601712}" type="presParOf" srcId="{C27D00BD-25F8-4D1F-987F-950E00CBFF6E}" destId="{DCC9993B-05E0-4F6F-A09C-3F6AE00A9E76}" srcOrd="0" destOrd="0" presId="urn:microsoft.com/office/officeart/2005/8/layout/StepDownProcess"/>
    <dgm:cxn modelId="{FE54225F-B173-4C68-AE41-2877D5228A43}" type="presParOf" srcId="{C27D00BD-25F8-4D1F-987F-950E00CBFF6E}" destId="{9AB0A8B0-9ED2-4CDF-9AC3-A8B7FD418149}" srcOrd="1" destOrd="0" presId="urn:microsoft.com/office/officeart/2005/8/layout/StepDownProcess"/>
    <dgm:cxn modelId="{BA56F3AB-6B44-402C-A188-1E6B7BBD9D67}" type="presParOf" srcId="{C27D00BD-25F8-4D1F-987F-950E00CBFF6E}" destId="{3A43DC2B-432F-42EF-9ABE-90BD1D4E4296}" srcOrd="2" destOrd="0" presId="urn:microsoft.com/office/officeart/2005/8/layout/StepDownProcess"/>
    <dgm:cxn modelId="{1DDBAA4E-552F-4EE1-8E5A-AEDEBBCA4AD4}" type="presParOf" srcId="{EC44C8A3-7B2F-451D-A9B7-AC13FD1F3EE4}" destId="{EA2D341D-D245-4AB8-B759-2A6658C20298}" srcOrd="3" destOrd="0" presId="urn:microsoft.com/office/officeart/2005/8/layout/StepDownProcess"/>
    <dgm:cxn modelId="{CB73E185-2C6B-4768-A2BB-C6FADC05CA74}" type="presParOf" srcId="{EC44C8A3-7B2F-451D-A9B7-AC13FD1F3EE4}" destId="{B36D4C89-38DC-42FA-A0D8-2E75FAA806B7}" srcOrd="4" destOrd="0" presId="urn:microsoft.com/office/officeart/2005/8/layout/StepDownProcess"/>
    <dgm:cxn modelId="{82089401-CAE0-44FE-BB56-57CD9FAA7AFD}" type="presParOf" srcId="{B36D4C89-38DC-42FA-A0D8-2E75FAA806B7}" destId="{BA417164-2B05-4617-A70B-08E457F3F48D}"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6B536C-9CAB-4674-9BBE-F2A1213F0453}"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NG"/>
        </a:p>
      </dgm:t>
    </dgm:pt>
    <dgm:pt modelId="{F3EBE37E-FA69-4881-8ED8-4D160987F15C}">
      <dgm:prSet phldrT="[Text]"/>
      <dgm:spPr/>
      <dgm:t>
        <a:bodyPr/>
        <a:lstStyle/>
        <a:p>
          <a:r>
            <a:rPr lang="en-GB" dirty="0"/>
            <a:t>An Analysis of 2 or more information of Employees who left the company</a:t>
          </a:r>
          <a:endParaRPr lang="en-NG" dirty="0"/>
        </a:p>
      </dgm:t>
    </dgm:pt>
    <dgm:pt modelId="{58DDC0C4-BF59-4FD7-A1DA-AF8D1F5153E4}" type="parTrans" cxnId="{58D43927-93CD-4266-8B3B-1F6FE657712A}">
      <dgm:prSet/>
      <dgm:spPr/>
      <dgm:t>
        <a:bodyPr/>
        <a:lstStyle/>
        <a:p>
          <a:endParaRPr lang="en-NG"/>
        </a:p>
      </dgm:t>
    </dgm:pt>
    <dgm:pt modelId="{FC84B0F1-D898-4010-8C62-35A1E1445E45}" type="sibTrans" cxnId="{58D43927-93CD-4266-8B3B-1F6FE657712A}">
      <dgm:prSet/>
      <dgm:spPr/>
      <dgm:t>
        <a:bodyPr/>
        <a:lstStyle/>
        <a:p>
          <a:endParaRPr lang="en-NG"/>
        </a:p>
      </dgm:t>
    </dgm:pt>
    <dgm:pt modelId="{8EF6372D-8167-4D29-B483-EFE1AB37F5A2}">
      <dgm:prSet phldrT="[Text]"/>
      <dgm:spPr/>
      <dgm:t>
        <a:bodyPr/>
        <a:lstStyle/>
        <a:p>
          <a:r>
            <a:rPr lang="en-GB" dirty="0"/>
            <a:t>An Analysis of 2 or more  information of Existing Employees</a:t>
          </a:r>
          <a:endParaRPr lang="en-NG" dirty="0"/>
        </a:p>
      </dgm:t>
    </dgm:pt>
    <dgm:pt modelId="{698BFA49-7111-426D-94C6-A0F0C6A756B1}" type="parTrans" cxnId="{3C9611ED-E4D5-476D-8D9A-27036B1FE5B1}">
      <dgm:prSet/>
      <dgm:spPr/>
      <dgm:t>
        <a:bodyPr/>
        <a:lstStyle/>
        <a:p>
          <a:endParaRPr lang="en-NG"/>
        </a:p>
      </dgm:t>
    </dgm:pt>
    <dgm:pt modelId="{B1F45C31-3141-4290-A0B0-62BEAE570461}" type="sibTrans" cxnId="{3C9611ED-E4D5-476D-8D9A-27036B1FE5B1}">
      <dgm:prSet/>
      <dgm:spPr/>
      <dgm:t>
        <a:bodyPr/>
        <a:lstStyle/>
        <a:p>
          <a:endParaRPr lang="en-NG"/>
        </a:p>
      </dgm:t>
    </dgm:pt>
    <dgm:pt modelId="{67C50DC9-D558-479A-B997-636D99850046}">
      <dgm:prSet phldrT="[Text]"/>
      <dgm:spPr/>
      <dgm:t>
        <a:bodyPr/>
        <a:lstStyle/>
        <a:p>
          <a:r>
            <a:rPr lang="en-GB" dirty="0"/>
            <a:t>The  visualized output of both  analysis are compared to draw out trends and insights</a:t>
          </a:r>
          <a:endParaRPr lang="en-NG" dirty="0"/>
        </a:p>
      </dgm:t>
    </dgm:pt>
    <dgm:pt modelId="{0BCBBB80-0D40-44B1-928E-4E216E08F24C}" type="parTrans" cxnId="{12A99B55-3BDD-47DD-B6D6-3D769C7DBB8F}">
      <dgm:prSet/>
      <dgm:spPr/>
      <dgm:t>
        <a:bodyPr/>
        <a:lstStyle/>
        <a:p>
          <a:endParaRPr lang="en-NG"/>
        </a:p>
      </dgm:t>
    </dgm:pt>
    <dgm:pt modelId="{4906E0D0-336A-496D-AFF8-721BA41F4817}" type="sibTrans" cxnId="{12A99B55-3BDD-47DD-B6D6-3D769C7DBB8F}">
      <dgm:prSet/>
      <dgm:spPr/>
      <dgm:t>
        <a:bodyPr/>
        <a:lstStyle/>
        <a:p>
          <a:endParaRPr lang="en-NG"/>
        </a:p>
      </dgm:t>
    </dgm:pt>
    <dgm:pt modelId="{EC44C8A3-7B2F-451D-A9B7-AC13FD1F3EE4}" type="pres">
      <dgm:prSet presAssocID="{BE6B536C-9CAB-4674-9BBE-F2A1213F0453}" presName="rootnode" presStyleCnt="0">
        <dgm:presLayoutVars>
          <dgm:chMax/>
          <dgm:chPref/>
          <dgm:dir/>
          <dgm:animLvl val="lvl"/>
        </dgm:presLayoutVars>
      </dgm:prSet>
      <dgm:spPr/>
      <dgm:t>
        <a:bodyPr/>
        <a:lstStyle/>
        <a:p>
          <a:endParaRPr lang="en-US"/>
        </a:p>
      </dgm:t>
    </dgm:pt>
    <dgm:pt modelId="{CAF95735-0874-40A9-B71C-DA40B81369FB}" type="pres">
      <dgm:prSet presAssocID="{F3EBE37E-FA69-4881-8ED8-4D160987F15C}" presName="composite" presStyleCnt="0"/>
      <dgm:spPr/>
    </dgm:pt>
    <dgm:pt modelId="{54A00A8C-169D-4B25-9BDC-8EC0F41F93B6}" type="pres">
      <dgm:prSet presAssocID="{F3EBE37E-FA69-4881-8ED8-4D160987F15C}" presName="bentUpArrow1" presStyleLbl="alignImgPlace1" presStyleIdx="0" presStyleCnt="2"/>
      <dgm:spPr/>
    </dgm:pt>
    <dgm:pt modelId="{401E2637-6685-43E7-B778-3EB1E0E5DB9C}" type="pres">
      <dgm:prSet presAssocID="{F3EBE37E-FA69-4881-8ED8-4D160987F15C}" presName="ParentText" presStyleLbl="node1" presStyleIdx="0" presStyleCnt="3">
        <dgm:presLayoutVars>
          <dgm:chMax val="1"/>
          <dgm:chPref val="1"/>
          <dgm:bulletEnabled val="1"/>
        </dgm:presLayoutVars>
      </dgm:prSet>
      <dgm:spPr/>
      <dgm:t>
        <a:bodyPr/>
        <a:lstStyle/>
        <a:p>
          <a:endParaRPr lang="en-US"/>
        </a:p>
      </dgm:t>
    </dgm:pt>
    <dgm:pt modelId="{0B603E2C-D723-4E8C-9F6D-EBD6BD23C19D}" type="pres">
      <dgm:prSet presAssocID="{F3EBE37E-FA69-4881-8ED8-4D160987F15C}" presName="ChildText" presStyleLbl="revTx" presStyleIdx="0" presStyleCnt="2" custFlipVert="1" custFlipHor="1" custScaleX="4440" custScaleY="7871">
        <dgm:presLayoutVars>
          <dgm:chMax val="0"/>
          <dgm:chPref val="0"/>
          <dgm:bulletEnabled val="1"/>
        </dgm:presLayoutVars>
      </dgm:prSet>
      <dgm:spPr/>
    </dgm:pt>
    <dgm:pt modelId="{38C64DC6-12BE-4323-83DD-F288038EF573}" type="pres">
      <dgm:prSet presAssocID="{FC84B0F1-D898-4010-8C62-35A1E1445E45}" presName="sibTrans" presStyleCnt="0"/>
      <dgm:spPr/>
    </dgm:pt>
    <dgm:pt modelId="{C27D00BD-25F8-4D1F-987F-950E00CBFF6E}" type="pres">
      <dgm:prSet presAssocID="{8EF6372D-8167-4D29-B483-EFE1AB37F5A2}" presName="composite" presStyleCnt="0"/>
      <dgm:spPr/>
    </dgm:pt>
    <dgm:pt modelId="{DCC9993B-05E0-4F6F-A09C-3F6AE00A9E76}" type="pres">
      <dgm:prSet presAssocID="{8EF6372D-8167-4D29-B483-EFE1AB37F5A2}" presName="bentUpArrow1" presStyleLbl="alignImgPlace1" presStyleIdx="1" presStyleCnt="2"/>
      <dgm:spPr/>
    </dgm:pt>
    <dgm:pt modelId="{9AB0A8B0-9ED2-4CDF-9AC3-A8B7FD418149}" type="pres">
      <dgm:prSet presAssocID="{8EF6372D-8167-4D29-B483-EFE1AB37F5A2}" presName="ParentText" presStyleLbl="node1" presStyleIdx="1" presStyleCnt="3">
        <dgm:presLayoutVars>
          <dgm:chMax val="1"/>
          <dgm:chPref val="1"/>
          <dgm:bulletEnabled val="1"/>
        </dgm:presLayoutVars>
      </dgm:prSet>
      <dgm:spPr/>
      <dgm:t>
        <a:bodyPr/>
        <a:lstStyle/>
        <a:p>
          <a:endParaRPr lang="en-US"/>
        </a:p>
      </dgm:t>
    </dgm:pt>
    <dgm:pt modelId="{3A43DC2B-432F-42EF-9ABE-90BD1D4E4296}" type="pres">
      <dgm:prSet presAssocID="{8EF6372D-8167-4D29-B483-EFE1AB37F5A2}" presName="ChildText" presStyleLbl="revTx" presStyleIdx="1" presStyleCnt="2">
        <dgm:presLayoutVars>
          <dgm:chMax val="0"/>
          <dgm:chPref val="0"/>
          <dgm:bulletEnabled val="1"/>
        </dgm:presLayoutVars>
      </dgm:prSet>
      <dgm:spPr/>
    </dgm:pt>
    <dgm:pt modelId="{EA2D341D-D245-4AB8-B759-2A6658C20298}" type="pres">
      <dgm:prSet presAssocID="{B1F45C31-3141-4290-A0B0-62BEAE570461}" presName="sibTrans" presStyleCnt="0"/>
      <dgm:spPr/>
    </dgm:pt>
    <dgm:pt modelId="{B36D4C89-38DC-42FA-A0D8-2E75FAA806B7}" type="pres">
      <dgm:prSet presAssocID="{67C50DC9-D558-479A-B997-636D99850046}" presName="composite" presStyleCnt="0"/>
      <dgm:spPr/>
    </dgm:pt>
    <dgm:pt modelId="{BA417164-2B05-4617-A70B-08E457F3F48D}" type="pres">
      <dgm:prSet presAssocID="{67C50DC9-D558-479A-B997-636D99850046}" presName="ParentText" presStyleLbl="node1" presStyleIdx="2" presStyleCnt="3">
        <dgm:presLayoutVars>
          <dgm:chMax val="1"/>
          <dgm:chPref val="1"/>
          <dgm:bulletEnabled val="1"/>
        </dgm:presLayoutVars>
      </dgm:prSet>
      <dgm:spPr/>
      <dgm:t>
        <a:bodyPr/>
        <a:lstStyle/>
        <a:p>
          <a:endParaRPr lang="en-US"/>
        </a:p>
      </dgm:t>
    </dgm:pt>
  </dgm:ptLst>
  <dgm:cxnLst>
    <dgm:cxn modelId="{A9300BCB-E573-48D8-BD62-BD1528BE3814}" type="presOf" srcId="{F3EBE37E-FA69-4881-8ED8-4D160987F15C}" destId="{401E2637-6685-43E7-B778-3EB1E0E5DB9C}" srcOrd="0" destOrd="0" presId="urn:microsoft.com/office/officeart/2005/8/layout/StepDownProcess"/>
    <dgm:cxn modelId="{12A99B55-3BDD-47DD-B6D6-3D769C7DBB8F}" srcId="{BE6B536C-9CAB-4674-9BBE-F2A1213F0453}" destId="{67C50DC9-D558-479A-B997-636D99850046}" srcOrd="2" destOrd="0" parTransId="{0BCBBB80-0D40-44B1-928E-4E216E08F24C}" sibTransId="{4906E0D0-336A-496D-AFF8-721BA41F4817}"/>
    <dgm:cxn modelId="{4E982489-EC18-4E58-BEF5-7BD7BA37718E}" type="presOf" srcId="{BE6B536C-9CAB-4674-9BBE-F2A1213F0453}" destId="{EC44C8A3-7B2F-451D-A9B7-AC13FD1F3EE4}" srcOrd="0" destOrd="0" presId="urn:microsoft.com/office/officeart/2005/8/layout/StepDownProcess"/>
    <dgm:cxn modelId="{9A36566C-469D-4A80-AFC2-6BD10AFB2B0C}" type="presOf" srcId="{8EF6372D-8167-4D29-B483-EFE1AB37F5A2}" destId="{9AB0A8B0-9ED2-4CDF-9AC3-A8B7FD418149}" srcOrd="0" destOrd="0" presId="urn:microsoft.com/office/officeart/2005/8/layout/StepDownProcess"/>
    <dgm:cxn modelId="{69106DB5-E794-4695-8EBC-262D4676C9CD}" type="presOf" srcId="{67C50DC9-D558-479A-B997-636D99850046}" destId="{BA417164-2B05-4617-A70B-08E457F3F48D}" srcOrd="0" destOrd="0" presId="urn:microsoft.com/office/officeart/2005/8/layout/StepDownProcess"/>
    <dgm:cxn modelId="{3C9611ED-E4D5-476D-8D9A-27036B1FE5B1}" srcId="{BE6B536C-9CAB-4674-9BBE-F2A1213F0453}" destId="{8EF6372D-8167-4D29-B483-EFE1AB37F5A2}" srcOrd="1" destOrd="0" parTransId="{698BFA49-7111-426D-94C6-A0F0C6A756B1}" sibTransId="{B1F45C31-3141-4290-A0B0-62BEAE570461}"/>
    <dgm:cxn modelId="{58D43927-93CD-4266-8B3B-1F6FE657712A}" srcId="{BE6B536C-9CAB-4674-9BBE-F2A1213F0453}" destId="{F3EBE37E-FA69-4881-8ED8-4D160987F15C}" srcOrd="0" destOrd="0" parTransId="{58DDC0C4-BF59-4FD7-A1DA-AF8D1F5153E4}" sibTransId="{FC84B0F1-D898-4010-8C62-35A1E1445E45}"/>
    <dgm:cxn modelId="{10A2DC92-28F1-4D4F-B619-0E975AEA38A1}" type="presParOf" srcId="{EC44C8A3-7B2F-451D-A9B7-AC13FD1F3EE4}" destId="{CAF95735-0874-40A9-B71C-DA40B81369FB}" srcOrd="0" destOrd="0" presId="urn:microsoft.com/office/officeart/2005/8/layout/StepDownProcess"/>
    <dgm:cxn modelId="{866F0396-19F1-486F-AAB9-6D9A85EE6A83}" type="presParOf" srcId="{CAF95735-0874-40A9-B71C-DA40B81369FB}" destId="{54A00A8C-169D-4B25-9BDC-8EC0F41F93B6}" srcOrd="0" destOrd="0" presId="urn:microsoft.com/office/officeart/2005/8/layout/StepDownProcess"/>
    <dgm:cxn modelId="{5EC0151A-8027-46E9-9AEC-DC2211D81B73}" type="presParOf" srcId="{CAF95735-0874-40A9-B71C-DA40B81369FB}" destId="{401E2637-6685-43E7-B778-3EB1E0E5DB9C}" srcOrd="1" destOrd="0" presId="urn:microsoft.com/office/officeart/2005/8/layout/StepDownProcess"/>
    <dgm:cxn modelId="{DBCDDC9A-0EB6-4696-835E-90C7F5498987}" type="presParOf" srcId="{CAF95735-0874-40A9-B71C-DA40B81369FB}" destId="{0B603E2C-D723-4E8C-9F6D-EBD6BD23C19D}" srcOrd="2" destOrd="0" presId="urn:microsoft.com/office/officeart/2005/8/layout/StepDownProcess"/>
    <dgm:cxn modelId="{1E725D4E-DFA5-484A-989C-AEEB3A49933E}" type="presParOf" srcId="{EC44C8A3-7B2F-451D-A9B7-AC13FD1F3EE4}" destId="{38C64DC6-12BE-4323-83DD-F288038EF573}" srcOrd="1" destOrd="0" presId="urn:microsoft.com/office/officeart/2005/8/layout/StepDownProcess"/>
    <dgm:cxn modelId="{F4C6BD35-E374-4E7F-B4A3-D31F40EC74B9}" type="presParOf" srcId="{EC44C8A3-7B2F-451D-A9B7-AC13FD1F3EE4}" destId="{C27D00BD-25F8-4D1F-987F-950E00CBFF6E}" srcOrd="2" destOrd="0" presId="urn:microsoft.com/office/officeart/2005/8/layout/StepDownProcess"/>
    <dgm:cxn modelId="{DA31C6FF-A1EF-4A23-996F-FE9387601712}" type="presParOf" srcId="{C27D00BD-25F8-4D1F-987F-950E00CBFF6E}" destId="{DCC9993B-05E0-4F6F-A09C-3F6AE00A9E76}" srcOrd="0" destOrd="0" presId="urn:microsoft.com/office/officeart/2005/8/layout/StepDownProcess"/>
    <dgm:cxn modelId="{FE54225F-B173-4C68-AE41-2877D5228A43}" type="presParOf" srcId="{C27D00BD-25F8-4D1F-987F-950E00CBFF6E}" destId="{9AB0A8B0-9ED2-4CDF-9AC3-A8B7FD418149}" srcOrd="1" destOrd="0" presId="urn:microsoft.com/office/officeart/2005/8/layout/StepDownProcess"/>
    <dgm:cxn modelId="{BA56F3AB-6B44-402C-A188-1E6B7BBD9D67}" type="presParOf" srcId="{C27D00BD-25F8-4D1F-987F-950E00CBFF6E}" destId="{3A43DC2B-432F-42EF-9ABE-90BD1D4E4296}" srcOrd="2" destOrd="0" presId="urn:microsoft.com/office/officeart/2005/8/layout/StepDownProcess"/>
    <dgm:cxn modelId="{1DDBAA4E-552F-4EE1-8E5A-AEDEBBCA4AD4}" type="presParOf" srcId="{EC44C8A3-7B2F-451D-A9B7-AC13FD1F3EE4}" destId="{EA2D341D-D245-4AB8-B759-2A6658C20298}" srcOrd="3" destOrd="0" presId="urn:microsoft.com/office/officeart/2005/8/layout/StepDownProcess"/>
    <dgm:cxn modelId="{CB73E185-2C6B-4768-A2BB-C6FADC05CA74}" type="presParOf" srcId="{EC44C8A3-7B2F-451D-A9B7-AC13FD1F3EE4}" destId="{B36D4C89-38DC-42FA-A0D8-2E75FAA806B7}" srcOrd="4" destOrd="0" presId="urn:microsoft.com/office/officeart/2005/8/layout/StepDownProcess"/>
    <dgm:cxn modelId="{82089401-CAE0-44FE-BB56-57CD9FAA7AFD}" type="presParOf" srcId="{B36D4C89-38DC-42FA-A0D8-2E75FAA806B7}" destId="{BA417164-2B05-4617-A70B-08E457F3F48D}" srcOrd="0" destOrd="0" presId="urn:microsoft.com/office/officeart/2005/8/layout/StepDown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1DB9C7-672C-4EC4-AE77-2951C00F6957}">
      <dsp:nvSpPr>
        <dsp:cNvPr id="0" name=""/>
        <dsp:cNvSpPr/>
      </dsp:nvSpPr>
      <dsp:spPr>
        <a:xfrm>
          <a:off x="0" y="675"/>
          <a:ext cx="11029950" cy="152669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89ABFA-8C64-4F87-BE68-118F71823ED3}">
      <dsp:nvSpPr>
        <dsp:cNvPr id="0" name=""/>
        <dsp:cNvSpPr/>
      </dsp:nvSpPr>
      <dsp:spPr>
        <a:xfrm>
          <a:off x="461826" y="344182"/>
          <a:ext cx="839684" cy="8396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F61B78-A90C-4641-BCDC-3BFB1BFAE7AA}">
      <dsp:nvSpPr>
        <dsp:cNvPr id="0" name=""/>
        <dsp:cNvSpPr/>
      </dsp:nvSpPr>
      <dsp:spPr>
        <a:xfrm>
          <a:off x="1763337" y="675"/>
          <a:ext cx="9122927" cy="1765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22" tIns="186822" rIns="186822" bIns="186822" numCol="1" spcCol="1270" anchor="ctr" anchorCtr="0">
          <a:noAutofit/>
        </a:bodyPr>
        <a:lstStyle/>
        <a:p>
          <a:pPr lvl="0" algn="l" defTabSz="622300">
            <a:lnSpc>
              <a:spcPct val="90000"/>
            </a:lnSpc>
            <a:spcBef>
              <a:spcPct val="0"/>
            </a:spcBef>
            <a:spcAft>
              <a:spcPct val="35000"/>
            </a:spcAft>
          </a:pPr>
          <a:r>
            <a:rPr lang="en-GB" sz="1400" kern="1200" dirty="0"/>
            <a:t>OBJECTIVE: Presenting an analytical solution to help a company trying to control attrition by answering the following questions;</a:t>
          </a:r>
        </a:p>
        <a:p>
          <a:pPr lvl="0" algn="l" defTabSz="622300">
            <a:lnSpc>
              <a:spcPct val="90000"/>
            </a:lnSpc>
            <a:spcBef>
              <a:spcPct val="0"/>
            </a:spcBef>
            <a:spcAft>
              <a:spcPct val="35000"/>
            </a:spcAft>
          </a:pPr>
          <a:r>
            <a:rPr lang="en-GB" sz="1400" kern="1200" dirty="0"/>
            <a:t>1. What type of employees are leaving ?</a:t>
          </a:r>
        </a:p>
        <a:p>
          <a:pPr lvl="0" algn="l" defTabSz="622300">
            <a:lnSpc>
              <a:spcPct val="90000"/>
            </a:lnSpc>
            <a:spcBef>
              <a:spcPct val="0"/>
            </a:spcBef>
            <a:spcAft>
              <a:spcPct val="35000"/>
            </a:spcAft>
          </a:pPr>
          <a:r>
            <a:rPr lang="en-GB" sz="1400" kern="1200" dirty="0"/>
            <a:t>2. Which employees are prone to leave next</a:t>
          </a:r>
          <a:r>
            <a:rPr lang="en-GB" sz="1400" kern="1200"/>
            <a:t>? </a:t>
          </a:r>
          <a:endParaRPr lang="en-GB" sz="1400" kern="1200" smtClean="0"/>
        </a:p>
        <a:p>
          <a:pPr lvl="0" algn="l" defTabSz="622300">
            <a:lnSpc>
              <a:spcPct val="90000"/>
            </a:lnSpc>
            <a:spcBef>
              <a:spcPct val="0"/>
            </a:spcBef>
            <a:spcAft>
              <a:spcPct val="35000"/>
            </a:spcAft>
          </a:pPr>
          <a:r>
            <a:rPr lang="en-GB" sz="1400" kern="1200" smtClean="0"/>
            <a:t>Using data analytics to generate meaningful  insights and present these insights inform of visualizations from the available data provided by the company. The following analytical techniques were implemented;</a:t>
          </a:r>
          <a:endParaRPr lang="en-GB" sz="1400" kern="1200" dirty="0"/>
        </a:p>
      </dsp:txBody>
      <dsp:txXfrm>
        <a:off x="1763337" y="675"/>
        <a:ext cx="9122927" cy="1765245"/>
      </dsp:txXfrm>
    </dsp:sp>
    <dsp:sp modelId="{34B79CFD-D0F0-49C0-BBE7-2D906F53622A}">
      <dsp:nvSpPr>
        <dsp:cNvPr id="0" name=""/>
        <dsp:cNvSpPr/>
      </dsp:nvSpPr>
      <dsp:spPr>
        <a:xfrm>
          <a:off x="0" y="2048360"/>
          <a:ext cx="11029950" cy="1526698"/>
        </a:xfrm>
        <a:prstGeom prst="roundRect">
          <a:avLst>
            <a:gd name="adj" fmla="val 10000"/>
          </a:avLst>
        </a:prstGeom>
        <a:solidFill>
          <a:schemeClr val="accent2">
            <a:hueOff val="1354814"/>
            <a:satOff val="-6632"/>
            <a:lumOff val="3725"/>
            <a:alphaOff val="0"/>
          </a:schemeClr>
        </a:solidFill>
        <a:ln>
          <a:noFill/>
        </a:ln>
        <a:effectLst/>
      </dsp:spPr>
      <dsp:style>
        <a:lnRef idx="0">
          <a:scrgbClr r="0" g="0" b="0"/>
        </a:lnRef>
        <a:fillRef idx="1">
          <a:scrgbClr r="0" g="0" b="0"/>
        </a:fillRef>
        <a:effectRef idx="0">
          <a:scrgbClr r="0" g="0" b="0"/>
        </a:effectRef>
        <a:fontRef idx="minor"/>
      </dsp:style>
    </dsp:sp>
    <dsp:sp modelId="{2EC9BF25-167C-43FA-AFF4-ACF72F3805FD}">
      <dsp:nvSpPr>
        <dsp:cNvPr id="0" name=""/>
        <dsp:cNvSpPr/>
      </dsp:nvSpPr>
      <dsp:spPr>
        <a:xfrm>
          <a:off x="461826" y="2391867"/>
          <a:ext cx="839684" cy="8396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C27EDF-C5EF-4ADD-9788-1A3DF08CE3E6}">
      <dsp:nvSpPr>
        <dsp:cNvPr id="0" name=""/>
        <dsp:cNvSpPr/>
      </dsp:nvSpPr>
      <dsp:spPr>
        <a:xfrm>
          <a:off x="1763337" y="2048360"/>
          <a:ext cx="9122927" cy="1765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22" tIns="186822" rIns="186822" bIns="186822" numCol="1" spcCol="1270" anchor="ctr" anchorCtr="0">
          <a:noAutofit/>
        </a:bodyPr>
        <a:lstStyle/>
        <a:p>
          <a:pPr lvl="0" algn="l" defTabSz="622300">
            <a:lnSpc>
              <a:spcPct val="90000"/>
            </a:lnSpc>
            <a:spcBef>
              <a:spcPct val="0"/>
            </a:spcBef>
            <a:spcAft>
              <a:spcPct val="35000"/>
            </a:spcAft>
          </a:pPr>
          <a:endParaRPr lang="en-GB" sz="1400" kern="1200" dirty="0"/>
        </a:p>
        <a:p>
          <a:pPr lvl="0" algn="l" defTabSz="622300">
            <a:lnSpc>
              <a:spcPct val="90000"/>
            </a:lnSpc>
            <a:spcBef>
              <a:spcPct val="0"/>
            </a:spcBef>
            <a:spcAft>
              <a:spcPct val="35000"/>
            </a:spcAft>
          </a:pPr>
          <a:r>
            <a:rPr lang="en-GB" sz="1400" kern="1200" dirty="0"/>
            <a:t>STEP 1: UNDERSTANDING THE VARIOUS FEATURES OF THE DATASET AND WHICH FEATURES ARE OF IMPORTANCE TO THE OBJECTIVE OF OUR ANALYSIS</a:t>
          </a:r>
          <a:endParaRPr lang="en-US" sz="1400" kern="1200" dirty="0"/>
        </a:p>
      </dsp:txBody>
      <dsp:txXfrm>
        <a:off x="1763337" y="2048360"/>
        <a:ext cx="9122927" cy="17652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00A8C-169D-4B25-9BDC-8EC0F41F93B6}">
      <dsp:nvSpPr>
        <dsp:cNvPr id="0" name=""/>
        <dsp:cNvSpPr/>
      </dsp:nvSpPr>
      <dsp:spPr>
        <a:xfrm rot="5400000">
          <a:off x="997055" y="1019427"/>
          <a:ext cx="901596" cy="1026435"/>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1E2637-6685-43E7-B778-3EB1E0E5DB9C}">
      <dsp:nvSpPr>
        <dsp:cNvPr id="0" name=""/>
        <dsp:cNvSpPr/>
      </dsp:nvSpPr>
      <dsp:spPr>
        <a:xfrm>
          <a:off x="758187" y="19990"/>
          <a:ext cx="1517757" cy="1062380"/>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GB" sz="1000" kern="1200" dirty="0"/>
            <a:t>An Analysis of individual information of Employees who left the company</a:t>
          </a:r>
          <a:endParaRPr lang="en-NG" sz="1000" kern="1200" dirty="0"/>
        </a:p>
      </dsp:txBody>
      <dsp:txXfrm>
        <a:off x="810057" y="71860"/>
        <a:ext cx="1414017" cy="958640"/>
      </dsp:txXfrm>
    </dsp:sp>
    <dsp:sp modelId="{0B603E2C-D723-4E8C-9F6D-EBD6BD23C19D}">
      <dsp:nvSpPr>
        <dsp:cNvPr id="0" name=""/>
        <dsp:cNvSpPr/>
      </dsp:nvSpPr>
      <dsp:spPr>
        <a:xfrm flipH="1" flipV="1">
          <a:off x="2803374" y="516851"/>
          <a:ext cx="49011" cy="67585"/>
        </a:xfrm>
        <a:prstGeom prst="rect">
          <a:avLst/>
        </a:prstGeom>
        <a:noFill/>
        <a:ln>
          <a:noFill/>
        </a:ln>
        <a:effectLst/>
      </dsp:spPr>
      <dsp:style>
        <a:lnRef idx="0">
          <a:scrgbClr r="0" g="0" b="0"/>
        </a:lnRef>
        <a:fillRef idx="0">
          <a:scrgbClr r="0" g="0" b="0"/>
        </a:fillRef>
        <a:effectRef idx="0">
          <a:scrgbClr r="0" g="0" b="0"/>
        </a:effectRef>
        <a:fontRef idx="minor"/>
      </dsp:style>
    </dsp:sp>
    <dsp:sp modelId="{DCC9993B-05E0-4F6F-A09C-3F6AE00A9E76}">
      <dsp:nvSpPr>
        <dsp:cNvPr id="0" name=""/>
        <dsp:cNvSpPr/>
      </dsp:nvSpPr>
      <dsp:spPr>
        <a:xfrm rot="5400000">
          <a:off x="2002270" y="2212831"/>
          <a:ext cx="901596" cy="1026435"/>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B0A8B0-9ED2-4CDF-9AC3-A8B7FD418149}">
      <dsp:nvSpPr>
        <dsp:cNvPr id="0" name=""/>
        <dsp:cNvSpPr/>
      </dsp:nvSpPr>
      <dsp:spPr>
        <a:xfrm>
          <a:off x="1720693" y="1186643"/>
          <a:ext cx="1517757" cy="1062380"/>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GB" sz="1000" kern="1200" dirty="0"/>
            <a:t>An Analysis of individual information of Existing Employees</a:t>
          </a:r>
          <a:endParaRPr lang="en-NG" sz="1000" kern="1200" dirty="0"/>
        </a:p>
      </dsp:txBody>
      <dsp:txXfrm>
        <a:off x="1772563" y="1238513"/>
        <a:ext cx="1414017" cy="958640"/>
      </dsp:txXfrm>
    </dsp:sp>
    <dsp:sp modelId="{3A43DC2B-432F-42EF-9ABE-90BD1D4E4296}">
      <dsp:nvSpPr>
        <dsp:cNvPr id="0" name=""/>
        <dsp:cNvSpPr/>
      </dsp:nvSpPr>
      <dsp:spPr>
        <a:xfrm>
          <a:off x="3281159" y="1314716"/>
          <a:ext cx="1103871" cy="858662"/>
        </a:xfrm>
        <a:prstGeom prst="rect">
          <a:avLst/>
        </a:prstGeom>
        <a:noFill/>
        <a:ln>
          <a:noFill/>
        </a:ln>
        <a:effectLst/>
      </dsp:spPr>
      <dsp:style>
        <a:lnRef idx="0">
          <a:scrgbClr r="0" g="0" b="0"/>
        </a:lnRef>
        <a:fillRef idx="0">
          <a:scrgbClr r="0" g="0" b="0"/>
        </a:fillRef>
        <a:effectRef idx="0">
          <a:scrgbClr r="0" g="0" b="0"/>
        </a:effectRef>
        <a:fontRef idx="minor"/>
      </dsp:style>
    </dsp:sp>
    <dsp:sp modelId="{BA417164-2B05-4617-A70B-08E457F3F48D}">
      <dsp:nvSpPr>
        <dsp:cNvPr id="0" name=""/>
        <dsp:cNvSpPr/>
      </dsp:nvSpPr>
      <dsp:spPr>
        <a:xfrm>
          <a:off x="2768618" y="2406798"/>
          <a:ext cx="1517757" cy="1062380"/>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GB" sz="1000" kern="1200" dirty="0"/>
            <a:t>The  visualized output of both  analysis are compared to draw out trends and insights</a:t>
          </a:r>
          <a:endParaRPr lang="en-NG" sz="1000" kern="1200" dirty="0"/>
        </a:p>
      </dsp:txBody>
      <dsp:txXfrm>
        <a:off x="2820488" y="2458668"/>
        <a:ext cx="1414017" cy="958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00A8C-169D-4B25-9BDC-8EC0F41F93B6}">
      <dsp:nvSpPr>
        <dsp:cNvPr id="0" name=""/>
        <dsp:cNvSpPr/>
      </dsp:nvSpPr>
      <dsp:spPr>
        <a:xfrm rot="5400000">
          <a:off x="997055" y="1019427"/>
          <a:ext cx="901596" cy="1026435"/>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1E2637-6685-43E7-B778-3EB1E0E5DB9C}">
      <dsp:nvSpPr>
        <dsp:cNvPr id="0" name=""/>
        <dsp:cNvSpPr/>
      </dsp:nvSpPr>
      <dsp:spPr>
        <a:xfrm>
          <a:off x="758186" y="19990"/>
          <a:ext cx="1517757" cy="1062380"/>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GB" sz="1000" kern="1200" dirty="0"/>
            <a:t>An Analysis of 2 or more information of Employees who left the company</a:t>
          </a:r>
          <a:endParaRPr lang="en-NG" sz="1000" kern="1200" dirty="0"/>
        </a:p>
      </dsp:txBody>
      <dsp:txXfrm>
        <a:off x="810056" y="71860"/>
        <a:ext cx="1414017" cy="958640"/>
      </dsp:txXfrm>
    </dsp:sp>
    <dsp:sp modelId="{0B603E2C-D723-4E8C-9F6D-EBD6BD23C19D}">
      <dsp:nvSpPr>
        <dsp:cNvPr id="0" name=""/>
        <dsp:cNvSpPr/>
      </dsp:nvSpPr>
      <dsp:spPr>
        <a:xfrm flipH="1" flipV="1">
          <a:off x="2803373" y="516851"/>
          <a:ext cx="49011" cy="67585"/>
        </a:xfrm>
        <a:prstGeom prst="rect">
          <a:avLst/>
        </a:prstGeom>
        <a:noFill/>
        <a:ln>
          <a:noFill/>
        </a:ln>
        <a:effectLst/>
      </dsp:spPr>
      <dsp:style>
        <a:lnRef idx="0">
          <a:scrgbClr r="0" g="0" b="0"/>
        </a:lnRef>
        <a:fillRef idx="0">
          <a:scrgbClr r="0" g="0" b="0"/>
        </a:fillRef>
        <a:effectRef idx="0">
          <a:scrgbClr r="0" g="0" b="0"/>
        </a:effectRef>
        <a:fontRef idx="minor"/>
      </dsp:style>
    </dsp:sp>
    <dsp:sp modelId="{DCC9993B-05E0-4F6F-A09C-3F6AE00A9E76}">
      <dsp:nvSpPr>
        <dsp:cNvPr id="0" name=""/>
        <dsp:cNvSpPr/>
      </dsp:nvSpPr>
      <dsp:spPr>
        <a:xfrm rot="5400000">
          <a:off x="2002270" y="2212831"/>
          <a:ext cx="901596" cy="1026435"/>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B0A8B0-9ED2-4CDF-9AC3-A8B7FD418149}">
      <dsp:nvSpPr>
        <dsp:cNvPr id="0" name=""/>
        <dsp:cNvSpPr/>
      </dsp:nvSpPr>
      <dsp:spPr>
        <a:xfrm>
          <a:off x="1763402" y="1213394"/>
          <a:ext cx="1517757" cy="1062380"/>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GB" sz="1000" kern="1200" dirty="0"/>
            <a:t>An Analysis of 2 or more  information of Existing Employees</a:t>
          </a:r>
          <a:endParaRPr lang="en-NG" sz="1000" kern="1200" dirty="0"/>
        </a:p>
      </dsp:txBody>
      <dsp:txXfrm>
        <a:off x="1815272" y="1265264"/>
        <a:ext cx="1414017" cy="958640"/>
      </dsp:txXfrm>
    </dsp:sp>
    <dsp:sp modelId="{3A43DC2B-432F-42EF-9ABE-90BD1D4E4296}">
      <dsp:nvSpPr>
        <dsp:cNvPr id="0" name=""/>
        <dsp:cNvSpPr/>
      </dsp:nvSpPr>
      <dsp:spPr>
        <a:xfrm>
          <a:off x="3281159" y="1314716"/>
          <a:ext cx="1103871" cy="858662"/>
        </a:xfrm>
        <a:prstGeom prst="rect">
          <a:avLst/>
        </a:prstGeom>
        <a:noFill/>
        <a:ln>
          <a:noFill/>
        </a:ln>
        <a:effectLst/>
      </dsp:spPr>
      <dsp:style>
        <a:lnRef idx="0">
          <a:scrgbClr r="0" g="0" b="0"/>
        </a:lnRef>
        <a:fillRef idx="0">
          <a:scrgbClr r="0" g="0" b="0"/>
        </a:fillRef>
        <a:effectRef idx="0">
          <a:scrgbClr r="0" g="0" b="0"/>
        </a:effectRef>
        <a:fontRef idx="minor"/>
      </dsp:style>
    </dsp:sp>
    <dsp:sp modelId="{BA417164-2B05-4617-A70B-08E457F3F48D}">
      <dsp:nvSpPr>
        <dsp:cNvPr id="0" name=""/>
        <dsp:cNvSpPr/>
      </dsp:nvSpPr>
      <dsp:spPr>
        <a:xfrm>
          <a:off x="2768617" y="2406798"/>
          <a:ext cx="1517757" cy="1062380"/>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GB" sz="1000" kern="1200" dirty="0"/>
            <a:t>The  visualized output of both  analysis are compared to draw out trends and insights</a:t>
          </a:r>
          <a:endParaRPr lang="en-NG" sz="1000" kern="1200" dirty="0"/>
        </a:p>
      </dsp:txBody>
      <dsp:txXfrm>
        <a:off x="2820487" y="2458668"/>
        <a:ext cx="1414017" cy="9586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229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43410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38743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4627951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649227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t>9/21/2020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85971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t>9/21/2020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448375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3964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3777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8DD82B9-B8EE-4375-B6FF-88FA6ABB15D9}" type="datetime1">
              <a:rPr lang="en-US" smtClean="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8991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326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0261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693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DB4ED54-5B5E-4A04-93D3-5772E3CE3818}" type="datetime1">
              <a:rPr lang="en-US" smtClean="0"/>
              <a:t>9/21/2020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5172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DE50D6-574B-40AF-946F-D52A04ADE379}" type="datetime1">
              <a:rPr lang="en-US" smtClean="0"/>
              <a:t>9/21/2020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8635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82884F1-FFEA-405F-9602-3DCA865EDA4E}" type="datetime1">
              <a:rPr lang="en-US" smtClean="0"/>
              <a:t>9/21/2020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64106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9/21/2020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100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291B17-9318-49DB-B28B-6E5994AE9581}" type="datetime1">
              <a:rPr lang="en-US" smtClean="0"/>
              <a:t>9/21/2020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75354192"/>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05F91-DFD2-43C6-B0BC-3EEDF330689E}"/>
              </a:ext>
            </a:extLst>
          </p:cNvPr>
          <p:cNvSpPr>
            <a:spLocks noGrp="1"/>
          </p:cNvSpPr>
          <p:nvPr>
            <p:ph type="ctrTitle"/>
          </p:nvPr>
        </p:nvSpPr>
        <p:spPr>
          <a:xfrm>
            <a:off x="638620" y="863695"/>
            <a:ext cx="3511233" cy="3779995"/>
          </a:xfrm>
        </p:spPr>
        <p:txBody>
          <a:bodyPr anchor="ctr">
            <a:normAutofit fontScale="90000"/>
          </a:bodyPr>
          <a:lstStyle/>
          <a:p>
            <a:r>
              <a:rPr lang="en-GB" dirty="0" smtClean="0">
                <a:solidFill>
                  <a:schemeClr val="tx1"/>
                </a:solidFill>
              </a:rPr>
              <a:t>PYTHON </a:t>
            </a:r>
            <a:r>
              <a:rPr lang="en-GB" sz="4400" dirty="0" smtClean="0">
                <a:solidFill>
                  <a:schemeClr val="tx1"/>
                </a:solidFill>
              </a:rPr>
              <a:t>FOR</a:t>
            </a:r>
            <a:r>
              <a:rPr lang="en-GB" sz="4400" dirty="0" smtClean="0">
                <a:solidFill>
                  <a:schemeClr val="tx1"/>
                </a:solidFill>
              </a:rPr>
              <a:t> </a:t>
            </a:r>
            <a:r>
              <a:rPr lang="en-GB" sz="4400" dirty="0">
                <a:solidFill>
                  <a:schemeClr val="tx1"/>
                </a:solidFill>
              </a:rPr>
              <a:t>DATA ANALYTICS </a:t>
            </a:r>
            <a:r>
              <a:rPr lang="en-GB" sz="4400" dirty="0" smtClean="0">
                <a:solidFill>
                  <a:schemeClr val="tx1"/>
                </a:solidFill>
              </a:rPr>
              <a:t>CAPSTONE PROJECT</a:t>
            </a:r>
            <a:endParaRPr lang="en-NG" sz="4400" dirty="0">
              <a:solidFill>
                <a:schemeClr val="tx1"/>
              </a:solidFill>
            </a:endParaRPr>
          </a:p>
        </p:txBody>
      </p:sp>
      <p:sp>
        <p:nvSpPr>
          <p:cNvPr id="3" name="Subtitle 2">
            <a:extLst>
              <a:ext uri="{FF2B5EF4-FFF2-40B4-BE49-F238E27FC236}">
                <a16:creationId xmlns:a16="http://schemas.microsoft.com/office/drawing/2014/main" id="{4B5C7AF2-BFA9-4586-A222-7794420B5378}"/>
              </a:ext>
            </a:extLst>
          </p:cNvPr>
          <p:cNvSpPr>
            <a:spLocks noGrp="1"/>
          </p:cNvSpPr>
          <p:nvPr>
            <p:ph type="subTitle" idx="1"/>
          </p:nvPr>
        </p:nvSpPr>
        <p:spPr>
          <a:xfrm>
            <a:off x="638621" y="4739780"/>
            <a:ext cx="3511233" cy="1147054"/>
          </a:xfrm>
        </p:spPr>
        <p:txBody>
          <a:bodyPr anchor="t">
            <a:normAutofit/>
          </a:bodyPr>
          <a:lstStyle/>
          <a:p>
            <a:pPr>
              <a:lnSpc>
                <a:spcPct val="100000"/>
              </a:lnSpc>
            </a:pPr>
            <a:r>
              <a:rPr lang="en-GB" sz="2200" dirty="0" smtClean="0"/>
              <a:t>BY UCHENNA OHUROGU</a:t>
            </a:r>
            <a:endParaRPr lang="en-NG" sz="2200" dirty="0"/>
          </a:p>
        </p:txBody>
      </p:sp>
      <p:pic>
        <p:nvPicPr>
          <p:cNvPr id="16" name="Picture 3">
            <a:extLst>
              <a:ext uri="{FF2B5EF4-FFF2-40B4-BE49-F238E27FC236}">
                <a16:creationId xmlns:a16="http://schemas.microsoft.com/office/drawing/2014/main" id="{FD9A3BEC-168B-4D64-A3F7-1296CE593D2C}"/>
              </a:ext>
            </a:extLst>
          </p:cNvPr>
          <p:cNvPicPr>
            <a:picLocks noChangeAspect="1"/>
          </p:cNvPicPr>
          <p:nvPr/>
        </p:nvPicPr>
        <p:blipFill rotWithShape="1">
          <a:blip r:embed="rId2"/>
          <a:srcRect l="8107" r="18526" b="-1"/>
          <a:stretch/>
        </p:blipFill>
        <p:spPr>
          <a:xfrm>
            <a:off x="4654295" y="10"/>
            <a:ext cx="7537705" cy="6857990"/>
          </a:xfrm>
          <a:prstGeom prst="rect">
            <a:avLst/>
          </a:prstGeom>
        </p:spPr>
      </p:pic>
    </p:spTree>
    <p:extLst>
      <p:ext uri="{BB962C8B-B14F-4D97-AF65-F5344CB8AC3E}">
        <p14:creationId xmlns:p14="http://schemas.microsoft.com/office/powerpoint/2010/main" val="22646237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0B3E-35FA-46B1-BB8A-D4E5E16C19F8}"/>
              </a:ext>
            </a:extLst>
          </p:cNvPr>
          <p:cNvSpPr>
            <a:spLocks noGrp="1"/>
          </p:cNvSpPr>
          <p:nvPr>
            <p:ph type="title"/>
          </p:nvPr>
        </p:nvSpPr>
        <p:spPr>
          <a:xfrm>
            <a:off x="3148149" y="702156"/>
            <a:ext cx="8462659" cy="1188720"/>
          </a:xfrm>
        </p:spPr>
        <p:txBody>
          <a:bodyPr>
            <a:normAutofit/>
          </a:bodyPr>
          <a:lstStyle/>
          <a:p>
            <a:r>
              <a:rPr lang="en-GB" sz="2800" dirty="0" smtClean="0">
                <a:solidFill>
                  <a:schemeClr val="bg1"/>
                </a:solidFill>
              </a:rPr>
              <a:t>             STEP </a:t>
            </a:r>
            <a:r>
              <a:rPr lang="en-GB" sz="2800" dirty="0">
                <a:solidFill>
                  <a:schemeClr val="bg1"/>
                </a:solidFill>
              </a:rPr>
              <a:t>4</a:t>
            </a:r>
            <a:r>
              <a:rPr lang="en-GB" sz="2800" dirty="0" smtClean="0">
                <a:solidFill>
                  <a:schemeClr val="bg1"/>
                </a:solidFill>
              </a:rPr>
              <a:t>: INSIGHTS &amp; OBSERVATIONS</a:t>
            </a:r>
            <a:endParaRPr lang="en-NG" sz="2800" dirty="0">
              <a:solidFill>
                <a:schemeClr val="bg1"/>
              </a:solidFill>
            </a:endParaRPr>
          </a:p>
        </p:txBody>
      </p:sp>
      <p:sp>
        <p:nvSpPr>
          <p:cNvPr id="3" name="Content Placeholder 2">
            <a:extLst>
              <a:ext uri="{FF2B5EF4-FFF2-40B4-BE49-F238E27FC236}">
                <a16:creationId xmlns:a16="http://schemas.microsoft.com/office/drawing/2014/main" id="{820A5786-0654-4DBA-B316-6F1D7BCC9830}"/>
              </a:ext>
            </a:extLst>
          </p:cNvPr>
          <p:cNvSpPr>
            <a:spLocks noGrp="1"/>
          </p:cNvSpPr>
          <p:nvPr>
            <p:ph idx="1"/>
          </p:nvPr>
        </p:nvSpPr>
        <p:spPr>
          <a:xfrm>
            <a:off x="4241829" y="1672047"/>
            <a:ext cx="7368978" cy="4830354"/>
          </a:xfrm>
        </p:spPr>
        <p:txBody>
          <a:bodyPr>
            <a:normAutofit fontScale="85000" lnSpcReduction="20000"/>
          </a:bodyPr>
          <a:lstStyle/>
          <a:p>
            <a:pPr marL="0" indent="0">
              <a:lnSpc>
                <a:spcPct val="100000"/>
              </a:lnSpc>
              <a:buNone/>
            </a:pPr>
            <a:endParaRPr lang="en-GB" sz="1200" dirty="0"/>
          </a:p>
          <a:p>
            <a:pPr marL="0" indent="0">
              <a:lnSpc>
                <a:spcPct val="100000"/>
              </a:lnSpc>
              <a:buNone/>
            </a:pPr>
            <a:r>
              <a:rPr lang="en-GB" sz="1600" dirty="0">
                <a:solidFill>
                  <a:schemeClr val="bg1"/>
                </a:solidFill>
              </a:rPr>
              <a:t>After examining the data of Employees existing and those who left the </a:t>
            </a:r>
            <a:r>
              <a:rPr lang="en-GB" sz="1600" dirty="0" smtClean="0">
                <a:solidFill>
                  <a:schemeClr val="bg1"/>
                </a:solidFill>
              </a:rPr>
              <a:t>company, </a:t>
            </a:r>
            <a:r>
              <a:rPr lang="en-GB" sz="1600" dirty="0">
                <a:solidFill>
                  <a:schemeClr val="bg1"/>
                </a:solidFill>
              </a:rPr>
              <a:t>the following insights and observations were found.</a:t>
            </a:r>
          </a:p>
          <a:p>
            <a:pPr marL="457200" indent="-457200">
              <a:lnSpc>
                <a:spcPct val="100000"/>
              </a:lnSpc>
              <a:buFont typeface="+mj-lt"/>
              <a:buAutoNum type="arabicPeriod"/>
            </a:pPr>
            <a:r>
              <a:rPr lang="en-GB" sz="1600" dirty="0">
                <a:solidFill>
                  <a:schemeClr val="bg1"/>
                </a:solidFill>
              </a:rPr>
              <a:t> From Chart 2, the average satisfaction level of employees who left was below average of 45% while existing employees was around </a:t>
            </a:r>
            <a:r>
              <a:rPr lang="en-GB" sz="1600" dirty="0" smtClean="0">
                <a:solidFill>
                  <a:schemeClr val="bg1"/>
                </a:solidFill>
              </a:rPr>
              <a:t>67%, </a:t>
            </a:r>
            <a:r>
              <a:rPr lang="en-GB" sz="1600" dirty="0">
                <a:solidFill>
                  <a:schemeClr val="bg1"/>
                </a:solidFill>
              </a:rPr>
              <a:t>further analysis were carried out and it was discovered that about 65% of employees who left had a satisfaction level below 45%. Diving deeper into why employees who left had a low satisfaction level, it was discovered that 99.6% of them where not promoted within the last 5 years.</a:t>
            </a:r>
          </a:p>
          <a:p>
            <a:pPr>
              <a:lnSpc>
                <a:spcPct val="100000"/>
              </a:lnSpc>
            </a:pPr>
            <a:r>
              <a:rPr lang="en-GB" sz="1600" dirty="0">
                <a:solidFill>
                  <a:schemeClr val="bg1"/>
                </a:solidFill>
              </a:rPr>
              <a:t>Hence a major factor as to why employees are leaving is due </a:t>
            </a:r>
            <a:r>
              <a:rPr lang="en-GB" sz="1600" dirty="0" smtClean="0">
                <a:solidFill>
                  <a:schemeClr val="bg1"/>
                </a:solidFill>
              </a:rPr>
              <a:t>to low salary remuneration </a:t>
            </a:r>
            <a:r>
              <a:rPr lang="en-GB" sz="1600" dirty="0">
                <a:solidFill>
                  <a:schemeClr val="bg1"/>
                </a:solidFill>
              </a:rPr>
              <a:t>and no promotion within the last 5 years of working for the </a:t>
            </a:r>
            <a:r>
              <a:rPr lang="en-GB" sz="1600" dirty="0" smtClean="0">
                <a:solidFill>
                  <a:schemeClr val="bg1"/>
                </a:solidFill>
              </a:rPr>
              <a:t>company, which ultimately lead to </a:t>
            </a:r>
            <a:r>
              <a:rPr lang="en-GB" sz="1600" dirty="0">
                <a:solidFill>
                  <a:schemeClr val="bg1"/>
                </a:solidFill>
              </a:rPr>
              <a:t>employees having low satisfaction level </a:t>
            </a:r>
            <a:r>
              <a:rPr lang="en-GB" sz="1600" dirty="0" smtClean="0">
                <a:solidFill>
                  <a:schemeClr val="bg1"/>
                </a:solidFill>
              </a:rPr>
              <a:t>on the job and opting to leave the company.</a:t>
            </a:r>
            <a:endParaRPr lang="en-GB" sz="1600" dirty="0">
              <a:solidFill>
                <a:schemeClr val="bg1"/>
              </a:solidFill>
            </a:endParaRPr>
          </a:p>
          <a:p>
            <a:pPr>
              <a:lnSpc>
                <a:spcPct val="100000"/>
              </a:lnSpc>
            </a:pPr>
            <a:r>
              <a:rPr lang="en-GB" sz="1600" dirty="0">
                <a:solidFill>
                  <a:schemeClr val="bg1"/>
                </a:solidFill>
              </a:rPr>
              <a:t> From the insight derived from satisfaction level of employees who </a:t>
            </a:r>
            <a:r>
              <a:rPr lang="en-GB" sz="1600" dirty="0" smtClean="0">
                <a:solidFill>
                  <a:schemeClr val="bg1"/>
                </a:solidFill>
              </a:rPr>
              <a:t>left, it is important </a:t>
            </a:r>
            <a:r>
              <a:rPr lang="en-GB" sz="1600" dirty="0">
                <a:solidFill>
                  <a:schemeClr val="bg1"/>
                </a:solidFill>
              </a:rPr>
              <a:t>we analyse the existing employees within the same range of satisfaction </a:t>
            </a:r>
            <a:r>
              <a:rPr lang="en-GB" sz="1600" dirty="0" smtClean="0">
                <a:solidFill>
                  <a:schemeClr val="bg1"/>
                </a:solidFill>
              </a:rPr>
              <a:t>level (below </a:t>
            </a:r>
            <a:r>
              <a:rPr lang="en-GB" sz="1600" dirty="0">
                <a:solidFill>
                  <a:schemeClr val="bg1"/>
                </a:solidFill>
              </a:rPr>
              <a:t>average of 45</a:t>
            </a:r>
            <a:r>
              <a:rPr lang="en-GB" sz="1600" dirty="0" smtClean="0">
                <a:solidFill>
                  <a:schemeClr val="bg1"/>
                </a:solidFill>
              </a:rPr>
              <a:t>%) that made employees leave. Doing this, </a:t>
            </a:r>
            <a:r>
              <a:rPr lang="en-GB" sz="1600" dirty="0">
                <a:solidFill>
                  <a:schemeClr val="bg1"/>
                </a:solidFill>
              </a:rPr>
              <a:t>it was discovered that </a:t>
            </a:r>
            <a:r>
              <a:rPr lang="en-GB" sz="1600" dirty="0" smtClean="0">
                <a:solidFill>
                  <a:schemeClr val="bg1"/>
                </a:solidFill>
              </a:rPr>
              <a:t>13</a:t>
            </a:r>
            <a:r>
              <a:rPr lang="en-GB" sz="1600" dirty="0" smtClean="0">
                <a:solidFill>
                  <a:schemeClr val="bg1"/>
                </a:solidFill>
              </a:rPr>
              <a:t>% </a:t>
            </a:r>
            <a:r>
              <a:rPr lang="en-GB" sz="1600" dirty="0">
                <a:solidFill>
                  <a:schemeClr val="bg1"/>
                </a:solidFill>
              </a:rPr>
              <a:t>of Existing Employees are within this range of which 97.7% of them haven’t been promoted within the last 5 years of working for the company.</a:t>
            </a:r>
          </a:p>
          <a:p>
            <a:pPr>
              <a:lnSpc>
                <a:spcPct val="100000"/>
              </a:lnSpc>
            </a:pPr>
            <a:r>
              <a:rPr lang="en-GB" sz="1600" dirty="0">
                <a:solidFill>
                  <a:schemeClr val="bg1"/>
                </a:solidFill>
              </a:rPr>
              <a:t>Hence Existing Employees having a satisfaction level below average of 45% and have not been promoted within the last 5 years are prone to </a:t>
            </a:r>
            <a:r>
              <a:rPr lang="en-GB" sz="1600" dirty="0" smtClean="0">
                <a:solidFill>
                  <a:schemeClr val="bg1"/>
                </a:solidFill>
              </a:rPr>
              <a:t>leave the company.</a:t>
            </a:r>
            <a:endParaRPr lang="en-NG" sz="1600" dirty="0">
              <a:solidFill>
                <a:schemeClr val="bg1"/>
              </a:solidFill>
            </a:endParaRPr>
          </a:p>
        </p:txBody>
      </p:sp>
      <p:pic>
        <p:nvPicPr>
          <p:cNvPr id="7" name="Graphic 6" descr="Onboarding">
            <a:extLst>
              <a:ext uri="{FF2B5EF4-FFF2-40B4-BE49-F238E27FC236}">
                <a16:creationId xmlns:a16="http://schemas.microsoft.com/office/drawing/2014/main" id="{54FBE75F-19D2-46B6-9EE2-3805B66EFE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81192" y="1862594"/>
            <a:ext cx="3194595" cy="3194595"/>
          </a:xfrm>
          <a:prstGeom prst="rect">
            <a:avLst/>
          </a:prstGeom>
        </p:spPr>
      </p:pic>
    </p:spTree>
    <p:extLst>
      <p:ext uri="{BB962C8B-B14F-4D97-AF65-F5344CB8AC3E}">
        <p14:creationId xmlns:p14="http://schemas.microsoft.com/office/powerpoint/2010/main" val="3600652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0B3E-35FA-46B1-BB8A-D4E5E16C19F8}"/>
              </a:ext>
            </a:extLst>
          </p:cNvPr>
          <p:cNvSpPr>
            <a:spLocks noGrp="1"/>
          </p:cNvSpPr>
          <p:nvPr>
            <p:ph type="title"/>
          </p:nvPr>
        </p:nvSpPr>
        <p:spPr>
          <a:xfrm>
            <a:off x="4241830" y="195943"/>
            <a:ext cx="7368978" cy="783771"/>
          </a:xfrm>
        </p:spPr>
        <p:txBody>
          <a:bodyPr>
            <a:normAutofit/>
          </a:bodyPr>
          <a:lstStyle/>
          <a:p>
            <a:r>
              <a:rPr lang="en-GB" sz="3200" dirty="0" smtClean="0">
                <a:solidFill>
                  <a:schemeClr val="bg1"/>
                </a:solidFill>
              </a:rPr>
              <a:t>    STEP </a:t>
            </a:r>
            <a:r>
              <a:rPr lang="en-GB" sz="3200" dirty="0">
                <a:solidFill>
                  <a:schemeClr val="bg1"/>
                </a:solidFill>
              </a:rPr>
              <a:t>5</a:t>
            </a:r>
            <a:r>
              <a:rPr lang="en-GB" sz="3200" dirty="0" smtClean="0">
                <a:solidFill>
                  <a:schemeClr val="bg1"/>
                </a:solidFill>
              </a:rPr>
              <a:t>: RECOMMENDATIONS</a:t>
            </a:r>
            <a:endParaRPr lang="en-NG" sz="3200" dirty="0">
              <a:solidFill>
                <a:schemeClr val="bg1"/>
              </a:solidFill>
            </a:endParaRPr>
          </a:p>
        </p:txBody>
      </p:sp>
      <p:sp>
        <p:nvSpPr>
          <p:cNvPr id="3" name="Content Placeholder 2">
            <a:extLst>
              <a:ext uri="{FF2B5EF4-FFF2-40B4-BE49-F238E27FC236}">
                <a16:creationId xmlns:a16="http://schemas.microsoft.com/office/drawing/2014/main" id="{820A5786-0654-4DBA-B316-6F1D7BCC9830}"/>
              </a:ext>
            </a:extLst>
          </p:cNvPr>
          <p:cNvSpPr>
            <a:spLocks noGrp="1"/>
          </p:cNvSpPr>
          <p:nvPr>
            <p:ph idx="1"/>
          </p:nvPr>
        </p:nvSpPr>
        <p:spPr>
          <a:xfrm>
            <a:off x="4241829" y="1345474"/>
            <a:ext cx="7368978" cy="5055326"/>
          </a:xfrm>
        </p:spPr>
        <p:txBody>
          <a:bodyPr>
            <a:normAutofit/>
          </a:bodyPr>
          <a:lstStyle/>
          <a:p>
            <a:pPr marL="0" indent="0">
              <a:lnSpc>
                <a:spcPct val="100000"/>
              </a:lnSpc>
              <a:buNone/>
            </a:pPr>
            <a:r>
              <a:rPr lang="en-GB" sz="1600" dirty="0">
                <a:solidFill>
                  <a:schemeClr val="bg1"/>
                </a:solidFill>
              </a:rPr>
              <a:t>RECOMMENDATION: To control attrition, the company should identify and compensate employees in diverse ways such as promotion or an increase in salary so as to increase their satisfaction level and loyalty to the company. </a:t>
            </a:r>
          </a:p>
          <a:p>
            <a:pPr marL="457200" indent="-457200">
              <a:lnSpc>
                <a:spcPct val="100000"/>
              </a:lnSpc>
              <a:buFont typeface="+mj-lt"/>
              <a:buAutoNum type="arabicPeriod" startAt="2"/>
            </a:pPr>
            <a:r>
              <a:rPr lang="en-GB" sz="1600" dirty="0">
                <a:solidFill>
                  <a:schemeClr val="bg1"/>
                </a:solidFill>
              </a:rPr>
              <a:t>From Chart 3, Employees who left that spent 4 years working in the company  had a low satisfaction level below 45% and were not promoted.</a:t>
            </a:r>
          </a:p>
          <a:p>
            <a:pPr>
              <a:lnSpc>
                <a:spcPct val="100000"/>
              </a:lnSpc>
            </a:pPr>
            <a:r>
              <a:rPr lang="en-GB" sz="1600" dirty="0" smtClean="0">
                <a:solidFill>
                  <a:schemeClr val="bg1"/>
                </a:solidFill>
              </a:rPr>
              <a:t>However</a:t>
            </a:r>
            <a:r>
              <a:rPr lang="en-GB" sz="1600" dirty="0" smtClean="0">
                <a:solidFill>
                  <a:schemeClr val="bg1"/>
                </a:solidFill>
              </a:rPr>
              <a:t>, for existing employees, regardless </a:t>
            </a:r>
            <a:r>
              <a:rPr lang="en-GB" sz="1600" dirty="0">
                <a:solidFill>
                  <a:schemeClr val="bg1"/>
                </a:solidFill>
              </a:rPr>
              <a:t>of the time spent working in the company they have a moderate satisfaction level and were promoted within the last five years excluding employees that spent 5 years In the company</a:t>
            </a:r>
            <a:r>
              <a:rPr lang="en-GB" sz="1600" dirty="0" smtClean="0">
                <a:solidFill>
                  <a:schemeClr val="bg1"/>
                </a:solidFill>
              </a:rPr>
              <a:t>.</a:t>
            </a:r>
          </a:p>
          <a:p>
            <a:r>
              <a:rPr lang="en-GB" sz="1600" dirty="0" smtClean="0">
                <a:solidFill>
                  <a:schemeClr val="bg1"/>
                </a:solidFill>
              </a:rPr>
              <a:t>Therefore, if the company can look to continue to improve in those areas</a:t>
            </a:r>
            <a:r>
              <a:rPr lang="en-GB" sz="1600" dirty="0" smtClean="0">
                <a:solidFill>
                  <a:schemeClr val="bg1"/>
                </a:solidFill>
              </a:rPr>
              <a:t> then the satisfaction </a:t>
            </a:r>
            <a:r>
              <a:rPr lang="en-GB" sz="1600" dirty="0">
                <a:solidFill>
                  <a:schemeClr val="bg1"/>
                </a:solidFill>
              </a:rPr>
              <a:t>level of existing employees </a:t>
            </a:r>
            <a:r>
              <a:rPr lang="en-GB" sz="1600" dirty="0" smtClean="0">
                <a:solidFill>
                  <a:schemeClr val="bg1"/>
                </a:solidFill>
              </a:rPr>
              <a:t>would continue to increase and the attrition will be effectively controlled.</a:t>
            </a:r>
            <a:r>
              <a:rPr lang="en-GB" sz="1600" dirty="0" smtClean="0">
                <a:solidFill>
                  <a:schemeClr val="bg1"/>
                </a:solidFill>
              </a:rPr>
              <a:t>  </a:t>
            </a:r>
            <a:r>
              <a:rPr lang="en-GB" sz="1600" dirty="0"/>
              <a:t>are </a:t>
            </a:r>
            <a:r>
              <a:rPr lang="en-GB" sz="1300" dirty="0"/>
              <a:t>prone to leave due to their low satisfaction level </a:t>
            </a:r>
          </a:p>
        </p:txBody>
      </p:sp>
      <p:pic>
        <p:nvPicPr>
          <p:cNvPr id="7" name="Graphic 6" descr="Onboarding">
            <a:extLst>
              <a:ext uri="{FF2B5EF4-FFF2-40B4-BE49-F238E27FC236}">
                <a16:creationId xmlns:a16="http://schemas.microsoft.com/office/drawing/2014/main" id="{42ABE13F-FE0B-4E7E-BBB6-2580A508F8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81192" y="1862594"/>
            <a:ext cx="3194595" cy="3194595"/>
          </a:xfrm>
          <a:prstGeom prst="rect">
            <a:avLst/>
          </a:prstGeom>
        </p:spPr>
      </p:pic>
    </p:spTree>
    <p:extLst>
      <p:ext uri="{BB962C8B-B14F-4D97-AF65-F5344CB8AC3E}">
        <p14:creationId xmlns:p14="http://schemas.microsoft.com/office/powerpoint/2010/main" val="193976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0B3E-35FA-46B1-BB8A-D4E5E16C19F8}"/>
              </a:ext>
            </a:extLst>
          </p:cNvPr>
          <p:cNvSpPr>
            <a:spLocks noGrp="1"/>
          </p:cNvSpPr>
          <p:nvPr>
            <p:ph type="title"/>
          </p:nvPr>
        </p:nvSpPr>
        <p:spPr>
          <a:xfrm>
            <a:off x="3135086" y="506213"/>
            <a:ext cx="7367451" cy="1188720"/>
          </a:xfrm>
        </p:spPr>
        <p:txBody>
          <a:bodyPr>
            <a:normAutofit/>
          </a:bodyPr>
          <a:lstStyle/>
          <a:p>
            <a:r>
              <a:rPr lang="en-GB" sz="3200" dirty="0">
                <a:solidFill>
                  <a:schemeClr val="bg1"/>
                </a:solidFill>
              </a:rPr>
              <a:t>STEP </a:t>
            </a:r>
            <a:r>
              <a:rPr lang="en-GB" sz="3200" dirty="0">
                <a:solidFill>
                  <a:schemeClr val="bg1"/>
                </a:solidFill>
              </a:rPr>
              <a:t>5</a:t>
            </a:r>
            <a:r>
              <a:rPr lang="en-GB" sz="3200" dirty="0" smtClean="0">
                <a:solidFill>
                  <a:schemeClr val="bg1"/>
                </a:solidFill>
              </a:rPr>
              <a:t>:</a:t>
            </a:r>
            <a:r>
              <a:rPr lang="en-GB" sz="3200" dirty="0" smtClean="0">
                <a:solidFill>
                  <a:schemeClr val="bg1"/>
                </a:solidFill>
              </a:rPr>
              <a:t> RECOMMENDATIONS CONTD</a:t>
            </a:r>
            <a:endParaRPr lang="en-NG" sz="3200" dirty="0">
              <a:solidFill>
                <a:schemeClr val="bg1"/>
              </a:solidFill>
            </a:endParaRPr>
          </a:p>
        </p:txBody>
      </p:sp>
      <p:sp>
        <p:nvSpPr>
          <p:cNvPr id="3" name="Content Placeholder 2">
            <a:extLst>
              <a:ext uri="{FF2B5EF4-FFF2-40B4-BE49-F238E27FC236}">
                <a16:creationId xmlns:a16="http://schemas.microsoft.com/office/drawing/2014/main" id="{820A5786-0654-4DBA-B316-6F1D7BCC9830}"/>
              </a:ext>
            </a:extLst>
          </p:cNvPr>
          <p:cNvSpPr>
            <a:spLocks noGrp="1"/>
          </p:cNvSpPr>
          <p:nvPr>
            <p:ph idx="1"/>
          </p:nvPr>
        </p:nvSpPr>
        <p:spPr>
          <a:xfrm>
            <a:off x="4241829" y="1528354"/>
            <a:ext cx="7368978" cy="4872446"/>
          </a:xfrm>
        </p:spPr>
        <p:txBody>
          <a:bodyPr>
            <a:normAutofit/>
          </a:bodyPr>
          <a:lstStyle/>
          <a:p>
            <a:pPr>
              <a:lnSpc>
                <a:spcPct val="100000"/>
              </a:lnSpc>
            </a:pPr>
            <a:r>
              <a:rPr lang="en-GB" sz="1600" dirty="0" smtClean="0">
                <a:solidFill>
                  <a:schemeClr val="bg1"/>
                </a:solidFill>
              </a:rPr>
              <a:t>From </a:t>
            </a:r>
            <a:r>
              <a:rPr lang="en-GB" sz="1600" dirty="0">
                <a:solidFill>
                  <a:schemeClr val="bg1"/>
                </a:solidFill>
              </a:rPr>
              <a:t>Chart 4,  The salary framework of those that left the company that had work </a:t>
            </a:r>
            <a:r>
              <a:rPr lang="en-GB" sz="1600" dirty="0" smtClean="0">
                <a:solidFill>
                  <a:schemeClr val="bg1"/>
                </a:solidFill>
              </a:rPr>
              <a:t>related accidents </a:t>
            </a:r>
            <a:r>
              <a:rPr lang="en-GB" sz="1600" dirty="0">
                <a:solidFill>
                  <a:schemeClr val="bg1"/>
                </a:solidFill>
              </a:rPr>
              <a:t>was within </a:t>
            </a:r>
            <a:r>
              <a:rPr lang="en-GB" sz="1600" dirty="0" smtClean="0">
                <a:solidFill>
                  <a:schemeClr val="bg1"/>
                </a:solidFill>
              </a:rPr>
              <a:t>the low </a:t>
            </a:r>
            <a:r>
              <a:rPr lang="en-GB" sz="1600" dirty="0">
                <a:solidFill>
                  <a:schemeClr val="bg1"/>
                </a:solidFill>
              </a:rPr>
              <a:t>and medium </a:t>
            </a:r>
            <a:r>
              <a:rPr lang="en-GB" sz="1600" dirty="0" smtClean="0">
                <a:solidFill>
                  <a:schemeClr val="bg1"/>
                </a:solidFill>
              </a:rPr>
              <a:t>salary income earners</a:t>
            </a:r>
            <a:r>
              <a:rPr lang="en-GB" sz="1600" dirty="0" smtClean="0">
                <a:solidFill>
                  <a:schemeClr val="bg1"/>
                </a:solidFill>
              </a:rPr>
              <a:t> </a:t>
            </a:r>
            <a:r>
              <a:rPr lang="en-GB" sz="1600" dirty="0">
                <a:solidFill>
                  <a:schemeClr val="bg1"/>
                </a:solidFill>
              </a:rPr>
              <a:t>and their satisfaction level was estimated to </a:t>
            </a:r>
            <a:r>
              <a:rPr lang="en-GB" sz="1600" dirty="0" smtClean="0">
                <a:solidFill>
                  <a:schemeClr val="bg1"/>
                </a:solidFill>
              </a:rPr>
              <a:t>be about </a:t>
            </a:r>
            <a:r>
              <a:rPr lang="en-GB" sz="1600" dirty="0">
                <a:solidFill>
                  <a:schemeClr val="bg1"/>
                </a:solidFill>
              </a:rPr>
              <a:t>50%. </a:t>
            </a:r>
            <a:endParaRPr lang="en-GB" sz="1600" dirty="0" smtClean="0">
              <a:solidFill>
                <a:schemeClr val="bg1"/>
              </a:solidFill>
            </a:endParaRPr>
          </a:p>
          <a:p>
            <a:pPr>
              <a:lnSpc>
                <a:spcPct val="100000"/>
              </a:lnSpc>
            </a:pPr>
            <a:endParaRPr lang="en-GB" sz="1600" dirty="0" smtClean="0">
              <a:solidFill>
                <a:schemeClr val="bg1"/>
              </a:solidFill>
            </a:endParaRPr>
          </a:p>
          <a:p>
            <a:pPr marL="0" indent="0">
              <a:lnSpc>
                <a:spcPct val="100000"/>
              </a:lnSpc>
              <a:buNone/>
            </a:pPr>
            <a:endParaRPr lang="en-GB" sz="1600" dirty="0">
              <a:solidFill>
                <a:schemeClr val="bg1"/>
              </a:solidFill>
            </a:endParaRPr>
          </a:p>
          <a:p>
            <a:pPr>
              <a:lnSpc>
                <a:spcPct val="100000"/>
              </a:lnSpc>
            </a:pPr>
            <a:r>
              <a:rPr lang="en-GB" sz="1600" dirty="0" smtClean="0">
                <a:solidFill>
                  <a:schemeClr val="bg1"/>
                </a:solidFill>
              </a:rPr>
              <a:t>RECOMMENDATION</a:t>
            </a:r>
            <a:r>
              <a:rPr lang="en-GB" sz="1600" dirty="0">
                <a:solidFill>
                  <a:schemeClr val="bg1"/>
                </a:solidFill>
              </a:rPr>
              <a:t>: In controlling attrition, the </a:t>
            </a:r>
            <a:r>
              <a:rPr lang="en-GB" sz="1600" dirty="0" smtClean="0">
                <a:solidFill>
                  <a:schemeClr val="bg1"/>
                </a:solidFill>
              </a:rPr>
              <a:t>company </a:t>
            </a:r>
            <a:r>
              <a:rPr lang="en-GB" sz="1600" dirty="0">
                <a:solidFill>
                  <a:schemeClr val="bg1"/>
                </a:solidFill>
              </a:rPr>
              <a:t>w</a:t>
            </a:r>
            <a:r>
              <a:rPr lang="en-GB" sz="1600" dirty="0" smtClean="0">
                <a:solidFill>
                  <a:schemeClr val="bg1"/>
                </a:solidFill>
              </a:rPr>
              <a:t>ould also </a:t>
            </a:r>
            <a:r>
              <a:rPr lang="en-GB" sz="1600" dirty="0">
                <a:solidFill>
                  <a:schemeClr val="bg1"/>
                </a:solidFill>
              </a:rPr>
              <a:t>need to </a:t>
            </a:r>
            <a:r>
              <a:rPr lang="en-GB" sz="1600" dirty="0" smtClean="0">
                <a:solidFill>
                  <a:schemeClr val="bg1"/>
                </a:solidFill>
              </a:rPr>
              <a:t>put in place</a:t>
            </a:r>
            <a:r>
              <a:rPr lang="en-GB" sz="1600" dirty="0" smtClean="0">
                <a:solidFill>
                  <a:schemeClr val="bg1"/>
                </a:solidFill>
              </a:rPr>
              <a:t> </a:t>
            </a:r>
            <a:r>
              <a:rPr lang="en-GB" sz="1600" dirty="0" smtClean="0">
                <a:solidFill>
                  <a:schemeClr val="bg1"/>
                </a:solidFill>
              </a:rPr>
              <a:t>a well defined</a:t>
            </a:r>
            <a:r>
              <a:rPr lang="en-GB" sz="1600" dirty="0" smtClean="0">
                <a:solidFill>
                  <a:schemeClr val="bg1"/>
                </a:solidFill>
              </a:rPr>
              <a:t> </a:t>
            </a:r>
            <a:r>
              <a:rPr lang="en-GB" sz="1600" dirty="0">
                <a:solidFill>
                  <a:schemeClr val="bg1"/>
                </a:solidFill>
              </a:rPr>
              <a:t>salary structure and improve on </a:t>
            </a:r>
            <a:r>
              <a:rPr lang="en-GB" sz="1600" dirty="0" smtClean="0">
                <a:solidFill>
                  <a:schemeClr val="bg1"/>
                </a:solidFill>
              </a:rPr>
              <a:t>its reward system. For example, routine appraisals should be introduced in </a:t>
            </a:r>
            <a:r>
              <a:rPr lang="en-GB" sz="1600" dirty="0">
                <a:solidFill>
                  <a:schemeClr val="bg1"/>
                </a:solidFill>
              </a:rPr>
              <a:t>order to improve </a:t>
            </a:r>
            <a:r>
              <a:rPr lang="en-GB" sz="1600" dirty="0" smtClean="0">
                <a:solidFill>
                  <a:schemeClr val="bg1"/>
                </a:solidFill>
              </a:rPr>
              <a:t>the</a:t>
            </a:r>
            <a:r>
              <a:rPr lang="en-GB" sz="1600" dirty="0" smtClean="0">
                <a:solidFill>
                  <a:schemeClr val="bg1"/>
                </a:solidFill>
              </a:rPr>
              <a:t> satisfaction level of employees who remain at the company. </a:t>
            </a:r>
            <a:endParaRPr lang="en-GB" sz="1600" dirty="0">
              <a:solidFill>
                <a:schemeClr val="bg1"/>
              </a:solidFill>
            </a:endParaRPr>
          </a:p>
          <a:p>
            <a:pPr marL="0" indent="0">
              <a:lnSpc>
                <a:spcPct val="100000"/>
              </a:lnSpc>
              <a:buNone/>
            </a:pPr>
            <a:endParaRPr lang="en-GB" sz="1300" dirty="0"/>
          </a:p>
        </p:txBody>
      </p:sp>
      <p:pic>
        <p:nvPicPr>
          <p:cNvPr id="7" name="Graphic 6" descr="Onboarding">
            <a:extLst>
              <a:ext uri="{FF2B5EF4-FFF2-40B4-BE49-F238E27FC236}">
                <a16:creationId xmlns:a16="http://schemas.microsoft.com/office/drawing/2014/main" id="{42ABE13F-FE0B-4E7E-BBB6-2580A508F8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81192" y="1862594"/>
            <a:ext cx="3194595" cy="3194595"/>
          </a:xfrm>
          <a:prstGeom prst="rect">
            <a:avLst/>
          </a:prstGeom>
        </p:spPr>
      </p:pic>
    </p:spTree>
    <p:extLst>
      <p:ext uri="{BB962C8B-B14F-4D97-AF65-F5344CB8AC3E}">
        <p14:creationId xmlns:p14="http://schemas.microsoft.com/office/powerpoint/2010/main" val="51590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0B3E-35FA-46B1-BB8A-D4E5E16C19F8}"/>
              </a:ext>
            </a:extLst>
          </p:cNvPr>
          <p:cNvSpPr>
            <a:spLocks noGrp="1"/>
          </p:cNvSpPr>
          <p:nvPr>
            <p:ph type="title"/>
          </p:nvPr>
        </p:nvSpPr>
        <p:spPr>
          <a:xfrm>
            <a:off x="3775787" y="702156"/>
            <a:ext cx="7835021" cy="1188720"/>
          </a:xfrm>
        </p:spPr>
        <p:txBody>
          <a:bodyPr>
            <a:normAutofit/>
          </a:bodyPr>
          <a:lstStyle/>
          <a:p>
            <a:r>
              <a:rPr lang="en-GB" sz="3600" dirty="0">
                <a:solidFill>
                  <a:schemeClr val="bg1"/>
                </a:solidFill>
              </a:rPr>
              <a:t>STEP </a:t>
            </a:r>
            <a:r>
              <a:rPr lang="en-GB" sz="3600" dirty="0">
                <a:solidFill>
                  <a:schemeClr val="bg1"/>
                </a:solidFill>
              </a:rPr>
              <a:t>5</a:t>
            </a:r>
            <a:r>
              <a:rPr lang="en-GB" sz="3600" dirty="0" smtClean="0">
                <a:solidFill>
                  <a:schemeClr val="bg1"/>
                </a:solidFill>
              </a:rPr>
              <a:t>: RECOMMENDATIONS CONTD</a:t>
            </a:r>
            <a:endParaRPr lang="en-NG" sz="3600" dirty="0">
              <a:solidFill>
                <a:schemeClr val="bg1"/>
              </a:solidFill>
            </a:endParaRPr>
          </a:p>
        </p:txBody>
      </p:sp>
      <p:sp>
        <p:nvSpPr>
          <p:cNvPr id="3" name="Content Placeholder 2">
            <a:extLst>
              <a:ext uri="{FF2B5EF4-FFF2-40B4-BE49-F238E27FC236}">
                <a16:creationId xmlns:a16="http://schemas.microsoft.com/office/drawing/2014/main" id="{820A5786-0654-4DBA-B316-6F1D7BCC9830}"/>
              </a:ext>
            </a:extLst>
          </p:cNvPr>
          <p:cNvSpPr>
            <a:spLocks noGrp="1"/>
          </p:cNvSpPr>
          <p:nvPr>
            <p:ph idx="1"/>
          </p:nvPr>
        </p:nvSpPr>
        <p:spPr>
          <a:xfrm>
            <a:off x="4495048" y="1862594"/>
            <a:ext cx="7368978" cy="4749221"/>
          </a:xfrm>
        </p:spPr>
        <p:txBody>
          <a:bodyPr>
            <a:normAutofit/>
          </a:bodyPr>
          <a:lstStyle/>
          <a:p>
            <a:pPr marL="0" indent="0">
              <a:lnSpc>
                <a:spcPct val="100000"/>
              </a:lnSpc>
              <a:buNone/>
            </a:pPr>
            <a:endParaRPr lang="en-GB" sz="1400" dirty="0"/>
          </a:p>
          <a:p>
            <a:pPr marL="0" indent="0">
              <a:lnSpc>
                <a:spcPct val="100000"/>
              </a:lnSpc>
              <a:buNone/>
            </a:pPr>
            <a:r>
              <a:rPr lang="en-GB" dirty="0" smtClean="0">
                <a:solidFill>
                  <a:schemeClr val="bg1"/>
                </a:solidFill>
              </a:rPr>
              <a:t>From </a:t>
            </a:r>
            <a:r>
              <a:rPr lang="en-GB" dirty="0">
                <a:solidFill>
                  <a:schemeClr val="bg1"/>
                </a:solidFill>
              </a:rPr>
              <a:t>Chart 5,  The insight </a:t>
            </a:r>
            <a:r>
              <a:rPr lang="en-GB" dirty="0" smtClean="0">
                <a:solidFill>
                  <a:schemeClr val="bg1"/>
                </a:solidFill>
              </a:rPr>
              <a:t>glean</a:t>
            </a:r>
            <a:r>
              <a:rPr lang="en-GB" dirty="0" smtClean="0">
                <a:solidFill>
                  <a:schemeClr val="bg1"/>
                </a:solidFill>
              </a:rPr>
              <a:t>ed </a:t>
            </a:r>
            <a:r>
              <a:rPr lang="en-GB" dirty="0">
                <a:solidFill>
                  <a:schemeClr val="bg1"/>
                </a:solidFill>
              </a:rPr>
              <a:t>was that as the number of projects embarked </a:t>
            </a:r>
            <a:r>
              <a:rPr lang="en-GB" dirty="0" smtClean="0">
                <a:solidFill>
                  <a:schemeClr val="bg1"/>
                </a:solidFill>
              </a:rPr>
              <a:t>upon by the  company increased,</a:t>
            </a:r>
            <a:r>
              <a:rPr lang="en-GB" dirty="0" smtClean="0">
                <a:solidFill>
                  <a:schemeClr val="bg1"/>
                </a:solidFill>
              </a:rPr>
              <a:t> the </a:t>
            </a:r>
            <a:r>
              <a:rPr lang="en-GB" dirty="0">
                <a:solidFill>
                  <a:schemeClr val="bg1"/>
                </a:solidFill>
              </a:rPr>
              <a:t>satisfaction </a:t>
            </a:r>
            <a:r>
              <a:rPr lang="en-GB" dirty="0" smtClean="0">
                <a:solidFill>
                  <a:schemeClr val="bg1"/>
                </a:solidFill>
              </a:rPr>
              <a:t>level of employees </a:t>
            </a:r>
            <a:r>
              <a:rPr lang="en-GB" dirty="0">
                <a:solidFill>
                  <a:schemeClr val="bg1"/>
                </a:solidFill>
              </a:rPr>
              <a:t>began to </a:t>
            </a:r>
            <a:r>
              <a:rPr lang="en-GB" dirty="0" smtClean="0">
                <a:solidFill>
                  <a:schemeClr val="bg1"/>
                </a:solidFill>
              </a:rPr>
              <a:t>decline. </a:t>
            </a:r>
            <a:endParaRPr lang="en-GB" dirty="0">
              <a:solidFill>
                <a:schemeClr val="bg1"/>
              </a:solidFill>
            </a:endParaRPr>
          </a:p>
          <a:p>
            <a:pPr>
              <a:lnSpc>
                <a:spcPct val="100000"/>
              </a:lnSpc>
            </a:pPr>
            <a:endParaRPr lang="en-GB" sz="2200" dirty="0" smtClean="0">
              <a:solidFill>
                <a:schemeClr val="bg1"/>
              </a:solidFill>
            </a:endParaRPr>
          </a:p>
          <a:p>
            <a:pPr>
              <a:lnSpc>
                <a:spcPct val="100000"/>
              </a:lnSpc>
            </a:pPr>
            <a:r>
              <a:rPr lang="en-GB" dirty="0" smtClean="0">
                <a:solidFill>
                  <a:schemeClr val="bg1"/>
                </a:solidFill>
              </a:rPr>
              <a:t>RECOMMENDATIONS</a:t>
            </a:r>
            <a:r>
              <a:rPr lang="en-GB" dirty="0">
                <a:solidFill>
                  <a:schemeClr val="bg1"/>
                </a:solidFill>
              </a:rPr>
              <a:t>: To prevent future attrition, </a:t>
            </a:r>
            <a:r>
              <a:rPr lang="en-GB" dirty="0" smtClean="0">
                <a:solidFill>
                  <a:schemeClr val="bg1"/>
                </a:solidFill>
              </a:rPr>
              <a:t>the </a:t>
            </a:r>
            <a:r>
              <a:rPr lang="en-GB" dirty="0">
                <a:solidFill>
                  <a:schemeClr val="bg1"/>
                </a:solidFill>
              </a:rPr>
              <a:t>number of projects allocated to </a:t>
            </a:r>
            <a:r>
              <a:rPr lang="en-GB" dirty="0" smtClean="0">
                <a:solidFill>
                  <a:schemeClr val="bg1"/>
                </a:solidFill>
              </a:rPr>
              <a:t>a single </a:t>
            </a:r>
            <a:r>
              <a:rPr lang="en-GB" dirty="0">
                <a:solidFill>
                  <a:schemeClr val="bg1"/>
                </a:solidFill>
              </a:rPr>
              <a:t>employee should be considered and not be enormous </a:t>
            </a:r>
            <a:r>
              <a:rPr lang="en-GB" dirty="0" smtClean="0">
                <a:solidFill>
                  <a:schemeClr val="bg1"/>
                </a:solidFill>
              </a:rPr>
              <a:t>for them, to </a:t>
            </a:r>
            <a:r>
              <a:rPr lang="en-GB" dirty="0">
                <a:solidFill>
                  <a:schemeClr val="bg1"/>
                </a:solidFill>
              </a:rPr>
              <a:t>ensure employees </a:t>
            </a:r>
            <a:r>
              <a:rPr lang="en-GB" dirty="0" smtClean="0">
                <a:solidFill>
                  <a:schemeClr val="bg1"/>
                </a:solidFill>
              </a:rPr>
              <a:t>don’t get overwhelmed and </a:t>
            </a:r>
            <a:r>
              <a:rPr lang="en-GB" dirty="0">
                <a:solidFill>
                  <a:schemeClr val="bg1"/>
                </a:solidFill>
              </a:rPr>
              <a:t>lose enthusiasm </a:t>
            </a:r>
            <a:r>
              <a:rPr lang="en-GB" dirty="0" smtClean="0">
                <a:solidFill>
                  <a:schemeClr val="bg1"/>
                </a:solidFill>
              </a:rPr>
              <a:t>working on their job, </a:t>
            </a:r>
            <a:r>
              <a:rPr lang="en-GB" dirty="0">
                <a:solidFill>
                  <a:schemeClr val="bg1"/>
                </a:solidFill>
              </a:rPr>
              <a:t>which </a:t>
            </a:r>
            <a:r>
              <a:rPr lang="en-GB" dirty="0" smtClean="0">
                <a:solidFill>
                  <a:schemeClr val="bg1"/>
                </a:solidFill>
              </a:rPr>
              <a:t>may lead to </a:t>
            </a:r>
            <a:r>
              <a:rPr lang="en-GB" dirty="0">
                <a:solidFill>
                  <a:schemeClr val="bg1"/>
                </a:solidFill>
              </a:rPr>
              <a:t>the satisfaction level of </a:t>
            </a:r>
            <a:r>
              <a:rPr lang="en-GB" dirty="0" smtClean="0">
                <a:solidFill>
                  <a:schemeClr val="bg1"/>
                </a:solidFill>
              </a:rPr>
              <a:t>employees decreasing, and then </a:t>
            </a:r>
            <a:r>
              <a:rPr lang="en-GB" dirty="0">
                <a:solidFill>
                  <a:schemeClr val="bg1"/>
                </a:solidFill>
              </a:rPr>
              <a:t>in </a:t>
            </a:r>
            <a:r>
              <a:rPr lang="en-GB" dirty="0" smtClean="0">
                <a:solidFill>
                  <a:schemeClr val="bg1"/>
                </a:solidFill>
              </a:rPr>
              <a:t>turn may </a:t>
            </a:r>
            <a:r>
              <a:rPr lang="en-GB" dirty="0">
                <a:solidFill>
                  <a:schemeClr val="bg1"/>
                </a:solidFill>
              </a:rPr>
              <a:t>lead to them leaving the company.</a:t>
            </a:r>
          </a:p>
          <a:p>
            <a:pPr>
              <a:lnSpc>
                <a:spcPct val="100000"/>
              </a:lnSpc>
            </a:pPr>
            <a:endParaRPr lang="en-GB" sz="1000" dirty="0"/>
          </a:p>
          <a:p>
            <a:pPr>
              <a:lnSpc>
                <a:spcPct val="100000"/>
              </a:lnSpc>
            </a:pPr>
            <a:endParaRPr lang="en-GB" sz="1000" dirty="0"/>
          </a:p>
          <a:p>
            <a:pPr>
              <a:lnSpc>
                <a:spcPct val="100000"/>
              </a:lnSpc>
            </a:pPr>
            <a:endParaRPr lang="en-GB" sz="1000" dirty="0"/>
          </a:p>
        </p:txBody>
      </p:sp>
      <p:pic>
        <p:nvPicPr>
          <p:cNvPr id="7" name="Graphic 6" descr="Onboarding">
            <a:extLst>
              <a:ext uri="{FF2B5EF4-FFF2-40B4-BE49-F238E27FC236}">
                <a16:creationId xmlns:a16="http://schemas.microsoft.com/office/drawing/2014/main" id="{9718CEA5-2F06-4568-86C3-FE651013E3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81192" y="1862594"/>
            <a:ext cx="3194595" cy="3194595"/>
          </a:xfrm>
          <a:prstGeom prst="rect">
            <a:avLst/>
          </a:prstGeom>
        </p:spPr>
      </p:pic>
    </p:spTree>
    <p:extLst>
      <p:ext uri="{BB962C8B-B14F-4D97-AF65-F5344CB8AC3E}">
        <p14:creationId xmlns:p14="http://schemas.microsoft.com/office/powerpoint/2010/main" val="2282043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FC4F0-4A5D-4932-9E61-F3DBF3441457}"/>
              </a:ext>
            </a:extLst>
          </p:cNvPr>
          <p:cNvSpPr>
            <a:spLocks noGrp="1"/>
          </p:cNvSpPr>
          <p:nvPr>
            <p:ph type="title"/>
          </p:nvPr>
        </p:nvSpPr>
        <p:spPr>
          <a:xfrm>
            <a:off x="6035039" y="1419225"/>
            <a:ext cx="5342811" cy="1924866"/>
          </a:xfrm>
        </p:spPr>
        <p:txBody>
          <a:bodyPr vert="horz" lIns="91440" tIns="45720" rIns="91440" bIns="45720" rtlCol="0" anchor="b">
            <a:normAutofit/>
          </a:bodyPr>
          <a:lstStyle/>
          <a:p>
            <a:r>
              <a:rPr lang="en-US" sz="4800" dirty="0">
                <a:solidFill>
                  <a:srgbClr val="FFFFFF"/>
                </a:solidFill>
              </a:rPr>
              <a:t>THANK YOU </a:t>
            </a:r>
            <a:r>
              <a:rPr lang="en-US" sz="4800" dirty="0" smtClean="0">
                <a:solidFill>
                  <a:srgbClr val="FFFFFF"/>
                </a:solidFill>
              </a:rPr>
              <a:t> </a:t>
            </a:r>
            <a:endParaRPr lang="en-US" sz="4800" dirty="0">
              <a:solidFill>
                <a:srgbClr val="FFFFFF"/>
              </a:solidFill>
            </a:endParaRPr>
          </a:p>
        </p:txBody>
      </p:sp>
      <p:pic>
        <p:nvPicPr>
          <p:cNvPr id="7" name="Content Placeholder 6" descr="Angel Face with Solid Fill">
            <a:extLst>
              <a:ext uri="{FF2B5EF4-FFF2-40B4-BE49-F238E27FC236}">
                <a16:creationId xmlns:a16="http://schemas.microsoft.com/office/drawing/2014/main" id="{601CCCBD-2CF9-41DA-8143-79727802CE7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74700" y="2049354"/>
            <a:ext cx="3053422" cy="3053422"/>
          </a:xfrm>
          <a:prstGeom prst="rect">
            <a:avLst/>
          </a:prstGeom>
        </p:spPr>
      </p:pic>
    </p:spTree>
    <p:extLst>
      <p:ext uri="{BB962C8B-B14F-4D97-AF65-F5344CB8AC3E}">
        <p14:creationId xmlns:p14="http://schemas.microsoft.com/office/powerpoint/2010/main" val="3766418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32F46-B1FE-498B-914C-D7C3F3BC74CE}"/>
              </a:ext>
            </a:extLst>
          </p:cNvPr>
          <p:cNvSpPr>
            <a:spLocks noGrp="1"/>
          </p:cNvSpPr>
          <p:nvPr>
            <p:ph type="title"/>
          </p:nvPr>
        </p:nvSpPr>
        <p:spPr/>
        <p:txBody>
          <a:bodyPr>
            <a:normAutofit/>
          </a:bodyPr>
          <a:lstStyle/>
          <a:p>
            <a:r>
              <a:rPr lang="en-GB">
                <a:solidFill>
                  <a:schemeClr val="tx1">
                    <a:lumMod val="85000"/>
                    <a:lumOff val="15000"/>
                  </a:schemeClr>
                </a:solidFill>
              </a:rPr>
              <a:t>SOLUTION METHODOLOGY </a:t>
            </a:r>
            <a:endParaRPr lang="en-NG">
              <a:solidFill>
                <a:schemeClr val="tx1">
                  <a:lumMod val="85000"/>
                  <a:lumOff val="15000"/>
                </a:schemeClr>
              </a:solidFill>
            </a:endParaRPr>
          </a:p>
        </p:txBody>
      </p:sp>
      <p:graphicFrame>
        <p:nvGraphicFramePr>
          <p:cNvPr id="5" name="Content Placeholder 2">
            <a:extLst>
              <a:ext uri="{FF2B5EF4-FFF2-40B4-BE49-F238E27FC236}">
                <a16:creationId xmlns:a16="http://schemas.microsoft.com/office/drawing/2014/main" id="{1B48A223-B2A1-43FC-A620-6961E7D71E16}"/>
              </a:ext>
            </a:extLst>
          </p:cNvPr>
          <p:cNvGraphicFramePr>
            <a:graphicFrameLocks noGrp="1"/>
          </p:cNvGraphicFramePr>
          <p:nvPr>
            <p:ph idx="1"/>
            <p:extLst>
              <p:ext uri="{D42A27DB-BD31-4B8C-83A1-F6EECF244321}">
                <p14:modId xmlns:p14="http://schemas.microsoft.com/office/powerpoint/2010/main" val="2438841055"/>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697707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33C6-0B58-4C5F-BCA6-A6906F32CCA5}"/>
              </a:ext>
            </a:extLst>
          </p:cNvPr>
          <p:cNvSpPr>
            <a:spLocks noGrp="1"/>
          </p:cNvSpPr>
          <p:nvPr>
            <p:ph type="title"/>
          </p:nvPr>
        </p:nvSpPr>
        <p:spPr>
          <a:xfrm>
            <a:off x="581192" y="702156"/>
            <a:ext cx="11029616" cy="842865"/>
          </a:xfrm>
          <a:solidFill>
            <a:schemeClr val="tx1">
              <a:lumMod val="75000"/>
              <a:lumOff val="25000"/>
            </a:schemeClr>
          </a:solidFill>
        </p:spPr>
        <p:txBody>
          <a:bodyPr/>
          <a:lstStyle/>
          <a:p>
            <a:r>
              <a:rPr lang="en-GB" dirty="0">
                <a:solidFill>
                  <a:schemeClr val="bg1"/>
                </a:solidFill>
              </a:rPr>
              <a:t>SOLUTION METHODOLOGY</a:t>
            </a:r>
            <a:endParaRPr lang="en-NG" dirty="0">
              <a:solidFill>
                <a:schemeClr val="bg1"/>
              </a:solidFill>
            </a:endParaRPr>
          </a:p>
        </p:txBody>
      </p:sp>
      <p:sp>
        <p:nvSpPr>
          <p:cNvPr id="3" name="Content Placeholder 2">
            <a:extLst>
              <a:ext uri="{FF2B5EF4-FFF2-40B4-BE49-F238E27FC236}">
                <a16:creationId xmlns:a16="http://schemas.microsoft.com/office/drawing/2014/main" id="{B90435FA-46BE-458A-92BE-431A7A870A14}"/>
              </a:ext>
            </a:extLst>
          </p:cNvPr>
          <p:cNvSpPr>
            <a:spLocks noGrp="1"/>
          </p:cNvSpPr>
          <p:nvPr>
            <p:ph idx="1"/>
          </p:nvPr>
        </p:nvSpPr>
        <p:spPr>
          <a:xfrm>
            <a:off x="581192" y="1797269"/>
            <a:ext cx="11029615" cy="4178081"/>
          </a:xfrm>
          <a:solidFill>
            <a:schemeClr val="tx1">
              <a:lumMod val="75000"/>
              <a:lumOff val="25000"/>
            </a:schemeClr>
          </a:solidFill>
        </p:spPr>
        <p:txBody>
          <a:bodyPr/>
          <a:lstStyle/>
          <a:p>
            <a:pPr marL="0" indent="0">
              <a:buNone/>
            </a:pPr>
            <a:r>
              <a:rPr lang="en-GB" dirty="0">
                <a:solidFill>
                  <a:schemeClr val="bg1"/>
                </a:solidFill>
              </a:rPr>
              <a:t>STEP 2: UNIVARIATE ANALYSIS                                      </a:t>
            </a:r>
            <a:r>
              <a:rPr lang="en-GB" dirty="0" smtClean="0">
                <a:solidFill>
                  <a:schemeClr val="bg1"/>
                </a:solidFill>
              </a:rPr>
              <a:t> </a:t>
            </a:r>
            <a:r>
              <a:rPr lang="en-GB" dirty="0">
                <a:solidFill>
                  <a:schemeClr val="bg1"/>
                </a:solidFill>
              </a:rPr>
              <a:t>STEP 3: </a:t>
            </a:r>
            <a:r>
              <a:rPr lang="en-GB" dirty="0" smtClean="0">
                <a:solidFill>
                  <a:schemeClr val="bg1"/>
                </a:solidFill>
              </a:rPr>
              <a:t>BI/MULTIVARIATE ANALYSIS</a:t>
            </a:r>
            <a:endParaRPr lang="en-GB" dirty="0">
              <a:solidFill>
                <a:schemeClr val="bg1"/>
              </a:solidFill>
            </a:endParaRP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 </a:t>
            </a:r>
            <a:endParaRPr lang="en-NG" dirty="0"/>
          </a:p>
        </p:txBody>
      </p:sp>
      <p:graphicFrame>
        <p:nvGraphicFramePr>
          <p:cNvPr id="4" name="Diagram 3">
            <a:extLst>
              <a:ext uri="{FF2B5EF4-FFF2-40B4-BE49-F238E27FC236}">
                <a16:creationId xmlns:a16="http://schemas.microsoft.com/office/drawing/2014/main" id="{9F453601-4B3E-43CD-9810-0EEC2478A003}"/>
              </a:ext>
            </a:extLst>
          </p:cNvPr>
          <p:cNvGraphicFramePr/>
          <p:nvPr>
            <p:extLst>
              <p:ext uri="{D42A27DB-BD31-4B8C-83A1-F6EECF244321}">
                <p14:modId xmlns:p14="http://schemas.microsoft.com/office/powerpoint/2010/main" val="3562133130"/>
              </p:ext>
            </p:extLst>
          </p:nvPr>
        </p:nvGraphicFramePr>
        <p:xfrm>
          <a:off x="698694" y="2486180"/>
          <a:ext cx="5143219" cy="3489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6111957D-E032-45DD-8A16-EFFB778BF38C}"/>
              </a:ext>
            </a:extLst>
          </p:cNvPr>
          <p:cNvGraphicFramePr/>
          <p:nvPr>
            <p:extLst>
              <p:ext uri="{D42A27DB-BD31-4B8C-83A1-F6EECF244321}">
                <p14:modId xmlns:p14="http://schemas.microsoft.com/office/powerpoint/2010/main" val="791625891"/>
              </p:ext>
            </p:extLst>
          </p:nvPr>
        </p:nvGraphicFramePr>
        <p:xfrm>
          <a:off x="7026203" y="2486181"/>
          <a:ext cx="5143218" cy="34891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53637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8C9B5-4770-4EFB-A500-09FD7DF6FDEC}"/>
              </a:ext>
            </a:extLst>
          </p:cNvPr>
          <p:cNvSpPr>
            <a:spLocks noGrp="1"/>
          </p:cNvSpPr>
          <p:nvPr>
            <p:ph type="title"/>
          </p:nvPr>
        </p:nvSpPr>
        <p:spPr>
          <a:xfrm>
            <a:off x="581192" y="702156"/>
            <a:ext cx="11029616" cy="493598"/>
          </a:xfrm>
        </p:spPr>
        <p:txBody>
          <a:bodyPr>
            <a:normAutofit fontScale="90000"/>
          </a:bodyPr>
          <a:lstStyle/>
          <a:p>
            <a:r>
              <a:rPr lang="en-GB" dirty="0">
                <a:solidFill>
                  <a:schemeClr val="bg1"/>
                </a:solidFill>
              </a:rPr>
              <a:t>VISUALIZATION OF METHODOLOGY</a:t>
            </a:r>
            <a:endParaRPr lang="en-NG" dirty="0">
              <a:solidFill>
                <a:schemeClr val="bg1"/>
              </a:solidFill>
            </a:endParaRPr>
          </a:p>
        </p:txBody>
      </p:sp>
      <p:sp>
        <p:nvSpPr>
          <p:cNvPr id="3" name="Content Placeholder 2">
            <a:extLst>
              <a:ext uri="{FF2B5EF4-FFF2-40B4-BE49-F238E27FC236}">
                <a16:creationId xmlns:a16="http://schemas.microsoft.com/office/drawing/2014/main" id="{FA0B066C-1C90-4561-897E-4857BB984A25}"/>
              </a:ext>
            </a:extLst>
          </p:cNvPr>
          <p:cNvSpPr>
            <a:spLocks noGrp="1"/>
          </p:cNvSpPr>
          <p:nvPr>
            <p:ph idx="1"/>
          </p:nvPr>
        </p:nvSpPr>
        <p:spPr>
          <a:xfrm>
            <a:off x="581192" y="1434905"/>
            <a:ext cx="11029615" cy="5287818"/>
          </a:xfrm>
        </p:spPr>
        <p:txBody>
          <a:bodyPr/>
          <a:lstStyle/>
          <a:p>
            <a:pPr marL="0" indent="0">
              <a:buNone/>
            </a:pPr>
            <a:r>
              <a:rPr lang="en-GB" dirty="0">
                <a:solidFill>
                  <a:schemeClr val="bg1"/>
                </a:solidFill>
              </a:rPr>
              <a:t> STEP 2: UNIVARIATE ANALYSIS</a:t>
            </a:r>
          </a:p>
          <a:p>
            <a:r>
              <a:rPr lang="en-GB" dirty="0">
                <a:solidFill>
                  <a:schemeClr val="bg1"/>
                </a:solidFill>
              </a:rPr>
              <a:t>This stage entails analysing each important feature of the dataset  </a:t>
            </a:r>
          </a:p>
          <a:p>
            <a:pPr marL="0" indent="0">
              <a:buNone/>
            </a:pPr>
            <a:r>
              <a:rPr lang="en-GB" dirty="0">
                <a:solidFill>
                  <a:schemeClr val="bg1"/>
                </a:solidFill>
              </a:rPr>
              <a:t>     </a:t>
            </a:r>
            <a:r>
              <a:rPr lang="en-GB" sz="1600" dirty="0" smtClean="0">
                <a:solidFill>
                  <a:schemeClr val="bg1"/>
                </a:solidFill>
              </a:rPr>
              <a:t>CHARTS </a:t>
            </a:r>
            <a:r>
              <a:rPr lang="en-GB" sz="1600" dirty="0" smtClean="0">
                <a:solidFill>
                  <a:schemeClr val="bg1"/>
                </a:solidFill>
              </a:rPr>
              <a:t>SHOWING THE DISTRIBUTION OF SALARIES FOR BOTH CATEGORIES OF EMPLOYEES</a:t>
            </a:r>
            <a:endParaRPr lang="en-GB" sz="1600" dirty="0">
              <a:solidFill>
                <a:schemeClr val="bg1"/>
              </a:solidFill>
            </a:endParaRPr>
          </a:p>
          <a:p>
            <a:endParaRPr lang="en-GB" dirty="0">
              <a:solidFill>
                <a:schemeClr val="bg1"/>
              </a:solidFill>
            </a:endParaRPr>
          </a:p>
          <a:p>
            <a:endParaRPr lang="en-GB" dirty="0">
              <a:solidFill>
                <a:schemeClr val="bg1"/>
              </a:solidFill>
            </a:endParaRPr>
          </a:p>
          <a:p>
            <a:endParaRPr lang="en-GB" dirty="0"/>
          </a:p>
          <a:p>
            <a:endParaRPr lang="en-GB" dirty="0"/>
          </a:p>
          <a:p>
            <a:endParaRPr lang="en-GB" dirty="0"/>
          </a:p>
          <a:p>
            <a:endParaRPr lang="en-GB" dirty="0"/>
          </a:p>
          <a:p>
            <a:endParaRPr lang="en-GB" dirty="0"/>
          </a:p>
          <a:p>
            <a:endParaRPr lang="en-GB" dirty="0"/>
          </a:p>
          <a:p>
            <a:endParaRPr lang="en-NG" dirty="0"/>
          </a:p>
        </p:txBody>
      </p:sp>
      <p:pic>
        <p:nvPicPr>
          <p:cNvPr id="9" name="Picture 8" descr="A screenshot of a cell phone&#10;&#10;Description automatically generated">
            <a:extLst>
              <a:ext uri="{FF2B5EF4-FFF2-40B4-BE49-F238E27FC236}">
                <a16:creationId xmlns:a16="http://schemas.microsoft.com/office/drawing/2014/main" id="{029D27CA-9649-4689-8642-7DEF461CA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3" y="2869809"/>
            <a:ext cx="5200630" cy="3771303"/>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5C5097B5-E0BF-4892-9011-9E8C65553A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342" y="2869809"/>
            <a:ext cx="5097465" cy="3771303"/>
          </a:xfrm>
          <a:prstGeom prst="rect">
            <a:avLst/>
          </a:prstGeom>
        </p:spPr>
      </p:pic>
    </p:spTree>
    <p:extLst>
      <p:ext uri="{BB962C8B-B14F-4D97-AF65-F5344CB8AC3E}">
        <p14:creationId xmlns:p14="http://schemas.microsoft.com/office/powerpoint/2010/main" val="486402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09F23-1606-4C97-8910-6EB22AE11B42}"/>
              </a:ext>
            </a:extLst>
          </p:cNvPr>
          <p:cNvSpPr>
            <a:spLocks noGrp="1"/>
          </p:cNvSpPr>
          <p:nvPr>
            <p:ph type="title"/>
          </p:nvPr>
        </p:nvSpPr>
        <p:spPr>
          <a:xfrm>
            <a:off x="581192" y="702156"/>
            <a:ext cx="11029616" cy="507666"/>
          </a:xfrm>
        </p:spPr>
        <p:txBody>
          <a:bodyPr>
            <a:normAutofit fontScale="90000"/>
          </a:bodyPr>
          <a:lstStyle/>
          <a:p>
            <a:r>
              <a:rPr lang="en-GB" dirty="0">
                <a:solidFill>
                  <a:schemeClr val="bg1"/>
                </a:solidFill>
              </a:rPr>
              <a:t>VISUALIZATION </a:t>
            </a:r>
            <a:r>
              <a:rPr lang="en-GB" dirty="0" smtClean="0">
                <a:solidFill>
                  <a:schemeClr val="bg1"/>
                </a:solidFill>
              </a:rPr>
              <a:t>METHODOLOGY CONTD</a:t>
            </a:r>
            <a:endParaRPr lang="en-NG" dirty="0">
              <a:solidFill>
                <a:schemeClr val="bg1"/>
              </a:solidFill>
            </a:endParaRPr>
          </a:p>
        </p:txBody>
      </p:sp>
      <p:sp>
        <p:nvSpPr>
          <p:cNvPr id="3" name="Content Placeholder 2">
            <a:extLst>
              <a:ext uri="{FF2B5EF4-FFF2-40B4-BE49-F238E27FC236}">
                <a16:creationId xmlns:a16="http://schemas.microsoft.com/office/drawing/2014/main" id="{4DFD63A7-37F1-4AF0-8D76-51386E5DFF92}"/>
              </a:ext>
            </a:extLst>
          </p:cNvPr>
          <p:cNvSpPr>
            <a:spLocks noGrp="1"/>
          </p:cNvSpPr>
          <p:nvPr>
            <p:ph idx="1"/>
          </p:nvPr>
        </p:nvSpPr>
        <p:spPr>
          <a:xfrm>
            <a:off x="581193" y="1392702"/>
            <a:ext cx="11029615" cy="5090314"/>
          </a:xfrm>
        </p:spPr>
        <p:txBody>
          <a:bodyPr/>
          <a:lstStyle/>
          <a:p>
            <a:pPr marL="0" indent="0">
              <a:buNone/>
            </a:pPr>
            <a:r>
              <a:rPr lang="en-GB" dirty="0"/>
              <a:t>   </a:t>
            </a:r>
            <a:r>
              <a:rPr lang="en-GB" sz="1600" dirty="0" smtClean="0">
                <a:solidFill>
                  <a:schemeClr val="bg1"/>
                </a:solidFill>
              </a:rPr>
              <a:t>CHARTS </a:t>
            </a:r>
            <a:r>
              <a:rPr lang="en-GB" sz="1600" dirty="0">
                <a:solidFill>
                  <a:schemeClr val="bg1"/>
                </a:solidFill>
              </a:rPr>
              <a:t>SHOWING THE DISTRIBUTION OF </a:t>
            </a:r>
            <a:r>
              <a:rPr lang="en-GB" sz="1600" dirty="0" smtClean="0">
                <a:solidFill>
                  <a:schemeClr val="bg1"/>
                </a:solidFill>
              </a:rPr>
              <a:t>SATISFACTION LEVEL </a:t>
            </a:r>
            <a:r>
              <a:rPr lang="en-GB" sz="1600" dirty="0">
                <a:solidFill>
                  <a:schemeClr val="bg1"/>
                </a:solidFill>
              </a:rPr>
              <a:t>FOR BOTH CATEGORIES OF </a:t>
            </a:r>
            <a:r>
              <a:rPr lang="en-GB" sz="1600" dirty="0" smtClean="0">
                <a:solidFill>
                  <a:schemeClr val="bg1"/>
                </a:solidFill>
              </a:rPr>
              <a:t>EMPLOYEES</a:t>
            </a:r>
            <a:endParaRPr lang="en-GB" sz="1600" dirty="0">
              <a:solidFill>
                <a:schemeClr val="bg1"/>
              </a:solidFill>
            </a:endParaRPr>
          </a:p>
          <a:p>
            <a:endParaRPr lang="en-GB" dirty="0"/>
          </a:p>
          <a:p>
            <a:endParaRPr lang="en-GB" dirty="0"/>
          </a:p>
          <a:p>
            <a:pPr marL="0" indent="0">
              <a:buNone/>
            </a:pPr>
            <a:endParaRPr lang="en-GB" dirty="0"/>
          </a:p>
          <a:p>
            <a:endParaRPr lang="en-GB" dirty="0"/>
          </a:p>
          <a:p>
            <a:endParaRPr lang="en-GB" dirty="0"/>
          </a:p>
          <a:p>
            <a:endParaRPr lang="en-GB" dirty="0"/>
          </a:p>
          <a:p>
            <a:endParaRPr lang="en-GB" dirty="0"/>
          </a:p>
          <a:p>
            <a:endParaRPr lang="en-GB" dirty="0"/>
          </a:p>
          <a:p>
            <a:endParaRPr lang="en-GB" dirty="0"/>
          </a:p>
          <a:p>
            <a:pPr marL="0" indent="0">
              <a:buNone/>
            </a:pPr>
            <a:endParaRPr lang="en-NG" dirty="0"/>
          </a:p>
        </p:txBody>
      </p:sp>
      <p:pic>
        <p:nvPicPr>
          <p:cNvPr id="4" name="Picture 3">
            <a:extLst>
              <a:ext uri="{FF2B5EF4-FFF2-40B4-BE49-F238E27FC236}">
                <a16:creationId xmlns:a16="http://schemas.microsoft.com/office/drawing/2014/main" id="{B2595BFC-4BA4-4741-842B-277728CD9C08}"/>
              </a:ext>
            </a:extLst>
          </p:cNvPr>
          <p:cNvPicPr>
            <a:picLocks noChangeAspect="1"/>
          </p:cNvPicPr>
          <p:nvPr/>
        </p:nvPicPr>
        <p:blipFill>
          <a:blip r:embed="rId2"/>
          <a:stretch>
            <a:fillRect/>
          </a:stretch>
        </p:blipFill>
        <p:spPr>
          <a:xfrm>
            <a:off x="581191" y="2461984"/>
            <a:ext cx="5031817" cy="4021032"/>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0723C3B2-0BFA-4C58-8908-A422F64CB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461984"/>
            <a:ext cx="5786363" cy="4021032"/>
          </a:xfrm>
          <a:prstGeom prst="rect">
            <a:avLst/>
          </a:prstGeom>
        </p:spPr>
      </p:pic>
    </p:spTree>
    <p:extLst>
      <p:ext uri="{BB962C8B-B14F-4D97-AF65-F5344CB8AC3E}">
        <p14:creationId xmlns:p14="http://schemas.microsoft.com/office/powerpoint/2010/main" val="1809816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EE00-6618-4CFA-ACF8-28037DEA635E}"/>
              </a:ext>
            </a:extLst>
          </p:cNvPr>
          <p:cNvSpPr>
            <a:spLocks noGrp="1"/>
          </p:cNvSpPr>
          <p:nvPr>
            <p:ph type="title"/>
          </p:nvPr>
        </p:nvSpPr>
        <p:spPr>
          <a:xfrm>
            <a:off x="581192" y="209006"/>
            <a:ext cx="11029616" cy="770708"/>
          </a:xfrm>
        </p:spPr>
        <p:txBody>
          <a:bodyPr/>
          <a:lstStyle/>
          <a:p>
            <a:r>
              <a:rPr lang="en-GB" sz="4000" dirty="0">
                <a:solidFill>
                  <a:schemeClr val="bg1"/>
                </a:solidFill>
              </a:rPr>
              <a:t>VISUALIZATION </a:t>
            </a:r>
            <a:r>
              <a:rPr lang="en-GB" sz="4000" dirty="0" smtClean="0">
                <a:solidFill>
                  <a:schemeClr val="bg1"/>
                </a:solidFill>
              </a:rPr>
              <a:t>METHODOLOGY CONTD</a:t>
            </a:r>
            <a:endParaRPr lang="en-NG" sz="4000" dirty="0">
              <a:solidFill>
                <a:schemeClr val="bg1"/>
              </a:solidFill>
            </a:endParaRPr>
          </a:p>
        </p:txBody>
      </p:sp>
      <p:sp>
        <p:nvSpPr>
          <p:cNvPr id="3" name="Content Placeholder 2">
            <a:extLst>
              <a:ext uri="{FF2B5EF4-FFF2-40B4-BE49-F238E27FC236}">
                <a16:creationId xmlns:a16="http://schemas.microsoft.com/office/drawing/2014/main" id="{E58EAD44-04FA-46A4-94A0-1D629B39B6AE}"/>
              </a:ext>
            </a:extLst>
          </p:cNvPr>
          <p:cNvSpPr>
            <a:spLocks noGrp="1"/>
          </p:cNvSpPr>
          <p:nvPr>
            <p:ph idx="1"/>
          </p:nvPr>
        </p:nvSpPr>
        <p:spPr>
          <a:xfrm>
            <a:off x="581192" y="979715"/>
            <a:ext cx="11029615" cy="5486400"/>
          </a:xfrm>
        </p:spPr>
        <p:txBody>
          <a:bodyPr/>
          <a:lstStyle/>
          <a:p>
            <a:pPr marL="0" indent="0">
              <a:buNone/>
            </a:pPr>
            <a:endParaRPr lang="en-GB" dirty="0">
              <a:solidFill>
                <a:schemeClr val="bg1"/>
              </a:solidFill>
            </a:endParaRPr>
          </a:p>
          <a:p>
            <a:pPr marL="0" indent="0">
              <a:buNone/>
            </a:pPr>
            <a:r>
              <a:rPr lang="en-GB" dirty="0">
                <a:solidFill>
                  <a:schemeClr val="bg1"/>
                </a:solidFill>
              </a:rPr>
              <a:t>STEP 3: BI/MULTIVARIATE ANALYSIS</a:t>
            </a:r>
          </a:p>
          <a:p>
            <a:r>
              <a:rPr lang="en-GB" dirty="0">
                <a:solidFill>
                  <a:schemeClr val="bg1"/>
                </a:solidFill>
              </a:rPr>
              <a:t>This step involves analysing multiple features of information of the dataset, generating insights.</a:t>
            </a:r>
            <a:endParaRPr lang="en-GB" sz="1800" dirty="0">
              <a:solidFill>
                <a:schemeClr val="bg1"/>
              </a:solidFill>
            </a:endParaRPr>
          </a:p>
          <a:p>
            <a:pPr marL="0" indent="0">
              <a:buNone/>
            </a:pPr>
            <a:r>
              <a:rPr lang="en-GB" sz="1800" dirty="0">
                <a:solidFill>
                  <a:schemeClr val="bg1"/>
                </a:solidFill>
              </a:rPr>
              <a:t>     </a:t>
            </a:r>
            <a:r>
              <a:rPr lang="en-GB" sz="1400" dirty="0">
                <a:solidFill>
                  <a:schemeClr val="bg1"/>
                </a:solidFill>
              </a:rPr>
              <a:t>CHARTS SHOWING THE DISTRIBUTION OF </a:t>
            </a:r>
            <a:r>
              <a:rPr lang="en-GB" sz="1400" dirty="0" smtClean="0">
                <a:solidFill>
                  <a:schemeClr val="bg1"/>
                </a:solidFill>
              </a:rPr>
              <a:t>SATISFACTION LEVEL BASED ON TIME SPENT </a:t>
            </a:r>
            <a:r>
              <a:rPr lang="en-GB" sz="1400" dirty="0">
                <a:solidFill>
                  <a:schemeClr val="bg1"/>
                </a:solidFill>
              </a:rPr>
              <a:t>FOR BOTH CATEGORIES OF EMPLOYEES</a:t>
            </a:r>
          </a:p>
          <a:p>
            <a:pPr marL="0" indent="0">
              <a:buNone/>
            </a:pPr>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5" name="Picture 4" descr="A screenshot of a cell phone&#10;&#10;Description automatically generated">
            <a:extLst>
              <a:ext uri="{FF2B5EF4-FFF2-40B4-BE49-F238E27FC236}">
                <a16:creationId xmlns:a16="http://schemas.microsoft.com/office/drawing/2014/main" id="{BA6E6885-6EB2-42FE-B1CB-3EEFB812C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349" y="3173650"/>
            <a:ext cx="5055696" cy="340471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FBF5B34D-037F-4185-BD66-B211C14314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910" y="3173650"/>
            <a:ext cx="5362723" cy="3388974"/>
          </a:xfrm>
          <a:prstGeom prst="rect">
            <a:avLst/>
          </a:prstGeom>
        </p:spPr>
      </p:pic>
    </p:spTree>
    <p:extLst>
      <p:ext uri="{BB962C8B-B14F-4D97-AF65-F5344CB8AC3E}">
        <p14:creationId xmlns:p14="http://schemas.microsoft.com/office/powerpoint/2010/main" val="3788932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EE00-6618-4CFA-ACF8-28037DEA635E}"/>
              </a:ext>
            </a:extLst>
          </p:cNvPr>
          <p:cNvSpPr>
            <a:spLocks noGrp="1"/>
          </p:cNvSpPr>
          <p:nvPr>
            <p:ph type="title"/>
          </p:nvPr>
        </p:nvSpPr>
        <p:spPr>
          <a:xfrm>
            <a:off x="581192" y="702156"/>
            <a:ext cx="11029616" cy="760884"/>
          </a:xfrm>
        </p:spPr>
        <p:txBody>
          <a:bodyPr/>
          <a:lstStyle/>
          <a:p>
            <a:r>
              <a:rPr lang="en-GB" sz="4000" dirty="0">
                <a:solidFill>
                  <a:schemeClr val="bg1"/>
                </a:solidFill>
              </a:rPr>
              <a:t>VISUALIZATION </a:t>
            </a:r>
            <a:r>
              <a:rPr lang="en-GB" sz="4000" dirty="0" smtClean="0">
                <a:solidFill>
                  <a:schemeClr val="bg1"/>
                </a:solidFill>
              </a:rPr>
              <a:t>METHODOLOGY CONTD</a:t>
            </a:r>
            <a:endParaRPr lang="en-NG" sz="4000" dirty="0">
              <a:solidFill>
                <a:schemeClr val="bg1"/>
              </a:solidFill>
            </a:endParaRPr>
          </a:p>
        </p:txBody>
      </p:sp>
      <p:sp>
        <p:nvSpPr>
          <p:cNvPr id="3" name="Content Placeholder 2">
            <a:extLst>
              <a:ext uri="{FF2B5EF4-FFF2-40B4-BE49-F238E27FC236}">
                <a16:creationId xmlns:a16="http://schemas.microsoft.com/office/drawing/2014/main" id="{E58EAD44-04FA-46A4-94A0-1D629B39B6AE}"/>
              </a:ext>
            </a:extLst>
          </p:cNvPr>
          <p:cNvSpPr>
            <a:spLocks noGrp="1"/>
          </p:cNvSpPr>
          <p:nvPr>
            <p:ph idx="1"/>
          </p:nvPr>
        </p:nvSpPr>
        <p:spPr>
          <a:xfrm>
            <a:off x="267286" y="1670756"/>
            <a:ext cx="11343521" cy="4485088"/>
          </a:xfrm>
        </p:spPr>
        <p:txBody>
          <a:bodyPr/>
          <a:lstStyle/>
          <a:p>
            <a:pPr marL="0" indent="0">
              <a:buNone/>
            </a:pPr>
            <a:r>
              <a:rPr lang="en-GB" sz="1400" dirty="0" smtClean="0">
                <a:solidFill>
                  <a:schemeClr val="bg1"/>
                </a:solidFill>
              </a:rPr>
              <a:t>CHARTS </a:t>
            </a:r>
            <a:r>
              <a:rPr lang="en-GB" sz="1400" dirty="0">
                <a:solidFill>
                  <a:schemeClr val="bg1"/>
                </a:solidFill>
              </a:rPr>
              <a:t>SHOWING THE DISTRIBUTION OF </a:t>
            </a:r>
            <a:r>
              <a:rPr lang="en-GB" sz="1400" dirty="0" smtClean="0">
                <a:solidFill>
                  <a:schemeClr val="bg1"/>
                </a:solidFill>
              </a:rPr>
              <a:t>SATISFACTION LEVEL BASED ON SALARY AND WORK ACCIDENTS FOR </a:t>
            </a:r>
            <a:r>
              <a:rPr lang="en-GB" sz="1400" dirty="0">
                <a:solidFill>
                  <a:schemeClr val="bg1"/>
                </a:solidFill>
              </a:rPr>
              <a:t>BOTH CATEGORIES OF </a:t>
            </a:r>
            <a:r>
              <a:rPr lang="en-GB" sz="1400" dirty="0" smtClean="0">
                <a:solidFill>
                  <a:schemeClr val="bg1"/>
                </a:solidFill>
              </a:rPr>
              <a:t>EMPLOYEES</a:t>
            </a:r>
            <a:endParaRPr lang="en-GB" sz="1400" dirty="0">
              <a:solidFill>
                <a:schemeClr val="bg1"/>
              </a:solidFill>
            </a:endParaRPr>
          </a:p>
          <a:p>
            <a:pPr marL="0" indent="0">
              <a:buNone/>
            </a:pPr>
            <a:endParaRPr lang="en-GB" dirty="0">
              <a:solidFill>
                <a:schemeClr val="bg1"/>
              </a:solidFill>
            </a:endParaRPr>
          </a:p>
          <a:p>
            <a:pPr marL="0" indent="0">
              <a:buNone/>
            </a:pPr>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6" name="Picture 5" descr="A screenshot of a cell phone&#10;&#10;Description automatically generated">
            <a:extLst>
              <a:ext uri="{FF2B5EF4-FFF2-40B4-BE49-F238E27FC236}">
                <a16:creationId xmlns:a16="http://schemas.microsoft.com/office/drawing/2014/main" id="{4B21EB92-6F23-4EC7-ACF4-FFD739617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896" y="2539439"/>
            <a:ext cx="5099618" cy="361640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E8942CB5-5056-422E-A7D1-E0C712FB0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2158" y="2539439"/>
            <a:ext cx="5818649" cy="3616405"/>
          </a:xfrm>
          <a:prstGeom prst="rect">
            <a:avLst/>
          </a:prstGeom>
        </p:spPr>
      </p:pic>
    </p:spTree>
    <p:extLst>
      <p:ext uri="{BB962C8B-B14F-4D97-AF65-F5344CB8AC3E}">
        <p14:creationId xmlns:p14="http://schemas.microsoft.com/office/powerpoint/2010/main" val="701684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EE00-6618-4CFA-ACF8-28037DEA635E}"/>
              </a:ext>
            </a:extLst>
          </p:cNvPr>
          <p:cNvSpPr>
            <a:spLocks noGrp="1"/>
          </p:cNvSpPr>
          <p:nvPr>
            <p:ph type="title"/>
          </p:nvPr>
        </p:nvSpPr>
        <p:spPr>
          <a:xfrm>
            <a:off x="581192" y="702156"/>
            <a:ext cx="11029616" cy="760884"/>
          </a:xfrm>
        </p:spPr>
        <p:txBody>
          <a:bodyPr/>
          <a:lstStyle/>
          <a:p>
            <a:r>
              <a:rPr lang="en-GB" sz="4000" dirty="0">
                <a:solidFill>
                  <a:schemeClr val="bg1"/>
                </a:solidFill>
              </a:rPr>
              <a:t>VISUALIZATION </a:t>
            </a:r>
            <a:r>
              <a:rPr lang="en-GB" sz="4000" dirty="0" smtClean="0">
                <a:solidFill>
                  <a:schemeClr val="bg1"/>
                </a:solidFill>
              </a:rPr>
              <a:t>METHODOLOGY CONTD</a:t>
            </a:r>
            <a:endParaRPr lang="en-NG" sz="4000" dirty="0">
              <a:solidFill>
                <a:schemeClr val="bg1"/>
              </a:solidFill>
            </a:endParaRPr>
          </a:p>
        </p:txBody>
      </p:sp>
      <p:sp>
        <p:nvSpPr>
          <p:cNvPr id="3" name="Content Placeholder 2">
            <a:extLst>
              <a:ext uri="{FF2B5EF4-FFF2-40B4-BE49-F238E27FC236}">
                <a16:creationId xmlns:a16="http://schemas.microsoft.com/office/drawing/2014/main" id="{E58EAD44-04FA-46A4-94A0-1D629B39B6AE}"/>
              </a:ext>
            </a:extLst>
          </p:cNvPr>
          <p:cNvSpPr>
            <a:spLocks noGrp="1"/>
          </p:cNvSpPr>
          <p:nvPr>
            <p:ph idx="1"/>
          </p:nvPr>
        </p:nvSpPr>
        <p:spPr>
          <a:xfrm>
            <a:off x="267286" y="1670756"/>
            <a:ext cx="11343521" cy="4485088"/>
          </a:xfrm>
        </p:spPr>
        <p:txBody>
          <a:bodyPr/>
          <a:lstStyle/>
          <a:p>
            <a:pPr marL="0" indent="0">
              <a:buNone/>
            </a:pPr>
            <a:r>
              <a:rPr lang="en-GB" dirty="0">
                <a:solidFill>
                  <a:schemeClr val="bg1"/>
                </a:solidFill>
              </a:rPr>
              <a:t> </a:t>
            </a:r>
            <a:r>
              <a:rPr lang="en-GB" sz="1600" dirty="0">
                <a:solidFill>
                  <a:schemeClr val="bg1"/>
                </a:solidFill>
              </a:rPr>
              <a:t>CHARTS SHOWING THE DISTRIBUTION OF SATISFACTION LEVEL BASED ON </a:t>
            </a:r>
            <a:r>
              <a:rPr lang="en-GB" sz="1600" dirty="0" smtClean="0">
                <a:solidFill>
                  <a:schemeClr val="bg1"/>
                </a:solidFill>
              </a:rPr>
              <a:t>NUMBER OF PROJECT </a:t>
            </a:r>
            <a:r>
              <a:rPr lang="en-GB" sz="1600" dirty="0">
                <a:solidFill>
                  <a:schemeClr val="bg1"/>
                </a:solidFill>
              </a:rPr>
              <a:t>AND WORK </a:t>
            </a:r>
            <a:r>
              <a:rPr lang="en-GB" sz="1600" dirty="0" smtClean="0">
                <a:solidFill>
                  <a:schemeClr val="bg1"/>
                </a:solidFill>
              </a:rPr>
              <a:t>PROMOTION STATUS </a:t>
            </a:r>
            <a:r>
              <a:rPr lang="en-GB" sz="1600" dirty="0">
                <a:solidFill>
                  <a:schemeClr val="bg1"/>
                </a:solidFill>
              </a:rPr>
              <a:t>FOR BOTH CATEGORIES OF EMPLOYEES</a:t>
            </a:r>
          </a:p>
          <a:p>
            <a:pPr marL="0" indent="0">
              <a:buNone/>
            </a:pPr>
            <a:endParaRPr lang="en-GB" dirty="0">
              <a:solidFill>
                <a:schemeClr val="bg1"/>
              </a:solidFill>
            </a:endParaRPr>
          </a:p>
          <a:p>
            <a:pPr marL="0" indent="0">
              <a:buNone/>
            </a:pPr>
            <a:endParaRPr lang="en-GB" dirty="0">
              <a:solidFill>
                <a:schemeClr val="bg1"/>
              </a:solidFill>
            </a:endParaRPr>
          </a:p>
          <a:p>
            <a:pPr marL="0" indent="0">
              <a:buNone/>
            </a:pPr>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5" name="Picture 4" descr="A screenshot of a cell phone&#10;&#10;Description automatically generated">
            <a:extLst>
              <a:ext uri="{FF2B5EF4-FFF2-40B4-BE49-F238E27FC236}">
                <a16:creationId xmlns:a16="http://schemas.microsoft.com/office/drawing/2014/main" id="{537FB0CD-E905-40B1-AF87-20E3AD3EB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2562578"/>
            <a:ext cx="5130986" cy="3886777"/>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AF60040A-6FC9-4982-9365-7589E64623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0244" y="2562578"/>
            <a:ext cx="5526585" cy="3886777"/>
          </a:xfrm>
          <a:prstGeom prst="rect">
            <a:avLst/>
          </a:prstGeom>
        </p:spPr>
      </p:pic>
    </p:spTree>
    <p:extLst>
      <p:ext uri="{BB962C8B-B14F-4D97-AF65-F5344CB8AC3E}">
        <p14:creationId xmlns:p14="http://schemas.microsoft.com/office/powerpoint/2010/main" val="1524667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EE00-6618-4CFA-ACF8-28037DEA635E}"/>
              </a:ext>
            </a:extLst>
          </p:cNvPr>
          <p:cNvSpPr>
            <a:spLocks noGrp="1"/>
          </p:cNvSpPr>
          <p:nvPr>
            <p:ph type="title"/>
          </p:nvPr>
        </p:nvSpPr>
        <p:spPr>
          <a:xfrm>
            <a:off x="581192" y="702156"/>
            <a:ext cx="11029616" cy="760884"/>
          </a:xfrm>
        </p:spPr>
        <p:txBody>
          <a:bodyPr/>
          <a:lstStyle/>
          <a:p>
            <a:r>
              <a:rPr lang="en-GB" sz="4000" dirty="0">
                <a:solidFill>
                  <a:schemeClr val="bg1"/>
                </a:solidFill>
              </a:rPr>
              <a:t>VISUALIZATION </a:t>
            </a:r>
            <a:r>
              <a:rPr lang="en-GB" sz="4000" dirty="0" smtClean="0">
                <a:solidFill>
                  <a:schemeClr val="bg1"/>
                </a:solidFill>
              </a:rPr>
              <a:t>METHODOLOGY CONTD</a:t>
            </a:r>
            <a:endParaRPr lang="en-NG" sz="4000" dirty="0">
              <a:solidFill>
                <a:schemeClr val="bg1"/>
              </a:solidFill>
            </a:endParaRPr>
          </a:p>
        </p:txBody>
      </p:sp>
      <p:sp>
        <p:nvSpPr>
          <p:cNvPr id="3" name="Content Placeholder 2">
            <a:extLst>
              <a:ext uri="{FF2B5EF4-FFF2-40B4-BE49-F238E27FC236}">
                <a16:creationId xmlns:a16="http://schemas.microsoft.com/office/drawing/2014/main" id="{E58EAD44-04FA-46A4-94A0-1D629B39B6AE}"/>
              </a:ext>
            </a:extLst>
          </p:cNvPr>
          <p:cNvSpPr>
            <a:spLocks noGrp="1"/>
          </p:cNvSpPr>
          <p:nvPr>
            <p:ph idx="1"/>
          </p:nvPr>
        </p:nvSpPr>
        <p:spPr>
          <a:xfrm>
            <a:off x="267286" y="1670756"/>
            <a:ext cx="11343521" cy="4485088"/>
          </a:xfrm>
        </p:spPr>
        <p:txBody>
          <a:bodyPr/>
          <a:lstStyle/>
          <a:p>
            <a:pPr marL="0" indent="0">
              <a:buNone/>
            </a:pPr>
            <a:r>
              <a:rPr lang="en-GB" sz="1600" dirty="0" smtClean="0">
                <a:solidFill>
                  <a:schemeClr val="bg1"/>
                </a:solidFill>
              </a:rPr>
              <a:t>CHARTS </a:t>
            </a:r>
            <a:r>
              <a:rPr lang="en-GB" sz="1600" dirty="0">
                <a:solidFill>
                  <a:schemeClr val="bg1"/>
                </a:solidFill>
              </a:rPr>
              <a:t>SHOWING THE DISTRIBUTION OF SATISFACTION LEVEL </a:t>
            </a:r>
            <a:r>
              <a:rPr lang="en-GB" sz="1600" dirty="0" smtClean="0">
                <a:solidFill>
                  <a:schemeClr val="bg1"/>
                </a:solidFill>
              </a:rPr>
              <a:t>BY DEPARTMENTS FOR </a:t>
            </a:r>
            <a:r>
              <a:rPr lang="en-GB" sz="1600" dirty="0">
                <a:solidFill>
                  <a:schemeClr val="bg1"/>
                </a:solidFill>
              </a:rPr>
              <a:t>BOTH CATEGORIES </a:t>
            </a:r>
            <a:r>
              <a:rPr lang="en-GB" sz="1600" dirty="0" smtClean="0">
                <a:solidFill>
                  <a:schemeClr val="bg1"/>
                </a:solidFill>
              </a:rPr>
              <a:t>OF EMPLOYEES</a:t>
            </a:r>
            <a:endParaRPr lang="en-GB" sz="1600" dirty="0">
              <a:solidFill>
                <a:schemeClr val="bg1"/>
              </a:solidFill>
            </a:endParaRPr>
          </a:p>
          <a:p>
            <a:pPr marL="0" indent="0">
              <a:buNone/>
            </a:pPr>
            <a:endParaRPr lang="en-GB" dirty="0">
              <a:solidFill>
                <a:schemeClr val="bg1"/>
              </a:solidFill>
            </a:endParaRPr>
          </a:p>
          <a:p>
            <a:pPr marL="0" indent="0">
              <a:buNone/>
            </a:pPr>
            <a:endParaRPr lang="en-GB" dirty="0">
              <a:solidFill>
                <a:schemeClr val="bg1"/>
              </a:solidFill>
            </a:endParaRPr>
          </a:p>
          <a:p>
            <a:pPr marL="0" indent="0">
              <a:buNone/>
            </a:pPr>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9" name="Picture 8" descr="A picture containing drawing&#10;&#10;Description automatically generated">
            <a:extLst>
              <a:ext uri="{FF2B5EF4-FFF2-40B4-BE49-F238E27FC236}">
                <a16:creationId xmlns:a16="http://schemas.microsoft.com/office/drawing/2014/main" id="{C0B50A65-3F50-433E-A09A-60614E2A8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11" y="2404339"/>
            <a:ext cx="5697416" cy="3959221"/>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3DCEB68B-EDEF-42CD-B148-863469FBD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2272" y="2398738"/>
            <a:ext cx="5697417" cy="3964822"/>
          </a:xfrm>
          <a:prstGeom prst="rect">
            <a:avLst/>
          </a:prstGeom>
        </p:spPr>
      </p:pic>
    </p:spTree>
    <p:extLst>
      <p:ext uri="{BB962C8B-B14F-4D97-AF65-F5344CB8AC3E}">
        <p14:creationId xmlns:p14="http://schemas.microsoft.com/office/powerpoint/2010/main" val="7869881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163</TotalTime>
  <Words>942</Words>
  <Application>Microsoft Office PowerPoint</Application>
  <PresentationFormat>Widescreen</PresentationFormat>
  <Paragraphs>110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PYTHON FOR DATA ANALYTICS CAPSTONE PROJECT</vt:lpstr>
      <vt:lpstr>SOLUTION METHODOLOGY </vt:lpstr>
      <vt:lpstr>SOLUTION METHODOLOGY</vt:lpstr>
      <vt:lpstr>VISUALIZATION OF METHODOLOGY</vt:lpstr>
      <vt:lpstr>VISUALIZATION METHODOLOGY CONTD</vt:lpstr>
      <vt:lpstr>VISUALIZATION METHODOLOGY CONTD</vt:lpstr>
      <vt:lpstr>VISUALIZATION METHODOLOGY CONTD</vt:lpstr>
      <vt:lpstr>VISUALIZATION METHODOLOGY CONTD</vt:lpstr>
      <vt:lpstr>VISUALIZATION METHODOLOGY CONTD</vt:lpstr>
      <vt:lpstr>             STEP 4: INSIGHTS &amp; OBSERVATIONS</vt:lpstr>
      <vt:lpstr>    STEP 5: RECOMMENDATIONS</vt:lpstr>
      <vt:lpstr>STEP 5: RECOMMENDATIONS CONTD</vt:lpstr>
      <vt:lpstr>STEP 5: RECOMMENDATIONS CONTD</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TAKENMIND GLOBAL DATA ANALYTICS INTERNSHIP</dc:title>
  <dc:creator>alenkhe deborah</dc:creator>
  <cp:lastModifiedBy>UCHAY</cp:lastModifiedBy>
  <cp:revision>12</cp:revision>
  <dcterms:created xsi:type="dcterms:W3CDTF">2020-01-02T22:29:27Z</dcterms:created>
  <dcterms:modified xsi:type="dcterms:W3CDTF">2020-09-21T10:57:01Z</dcterms:modified>
</cp:coreProperties>
</file>