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74" r:id="rId3"/>
    <p:sldId id="277" r:id="rId4"/>
    <p:sldId id="275" r:id="rId5"/>
    <p:sldId id="278" r:id="rId6"/>
    <p:sldId id="257" r:id="rId7"/>
    <p:sldId id="262" r:id="rId8"/>
    <p:sldId id="259" r:id="rId9"/>
    <p:sldId id="256" r:id="rId10"/>
    <p:sldId id="266" r:id="rId11"/>
    <p:sldId id="261" r:id="rId12"/>
    <p:sldId id="260" r:id="rId13"/>
    <p:sldId id="267" r:id="rId14"/>
    <p:sldId id="269" r:id="rId15"/>
    <p:sldId id="270" r:id="rId16"/>
    <p:sldId id="271" r:id="rId17"/>
    <p:sldId id="272" r:id="rId18"/>
    <p:sldId id="280" r:id="rId19"/>
    <p:sldId id="279" r:id="rId20"/>
    <p:sldId id="281" r:id="rId21"/>
    <p:sldId id="268" r:id="rId22"/>
    <p:sldId id="264" r:id="rId23"/>
    <p:sldId id="263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6" autoAdjust="0"/>
    <p:restoredTop sz="94101" autoAdjust="0"/>
  </p:normalViewPr>
  <p:slideViewPr>
    <p:cSldViewPr snapToGrid="0">
      <p:cViewPr varScale="1">
        <p:scale>
          <a:sx n="116" d="100"/>
          <a:sy n="116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2FCBF-6475-444D-AD79-13444957730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3031CB-79BA-45D7-B2B9-E17137B5B6BB}">
      <dgm:prSet/>
      <dgm:spPr/>
      <dgm:t>
        <a:bodyPr/>
        <a:lstStyle/>
        <a:p>
          <a:r>
            <a:rPr lang="en-GB"/>
            <a:t>LLMs just want to choose the most likely output based on training data.  Not the same as the ‘best’ output!</a:t>
          </a:r>
          <a:endParaRPr lang="en-US"/>
        </a:p>
      </dgm:t>
    </dgm:pt>
    <dgm:pt modelId="{2D305586-834E-4C0B-93FA-462D55691D0F}" type="parTrans" cxnId="{DF212757-3036-4066-8CAF-467368A14ABC}">
      <dgm:prSet/>
      <dgm:spPr/>
      <dgm:t>
        <a:bodyPr/>
        <a:lstStyle/>
        <a:p>
          <a:endParaRPr lang="en-US"/>
        </a:p>
      </dgm:t>
    </dgm:pt>
    <dgm:pt modelId="{26666FF3-FC48-4479-9326-C0DC3E4946AE}" type="sibTrans" cxnId="{DF212757-3036-4066-8CAF-467368A14ABC}">
      <dgm:prSet/>
      <dgm:spPr/>
      <dgm:t>
        <a:bodyPr/>
        <a:lstStyle/>
        <a:p>
          <a:endParaRPr lang="en-US"/>
        </a:p>
      </dgm:t>
    </dgm:pt>
    <dgm:pt modelId="{1A7D27A9-BD03-4B3F-ADDE-39BC560A4724}">
      <dgm:prSet/>
      <dgm:spPr/>
      <dgm:t>
        <a:bodyPr/>
        <a:lstStyle/>
        <a:p>
          <a:r>
            <a:rPr lang="en-GB"/>
            <a:t>Help it navigate a very high dimensional Latent Space to your ‘region of thought’.</a:t>
          </a:r>
          <a:endParaRPr lang="en-US"/>
        </a:p>
      </dgm:t>
    </dgm:pt>
    <dgm:pt modelId="{DBD2EB0B-5A95-46D4-A5A8-BB550A541BD4}" type="parTrans" cxnId="{B5020AD1-6F06-48F0-BFBA-3FF76D91D62E}">
      <dgm:prSet/>
      <dgm:spPr/>
      <dgm:t>
        <a:bodyPr/>
        <a:lstStyle/>
        <a:p>
          <a:endParaRPr lang="en-US"/>
        </a:p>
      </dgm:t>
    </dgm:pt>
    <dgm:pt modelId="{398E101F-3ABD-4976-8EE7-8D94444BCB04}" type="sibTrans" cxnId="{B5020AD1-6F06-48F0-BFBA-3FF76D91D62E}">
      <dgm:prSet/>
      <dgm:spPr/>
      <dgm:t>
        <a:bodyPr/>
        <a:lstStyle/>
        <a:p>
          <a:endParaRPr lang="en-US"/>
        </a:p>
      </dgm:t>
    </dgm:pt>
    <dgm:pt modelId="{3B66C402-14CD-4614-AA72-B8E964612E58}">
      <dgm:prSet/>
      <dgm:spPr/>
      <dgm:t>
        <a:bodyPr/>
        <a:lstStyle/>
        <a:p>
          <a:r>
            <a:rPr lang="en-GB"/>
            <a:t>Situation Context - Brief summary of the situation and goals.</a:t>
          </a:r>
          <a:endParaRPr lang="en-US"/>
        </a:p>
      </dgm:t>
    </dgm:pt>
    <dgm:pt modelId="{B079F3A2-87BC-4A1A-A23A-198935D19FA1}" type="parTrans" cxnId="{B76888E5-5789-4931-B137-19E82FEB9832}">
      <dgm:prSet/>
      <dgm:spPr/>
      <dgm:t>
        <a:bodyPr/>
        <a:lstStyle/>
        <a:p>
          <a:endParaRPr lang="en-US"/>
        </a:p>
      </dgm:t>
    </dgm:pt>
    <dgm:pt modelId="{CBF29CA2-8CE7-4240-94DA-E1DDA9F8BCA3}" type="sibTrans" cxnId="{B76888E5-5789-4931-B137-19E82FEB9832}">
      <dgm:prSet/>
      <dgm:spPr/>
      <dgm:t>
        <a:bodyPr/>
        <a:lstStyle/>
        <a:p>
          <a:endParaRPr lang="en-US"/>
        </a:p>
      </dgm:t>
    </dgm:pt>
    <dgm:pt modelId="{D8C760B6-B00B-4EA3-8012-FEACA93AF1F2}">
      <dgm:prSet/>
      <dgm:spPr/>
      <dgm:t>
        <a:bodyPr/>
        <a:lstStyle/>
        <a:p>
          <a:r>
            <a:rPr lang="en-GB"/>
            <a:t>Persona - Act as a senior software developer.</a:t>
          </a:r>
          <a:endParaRPr lang="en-US"/>
        </a:p>
      </dgm:t>
    </dgm:pt>
    <dgm:pt modelId="{8B404763-DEDC-436F-B9D7-8417EF39B9EA}" type="parTrans" cxnId="{65683D6A-4A94-47E3-A881-8F70EF0118AE}">
      <dgm:prSet/>
      <dgm:spPr/>
      <dgm:t>
        <a:bodyPr/>
        <a:lstStyle/>
        <a:p>
          <a:endParaRPr lang="en-US"/>
        </a:p>
      </dgm:t>
    </dgm:pt>
    <dgm:pt modelId="{335F6826-615C-4A0A-9740-9C392EC93940}" type="sibTrans" cxnId="{65683D6A-4A94-47E3-A881-8F70EF0118AE}">
      <dgm:prSet/>
      <dgm:spPr/>
      <dgm:t>
        <a:bodyPr/>
        <a:lstStyle/>
        <a:p>
          <a:endParaRPr lang="en-US"/>
        </a:p>
      </dgm:t>
    </dgm:pt>
    <dgm:pt modelId="{B149626E-3950-4541-AE97-D66D248FB869}">
      <dgm:prSet/>
      <dgm:spPr/>
      <dgm:t>
        <a:bodyPr/>
        <a:lstStyle/>
        <a:p>
          <a:r>
            <a:rPr lang="en-GB"/>
            <a:t>Be specific – Format of output, business rules, constraints.</a:t>
          </a:r>
          <a:endParaRPr lang="en-US"/>
        </a:p>
      </dgm:t>
    </dgm:pt>
    <dgm:pt modelId="{18BE42CB-54C6-424C-86FB-9D8BF38860C7}" type="parTrans" cxnId="{1144AACB-48D0-4FE1-BC0D-CFC225629C50}">
      <dgm:prSet/>
      <dgm:spPr/>
      <dgm:t>
        <a:bodyPr/>
        <a:lstStyle/>
        <a:p>
          <a:endParaRPr lang="en-US"/>
        </a:p>
      </dgm:t>
    </dgm:pt>
    <dgm:pt modelId="{AEFA3183-7ECD-4353-9492-E0D6DC2A279B}" type="sibTrans" cxnId="{1144AACB-48D0-4FE1-BC0D-CFC225629C50}">
      <dgm:prSet/>
      <dgm:spPr/>
      <dgm:t>
        <a:bodyPr/>
        <a:lstStyle/>
        <a:p>
          <a:endParaRPr lang="en-US"/>
        </a:p>
      </dgm:t>
    </dgm:pt>
    <dgm:pt modelId="{8E54CC3A-3D3A-413A-A928-DB4322CE2184}">
      <dgm:prSet/>
      <dgm:spPr/>
      <dgm:t>
        <a:bodyPr/>
        <a:lstStyle/>
        <a:p>
          <a:r>
            <a:rPr lang="en-GB"/>
            <a:t>Area for internal monologue/state %INT% – ‘Show your working’/Step by Step </a:t>
          </a:r>
          <a:endParaRPr lang="en-US"/>
        </a:p>
      </dgm:t>
    </dgm:pt>
    <dgm:pt modelId="{22037F87-9A7C-4EDD-9445-62C149E7D61A}" type="parTrans" cxnId="{A426D6B3-12ED-4B1D-A416-FAFEECEDE089}">
      <dgm:prSet/>
      <dgm:spPr/>
      <dgm:t>
        <a:bodyPr/>
        <a:lstStyle/>
        <a:p>
          <a:endParaRPr lang="en-US"/>
        </a:p>
      </dgm:t>
    </dgm:pt>
    <dgm:pt modelId="{27E95BAD-8522-4E62-8DBB-6831B166CEA3}" type="sibTrans" cxnId="{A426D6B3-12ED-4B1D-A416-FAFEECEDE089}">
      <dgm:prSet/>
      <dgm:spPr/>
      <dgm:t>
        <a:bodyPr/>
        <a:lstStyle/>
        <a:p>
          <a:endParaRPr lang="en-US"/>
        </a:p>
      </dgm:t>
    </dgm:pt>
    <dgm:pt modelId="{BBF8B7F8-C229-4733-A4E1-80FF36D178AC}">
      <dgm:prSet/>
      <dgm:spPr/>
      <dgm:t>
        <a:bodyPr/>
        <a:lstStyle/>
        <a:p>
          <a:r>
            <a:rPr lang="en-GB"/>
            <a:t>Review output – Ask LLM to improve the answer. It can only look backwards and 1 Token (word) into the future.  Very helpful for code!</a:t>
          </a:r>
          <a:endParaRPr lang="en-US"/>
        </a:p>
      </dgm:t>
    </dgm:pt>
    <dgm:pt modelId="{8969A292-975F-43E2-BCAB-283AFDE8EDF4}" type="parTrans" cxnId="{15634588-9B3A-4B12-97CC-D8E4270A998D}">
      <dgm:prSet/>
      <dgm:spPr/>
      <dgm:t>
        <a:bodyPr/>
        <a:lstStyle/>
        <a:p>
          <a:endParaRPr lang="en-US"/>
        </a:p>
      </dgm:t>
    </dgm:pt>
    <dgm:pt modelId="{2971C5B8-3169-4B9C-8D43-F84A52BD1345}" type="sibTrans" cxnId="{15634588-9B3A-4B12-97CC-D8E4270A998D}">
      <dgm:prSet/>
      <dgm:spPr/>
      <dgm:t>
        <a:bodyPr/>
        <a:lstStyle/>
        <a:p>
          <a:endParaRPr lang="en-US"/>
        </a:p>
      </dgm:t>
    </dgm:pt>
    <dgm:pt modelId="{31B1CA1B-C8BD-438A-AC77-708607D71B56}" type="pres">
      <dgm:prSet presAssocID="{B3A2FCBF-6475-444D-AD79-134449577308}" presName="diagram" presStyleCnt="0">
        <dgm:presLayoutVars>
          <dgm:dir/>
          <dgm:resizeHandles val="exact"/>
        </dgm:presLayoutVars>
      </dgm:prSet>
      <dgm:spPr/>
    </dgm:pt>
    <dgm:pt modelId="{A69DE249-219F-4278-AABA-72963428FFC4}" type="pres">
      <dgm:prSet presAssocID="{533031CB-79BA-45D7-B2B9-E17137B5B6BB}" presName="node" presStyleLbl="node1" presStyleIdx="0" presStyleCnt="7">
        <dgm:presLayoutVars>
          <dgm:bulletEnabled val="1"/>
        </dgm:presLayoutVars>
      </dgm:prSet>
      <dgm:spPr/>
    </dgm:pt>
    <dgm:pt modelId="{631A300E-9621-4F00-AAD2-C0BC5BC3C85A}" type="pres">
      <dgm:prSet presAssocID="{26666FF3-FC48-4479-9326-C0DC3E4946AE}" presName="sibTrans" presStyleCnt="0"/>
      <dgm:spPr/>
    </dgm:pt>
    <dgm:pt modelId="{F13D5EFE-E7A3-4887-9273-4106CBE2D9EB}" type="pres">
      <dgm:prSet presAssocID="{1A7D27A9-BD03-4B3F-ADDE-39BC560A4724}" presName="node" presStyleLbl="node1" presStyleIdx="1" presStyleCnt="7">
        <dgm:presLayoutVars>
          <dgm:bulletEnabled val="1"/>
        </dgm:presLayoutVars>
      </dgm:prSet>
      <dgm:spPr/>
    </dgm:pt>
    <dgm:pt modelId="{3A17103B-9290-4CF9-9785-69C08E2255FE}" type="pres">
      <dgm:prSet presAssocID="{398E101F-3ABD-4976-8EE7-8D94444BCB04}" presName="sibTrans" presStyleCnt="0"/>
      <dgm:spPr/>
    </dgm:pt>
    <dgm:pt modelId="{83BE0F4C-8D47-4496-AAC1-204B2CC07AD0}" type="pres">
      <dgm:prSet presAssocID="{3B66C402-14CD-4614-AA72-B8E964612E58}" presName="node" presStyleLbl="node1" presStyleIdx="2" presStyleCnt="7">
        <dgm:presLayoutVars>
          <dgm:bulletEnabled val="1"/>
        </dgm:presLayoutVars>
      </dgm:prSet>
      <dgm:spPr/>
    </dgm:pt>
    <dgm:pt modelId="{7B2AA8EA-8B8D-45B7-8392-D391FEF805D9}" type="pres">
      <dgm:prSet presAssocID="{CBF29CA2-8CE7-4240-94DA-E1DDA9F8BCA3}" presName="sibTrans" presStyleCnt="0"/>
      <dgm:spPr/>
    </dgm:pt>
    <dgm:pt modelId="{0CF99A27-D932-43B0-A700-2213745B34D2}" type="pres">
      <dgm:prSet presAssocID="{D8C760B6-B00B-4EA3-8012-FEACA93AF1F2}" presName="node" presStyleLbl="node1" presStyleIdx="3" presStyleCnt="7">
        <dgm:presLayoutVars>
          <dgm:bulletEnabled val="1"/>
        </dgm:presLayoutVars>
      </dgm:prSet>
      <dgm:spPr/>
    </dgm:pt>
    <dgm:pt modelId="{93FFDF3A-AE20-4220-A8F1-D93D01B00C8C}" type="pres">
      <dgm:prSet presAssocID="{335F6826-615C-4A0A-9740-9C392EC93940}" presName="sibTrans" presStyleCnt="0"/>
      <dgm:spPr/>
    </dgm:pt>
    <dgm:pt modelId="{AF4D36D2-0E65-4279-80B5-AC834C1EA6C4}" type="pres">
      <dgm:prSet presAssocID="{B149626E-3950-4541-AE97-D66D248FB869}" presName="node" presStyleLbl="node1" presStyleIdx="4" presStyleCnt="7">
        <dgm:presLayoutVars>
          <dgm:bulletEnabled val="1"/>
        </dgm:presLayoutVars>
      </dgm:prSet>
      <dgm:spPr/>
    </dgm:pt>
    <dgm:pt modelId="{1F74E760-5F43-4B03-B027-A1E7A8895D9D}" type="pres">
      <dgm:prSet presAssocID="{AEFA3183-7ECD-4353-9492-E0D6DC2A279B}" presName="sibTrans" presStyleCnt="0"/>
      <dgm:spPr/>
    </dgm:pt>
    <dgm:pt modelId="{D02765DF-74B0-48D1-AB19-5B95B729B125}" type="pres">
      <dgm:prSet presAssocID="{8E54CC3A-3D3A-413A-A928-DB4322CE2184}" presName="node" presStyleLbl="node1" presStyleIdx="5" presStyleCnt="7">
        <dgm:presLayoutVars>
          <dgm:bulletEnabled val="1"/>
        </dgm:presLayoutVars>
      </dgm:prSet>
      <dgm:spPr/>
    </dgm:pt>
    <dgm:pt modelId="{78CC4C56-7618-45CA-B5A7-3D63E4F37C99}" type="pres">
      <dgm:prSet presAssocID="{27E95BAD-8522-4E62-8DBB-6831B166CEA3}" presName="sibTrans" presStyleCnt="0"/>
      <dgm:spPr/>
    </dgm:pt>
    <dgm:pt modelId="{4214D8B0-46CF-40CC-8453-24277EA8D973}" type="pres">
      <dgm:prSet presAssocID="{BBF8B7F8-C229-4733-A4E1-80FF36D178AC}" presName="node" presStyleLbl="node1" presStyleIdx="6" presStyleCnt="7">
        <dgm:presLayoutVars>
          <dgm:bulletEnabled val="1"/>
        </dgm:presLayoutVars>
      </dgm:prSet>
      <dgm:spPr/>
    </dgm:pt>
  </dgm:ptLst>
  <dgm:cxnLst>
    <dgm:cxn modelId="{E9D5611D-69A1-4A45-A82E-70368BEAD528}" type="presOf" srcId="{3B66C402-14CD-4614-AA72-B8E964612E58}" destId="{83BE0F4C-8D47-4496-AAC1-204B2CC07AD0}" srcOrd="0" destOrd="0" presId="urn:microsoft.com/office/officeart/2005/8/layout/default"/>
    <dgm:cxn modelId="{5E6B6724-B41A-4694-ABD6-B08948DDF8D6}" type="presOf" srcId="{8E54CC3A-3D3A-413A-A928-DB4322CE2184}" destId="{D02765DF-74B0-48D1-AB19-5B95B729B125}" srcOrd="0" destOrd="0" presId="urn:microsoft.com/office/officeart/2005/8/layout/default"/>
    <dgm:cxn modelId="{28675838-07CB-4B8F-A9E6-2DC21F1F5C1F}" type="presOf" srcId="{B149626E-3950-4541-AE97-D66D248FB869}" destId="{AF4D36D2-0E65-4279-80B5-AC834C1EA6C4}" srcOrd="0" destOrd="0" presId="urn:microsoft.com/office/officeart/2005/8/layout/default"/>
    <dgm:cxn modelId="{DED79043-06E6-4171-912C-31DF671E9BE0}" type="presOf" srcId="{B3A2FCBF-6475-444D-AD79-134449577308}" destId="{31B1CA1B-C8BD-438A-AC77-708607D71B56}" srcOrd="0" destOrd="0" presId="urn:microsoft.com/office/officeart/2005/8/layout/default"/>
    <dgm:cxn modelId="{65683D6A-4A94-47E3-A881-8F70EF0118AE}" srcId="{B3A2FCBF-6475-444D-AD79-134449577308}" destId="{D8C760B6-B00B-4EA3-8012-FEACA93AF1F2}" srcOrd="3" destOrd="0" parTransId="{8B404763-DEDC-436F-B9D7-8417EF39B9EA}" sibTransId="{335F6826-615C-4A0A-9740-9C392EC93940}"/>
    <dgm:cxn modelId="{DF212757-3036-4066-8CAF-467368A14ABC}" srcId="{B3A2FCBF-6475-444D-AD79-134449577308}" destId="{533031CB-79BA-45D7-B2B9-E17137B5B6BB}" srcOrd="0" destOrd="0" parTransId="{2D305586-834E-4C0B-93FA-462D55691D0F}" sibTransId="{26666FF3-FC48-4479-9326-C0DC3E4946AE}"/>
    <dgm:cxn modelId="{15634588-9B3A-4B12-97CC-D8E4270A998D}" srcId="{B3A2FCBF-6475-444D-AD79-134449577308}" destId="{BBF8B7F8-C229-4733-A4E1-80FF36D178AC}" srcOrd="6" destOrd="0" parTransId="{8969A292-975F-43E2-BCAB-283AFDE8EDF4}" sibTransId="{2971C5B8-3169-4B9C-8D43-F84A52BD1345}"/>
    <dgm:cxn modelId="{2E4212A4-1F19-4792-9970-5D155D161B18}" type="presOf" srcId="{BBF8B7F8-C229-4733-A4E1-80FF36D178AC}" destId="{4214D8B0-46CF-40CC-8453-24277EA8D973}" srcOrd="0" destOrd="0" presId="urn:microsoft.com/office/officeart/2005/8/layout/default"/>
    <dgm:cxn modelId="{C2940CA7-0C42-4CED-A190-AB294AFB4F74}" type="presOf" srcId="{1A7D27A9-BD03-4B3F-ADDE-39BC560A4724}" destId="{F13D5EFE-E7A3-4887-9273-4106CBE2D9EB}" srcOrd="0" destOrd="0" presId="urn:microsoft.com/office/officeart/2005/8/layout/default"/>
    <dgm:cxn modelId="{A426D6B3-12ED-4B1D-A416-FAFEECEDE089}" srcId="{B3A2FCBF-6475-444D-AD79-134449577308}" destId="{8E54CC3A-3D3A-413A-A928-DB4322CE2184}" srcOrd="5" destOrd="0" parTransId="{22037F87-9A7C-4EDD-9445-62C149E7D61A}" sibTransId="{27E95BAD-8522-4E62-8DBB-6831B166CEA3}"/>
    <dgm:cxn modelId="{E5E400C9-1D89-493B-8ACF-7956183608E4}" type="presOf" srcId="{D8C760B6-B00B-4EA3-8012-FEACA93AF1F2}" destId="{0CF99A27-D932-43B0-A700-2213745B34D2}" srcOrd="0" destOrd="0" presId="urn:microsoft.com/office/officeart/2005/8/layout/default"/>
    <dgm:cxn modelId="{1144AACB-48D0-4FE1-BC0D-CFC225629C50}" srcId="{B3A2FCBF-6475-444D-AD79-134449577308}" destId="{B149626E-3950-4541-AE97-D66D248FB869}" srcOrd="4" destOrd="0" parTransId="{18BE42CB-54C6-424C-86FB-9D8BF38860C7}" sibTransId="{AEFA3183-7ECD-4353-9492-E0D6DC2A279B}"/>
    <dgm:cxn modelId="{B5020AD1-6F06-48F0-BFBA-3FF76D91D62E}" srcId="{B3A2FCBF-6475-444D-AD79-134449577308}" destId="{1A7D27A9-BD03-4B3F-ADDE-39BC560A4724}" srcOrd="1" destOrd="0" parTransId="{DBD2EB0B-5A95-46D4-A5A8-BB550A541BD4}" sibTransId="{398E101F-3ABD-4976-8EE7-8D94444BCB04}"/>
    <dgm:cxn modelId="{B76888E5-5789-4931-B137-19E82FEB9832}" srcId="{B3A2FCBF-6475-444D-AD79-134449577308}" destId="{3B66C402-14CD-4614-AA72-B8E964612E58}" srcOrd="2" destOrd="0" parTransId="{B079F3A2-87BC-4A1A-A23A-198935D19FA1}" sibTransId="{CBF29CA2-8CE7-4240-94DA-E1DDA9F8BCA3}"/>
    <dgm:cxn modelId="{78EDD1EE-D732-4BA6-AE9A-5D1711EA217A}" type="presOf" srcId="{533031CB-79BA-45D7-B2B9-E17137B5B6BB}" destId="{A69DE249-219F-4278-AABA-72963428FFC4}" srcOrd="0" destOrd="0" presId="urn:microsoft.com/office/officeart/2005/8/layout/default"/>
    <dgm:cxn modelId="{92EE5486-4184-4CD8-81E1-30F9A116ED7E}" type="presParOf" srcId="{31B1CA1B-C8BD-438A-AC77-708607D71B56}" destId="{A69DE249-219F-4278-AABA-72963428FFC4}" srcOrd="0" destOrd="0" presId="urn:microsoft.com/office/officeart/2005/8/layout/default"/>
    <dgm:cxn modelId="{96B3E0A3-6C97-429A-8A80-2ABC59E99183}" type="presParOf" srcId="{31B1CA1B-C8BD-438A-AC77-708607D71B56}" destId="{631A300E-9621-4F00-AAD2-C0BC5BC3C85A}" srcOrd="1" destOrd="0" presId="urn:microsoft.com/office/officeart/2005/8/layout/default"/>
    <dgm:cxn modelId="{B1EE5AD8-ABB6-4F6F-A18B-E607352F522E}" type="presParOf" srcId="{31B1CA1B-C8BD-438A-AC77-708607D71B56}" destId="{F13D5EFE-E7A3-4887-9273-4106CBE2D9EB}" srcOrd="2" destOrd="0" presId="urn:microsoft.com/office/officeart/2005/8/layout/default"/>
    <dgm:cxn modelId="{EE1CBB55-F77A-4DDF-B664-4237847C49E1}" type="presParOf" srcId="{31B1CA1B-C8BD-438A-AC77-708607D71B56}" destId="{3A17103B-9290-4CF9-9785-69C08E2255FE}" srcOrd="3" destOrd="0" presId="urn:microsoft.com/office/officeart/2005/8/layout/default"/>
    <dgm:cxn modelId="{ABC770AD-3512-4BF5-814D-6FDBD4591136}" type="presParOf" srcId="{31B1CA1B-C8BD-438A-AC77-708607D71B56}" destId="{83BE0F4C-8D47-4496-AAC1-204B2CC07AD0}" srcOrd="4" destOrd="0" presId="urn:microsoft.com/office/officeart/2005/8/layout/default"/>
    <dgm:cxn modelId="{70D36688-1F53-4F34-9B90-E255CD8591CA}" type="presParOf" srcId="{31B1CA1B-C8BD-438A-AC77-708607D71B56}" destId="{7B2AA8EA-8B8D-45B7-8392-D391FEF805D9}" srcOrd="5" destOrd="0" presId="urn:microsoft.com/office/officeart/2005/8/layout/default"/>
    <dgm:cxn modelId="{17230421-7708-4FA8-8611-3AAF9A74B0BA}" type="presParOf" srcId="{31B1CA1B-C8BD-438A-AC77-708607D71B56}" destId="{0CF99A27-D932-43B0-A700-2213745B34D2}" srcOrd="6" destOrd="0" presId="urn:microsoft.com/office/officeart/2005/8/layout/default"/>
    <dgm:cxn modelId="{3BB45AD7-0E35-46EA-99EF-761526BACC91}" type="presParOf" srcId="{31B1CA1B-C8BD-438A-AC77-708607D71B56}" destId="{93FFDF3A-AE20-4220-A8F1-D93D01B00C8C}" srcOrd="7" destOrd="0" presId="urn:microsoft.com/office/officeart/2005/8/layout/default"/>
    <dgm:cxn modelId="{4F0E1297-9ADA-4641-8F98-C9A9EFDF0311}" type="presParOf" srcId="{31B1CA1B-C8BD-438A-AC77-708607D71B56}" destId="{AF4D36D2-0E65-4279-80B5-AC834C1EA6C4}" srcOrd="8" destOrd="0" presId="urn:microsoft.com/office/officeart/2005/8/layout/default"/>
    <dgm:cxn modelId="{E711EC13-E1DE-4888-90B4-3CABD1E04FD1}" type="presParOf" srcId="{31B1CA1B-C8BD-438A-AC77-708607D71B56}" destId="{1F74E760-5F43-4B03-B027-A1E7A8895D9D}" srcOrd="9" destOrd="0" presId="urn:microsoft.com/office/officeart/2005/8/layout/default"/>
    <dgm:cxn modelId="{100FE8D7-0F92-414A-B135-5F01F0D4A1B4}" type="presParOf" srcId="{31B1CA1B-C8BD-438A-AC77-708607D71B56}" destId="{D02765DF-74B0-48D1-AB19-5B95B729B125}" srcOrd="10" destOrd="0" presId="urn:microsoft.com/office/officeart/2005/8/layout/default"/>
    <dgm:cxn modelId="{AD207535-C228-4E39-9FC7-48E5AD8DAC03}" type="presParOf" srcId="{31B1CA1B-C8BD-438A-AC77-708607D71B56}" destId="{78CC4C56-7618-45CA-B5A7-3D63E4F37C99}" srcOrd="11" destOrd="0" presId="urn:microsoft.com/office/officeart/2005/8/layout/default"/>
    <dgm:cxn modelId="{048B33F7-EB43-45FE-9788-F532E9059BA4}" type="presParOf" srcId="{31B1CA1B-C8BD-438A-AC77-708607D71B56}" destId="{4214D8B0-46CF-40CC-8453-24277EA8D97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78BF8-1C5D-4EA0-96B7-0F5DC4486B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7F63A2-6102-46BD-9D72-118132ACF318}">
      <dgm:prSet custT="1"/>
      <dgm:spPr/>
      <dgm:t>
        <a:bodyPr/>
        <a:lstStyle/>
        <a:p>
          <a:pPr>
            <a:defRPr cap="all"/>
          </a:pPr>
          <a:r>
            <a:rPr lang="en-GB" sz="1600" dirty="0"/>
            <a:t>Context Length + Cost = Current Limiting Factors</a:t>
          </a:r>
          <a:endParaRPr lang="en-US" sz="1600" dirty="0"/>
        </a:p>
      </dgm:t>
    </dgm:pt>
    <dgm:pt modelId="{3C245109-67E4-4A32-BB86-5B72C9D0158F}" type="parTrans" cxnId="{D461E7C6-77FE-4C6C-BAB7-6A9665DDA4F4}">
      <dgm:prSet/>
      <dgm:spPr/>
      <dgm:t>
        <a:bodyPr/>
        <a:lstStyle/>
        <a:p>
          <a:endParaRPr lang="en-US"/>
        </a:p>
      </dgm:t>
    </dgm:pt>
    <dgm:pt modelId="{194B596B-757E-4503-9552-BAD36EA20743}" type="sibTrans" cxnId="{D461E7C6-77FE-4C6C-BAB7-6A9665DDA4F4}">
      <dgm:prSet/>
      <dgm:spPr/>
      <dgm:t>
        <a:bodyPr/>
        <a:lstStyle/>
        <a:p>
          <a:endParaRPr lang="en-US"/>
        </a:p>
      </dgm:t>
    </dgm:pt>
    <dgm:pt modelId="{E5D491A4-ED7F-4022-BBBD-899A859BB1BE}">
      <dgm:prSet custT="1"/>
      <dgm:spPr/>
      <dgm:t>
        <a:bodyPr/>
        <a:lstStyle/>
        <a:p>
          <a:pPr>
            <a:defRPr cap="all"/>
          </a:pPr>
          <a:r>
            <a:rPr lang="en-GB" sz="1600" dirty="0"/>
            <a:t>Think like a military general or CEO</a:t>
          </a:r>
          <a:endParaRPr lang="en-US" sz="1600" dirty="0"/>
        </a:p>
      </dgm:t>
    </dgm:pt>
    <dgm:pt modelId="{27FCE705-A06C-43E9-A7A7-9B461ED0EA16}" type="parTrans" cxnId="{33DA509C-19FB-4862-89EB-1E2FF513BBFD}">
      <dgm:prSet/>
      <dgm:spPr/>
      <dgm:t>
        <a:bodyPr/>
        <a:lstStyle/>
        <a:p>
          <a:endParaRPr lang="en-US"/>
        </a:p>
      </dgm:t>
    </dgm:pt>
    <dgm:pt modelId="{E02CB056-A389-41F7-AFB7-0DE5E88B0C38}" type="sibTrans" cxnId="{33DA509C-19FB-4862-89EB-1E2FF513BBFD}">
      <dgm:prSet/>
      <dgm:spPr/>
      <dgm:t>
        <a:bodyPr/>
        <a:lstStyle/>
        <a:p>
          <a:endParaRPr lang="en-US"/>
        </a:p>
      </dgm:t>
    </dgm:pt>
    <dgm:pt modelId="{BA1FA552-10AC-4F76-A7D4-0CA4951020E3}">
      <dgm:prSet custT="1"/>
      <dgm:spPr/>
      <dgm:t>
        <a:bodyPr/>
        <a:lstStyle/>
        <a:p>
          <a:pPr>
            <a:defRPr cap="all"/>
          </a:pPr>
          <a:r>
            <a:rPr lang="en-GB" sz="1600" dirty="0"/>
            <a:t>Delegate summarisation and tasks to other agents/models</a:t>
          </a:r>
          <a:endParaRPr lang="en-US" sz="1600" dirty="0"/>
        </a:p>
      </dgm:t>
    </dgm:pt>
    <dgm:pt modelId="{C34710B5-B356-4FAD-8A4A-D9477A8D409F}" type="parTrans" cxnId="{C0B90A59-0868-49BC-8BF9-53B39B5187DC}">
      <dgm:prSet/>
      <dgm:spPr/>
      <dgm:t>
        <a:bodyPr/>
        <a:lstStyle/>
        <a:p>
          <a:endParaRPr lang="en-US"/>
        </a:p>
      </dgm:t>
    </dgm:pt>
    <dgm:pt modelId="{9621E1DC-144B-4844-9170-74EB218172AE}" type="sibTrans" cxnId="{C0B90A59-0868-49BC-8BF9-53B39B5187DC}">
      <dgm:prSet/>
      <dgm:spPr/>
      <dgm:t>
        <a:bodyPr/>
        <a:lstStyle/>
        <a:p>
          <a:endParaRPr lang="en-US"/>
        </a:p>
      </dgm:t>
    </dgm:pt>
    <dgm:pt modelId="{DDEDA537-4BAB-4DD8-A7B9-2DE15D97B538}">
      <dgm:prSet custT="1"/>
      <dgm:spPr/>
      <dgm:t>
        <a:bodyPr/>
        <a:lstStyle/>
        <a:p>
          <a:pPr>
            <a:defRPr cap="all"/>
          </a:pPr>
          <a:r>
            <a:rPr lang="en-GB" sz="1600" dirty="0"/>
            <a:t>Empathise – run though the process yourself to find edge cases + how to handle them</a:t>
          </a:r>
          <a:endParaRPr lang="en-US" sz="1600" dirty="0"/>
        </a:p>
      </dgm:t>
    </dgm:pt>
    <dgm:pt modelId="{EE8875F5-05C4-4D08-BBCD-F7DE8EB90A5A}" type="parTrans" cxnId="{73C590FA-05A2-4B71-90F5-34F32E1CFF4E}">
      <dgm:prSet/>
      <dgm:spPr/>
      <dgm:t>
        <a:bodyPr/>
        <a:lstStyle/>
        <a:p>
          <a:endParaRPr lang="en-US"/>
        </a:p>
      </dgm:t>
    </dgm:pt>
    <dgm:pt modelId="{5EFAC145-5F71-4700-87BE-B5D5880E13F2}" type="sibTrans" cxnId="{73C590FA-05A2-4B71-90F5-34F32E1CFF4E}">
      <dgm:prSet/>
      <dgm:spPr/>
      <dgm:t>
        <a:bodyPr/>
        <a:lstStyle/>
        <a:p>
          <a:endParaRPr lang="en-US"/>
        </a:p>
      </dgm:t>
    </dgm:pt>
    <dgm:pt modelId="{D84130A0-D03D-45B8-9E8F-862E045F834B}" type="pres">
      <dgm:prSet presAssocID="{D1D78BF8-1C5D-4EA0-96B7-0F5DC4486BCB}" presName="root" presStyleCnt="0">
        <dgm:presLayoutVars>
          <dgm:dir/>
          <dgm:resizeHandles val="exact"/>
        </dgm:presLayoutVars>
      </dgm:prSet>
      <dgm:spPr/>
    </dgm:pt>
    <dgm:pt modelId="{AC049C66-207E-4A39-A7D5-8AFE3A1020B6}" type="pres">
      <dgm:prSet presAssocID="{3A7F63A2-6102-46BD-9D72-118132ACF318}" presName="compNode" presStyleCnt="0"/>
      <dgm:spPr/>
    </dgm:pt>
    <dgm:pt modelId="{B1369EB0-3410-40E5-A65F-C6618A246EBA}" type="pres">
      <dgm:prSet presAssocID="{3A7F63A2-6102-46BD-9D72-118132ACF318}" presName="iconBgRect" presStyleLbl="bgShp" presStyleIdx="0" presStyleCnt="4"/>
      <dgm:spPr/>
    </dgm:pt>
    <dgm:pt modelId="{195190A7-C755-4F68-AD24-A702E8B39E0D}" type="pres">
      <dgm:prSet presAssocID="{3A7F63A2-6102-46BD-9D72-118132ACF3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D6F924C-6AED-4527-B987-A7CA5C1B0BD5}" type="pres">
      <dgm:prSet presAssocID="{3A7F63A2-6102-46BD-9D72-118132ACF318}" presName="spaceRect" presStyleCnt="0"/>
      <dgm:spPr/>
    </dgm:pt>
    <dgm:pt modelId="{8813DFA1-C9CC-40B9-8E66-DC8A5789255A}" type="pres">
      <dgm:prSet presAssocID="{3A7F63A2-6102-46BD-9D72-118132ACF318}" presName="textRect" presStyleLbl="revTx" presStyleIdx="0" presStyleCnt="4">
        <dgm:presLayoutVars>
          <dgm:chMax val="1"/>
          <dgm:chPref val="1"/>
        </dgm:presLayoutVars>
      </dgm:prSet>
      <dgm:spPr/>
    </dgm:pt>
    <dgm:pt modelId="{F3B7E5D4-F6F9-4926-98EA-7BC81D5BCC9A}" type="pres">
      <dgm:prSet presAssocID="{194B596B-757E-4503-9552-BAD36EA20743}" presName="sibTrans" presStyleCnt="0"/>
      <dgm:spPr/>
    </dgm:pt>
    <dgm:pt modelId="{8B9CEFA2-BCEE-47E6-A374-32A368F847AE}" type="pres">
      <dgm:prSet presAssocID="{E5D491A4-ED7F-4022-BBBD-899A859BB1BE}" presName="compNode" presStyleCnt="0"/>
      <dgm:spPr/>
    </dgm:pt>
    <dgm:pt modelId="{0949C60E-8DC7-4A72-A35C-A5C9D1589D15}" type="pres">
      <dgm:prSet presAssocID="{E5D491A4-ED7F-4022-BBBD-899A859BB1BE}" presName="iconBgRect" presStyleLbl="bgShp" presStyleIdx="1" presStyleCnt="4"/>
      <dgm:spPr/>
    </dgm:pt>
    <dgm:pt modelId="{2A778572-0136-4E8E-9713-6D3ABBF150C5}" type="pres">
      <dgm:prSet presAssocID="{E5D491A4-ED7F-4022-BBBD-899A859BB1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AE3803-C653-481F-BD9B-1FD61BBA174A}" type="pres">
      <dgm:prSet presAssocID="{E5D491A4-ED7F-4022-BBBD-899A859BB1BE}" presName="spaceRect" presStyleCnt="0"/>
      <dgm:spPr/>
    </dgm:pt>
    <dgm:pt modelId="{DC4D923F-221F-454E-9C40-7C1C121C919E}" type="pres">
      <dgm:prSet presAssocID="{E5D491A4-ED7F-4022-BBBD-899A859BB1BE}" presName="textRect" presStyleLbl="revTx" presStyleIdx="1" presStyleCnt="4">
        <dgm:presLayoutVars>
          <dgm:chMax val="1"/>
          <dgm:chPref val="1"/>
        </dgm:presLayoutVars>
      </dgm:prSet>
      <dgm:spPr/>
    </dgm:pt>
    <dgm:pt modelId="{1A5D1A8B-75D4-4773-8B6C-2E772461F8CF}" type="pres">
      <dgm:prSet presAssocID="{E02CB056-A389-41F7-AFB7-0DE5E88B0C38}" presName="sibTrans" presStyleCnt="0"/>
      <dgm:spPr/>
    </dgm:pt>
    <dgm:pt modelId="{D6538422-AF90-407E-A5D7-1AD03ABD6377}" type="pres">
      <dgm:prSet presAssocID="{BA1FA552-10AC-4F76-A7D4-0CA4951020E3}" presName="compNode" presStyleCnt="0"/>
      <dgm:spPr/>
    </dgm:pt>
    <dgm:pt modelId="{348CDBAE-945C-4300-8C20-32B4364A5F6E}" type="pres">
      <dgm:prSet presAssocID="{BA1FA552-10AC-4F76-A7D4-0CA4951020E3}" presName="iconBgRect" presStyleLbl="bgShp" presStyleIdx="2" presStyleCnt="4"/>
      <dgm:spPr/>
    </dgm:pt>
    <dgm:pt modelId="{8446864A-5A0D-4485-BAF4-747B4F693D2C}" type="pres">
      <dgm:prSet presAssocID="{BA1FA552-10AC-4F76-A7D4-0CA495102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54EAAC2-4963-4F70-8D55-5F484AB416D5}" type="pres">
      <dgm:prSet presAssocID="{BA1FA552-10AC-4F76-A7D4-0CA4951020E3}" presName="spaceRect" presStyleCnt="0"/>
      <dgm:spPr/>
    </dgm:pt>
    <dgm:pt modelId="{43A03C5E-D77E-4518-AB34-2DF47E1D9C7D}" type="pres">
      <dgm:prSet presAssocID="{BA1FA552-10AC-4F76-A7D4-0CA4951020E3}" presName="textRect" presStyleLbl="revTx" presStyleIdx="2" presStyleCnt="4">
        <dgm:presLayoutVars>
          <dgm:chMax val="1"/>
          <dgm:chPref val="1"/>
        </dgm:presLayoutVars>
      </dgm:prSet>
      <dgm:spPr/>
    </dgm:pt>
    <dgm:pt modelId="{1F567A1E-A4BF-4C8E-B196-B5DBD918C98D}" type="pres">
      <dgm:prSet presAssocID="{9621E1DC-144B-4844-9170-74EB218172AE}" presName="sibTrans" presStyleCnt="0"/>
      <dgm:spPr/>
    </dgm:pt>
    <dgm:pt modelId="{83F7A7F2-C236-46EB-8E00-638063BF3686}" type="pres">
      <dgm:prSet presAssocID="{DDEDA537-4BAB-4DD8-A7B9-2DE15D97B538}" presName="compNode" presStyleCnt="0"/>
      <dgm:spPr/>
    </dgm:pt>
    <dgm:pt modelId="{C6A80383-16FD-43D0-9418-FAC2605179AD}" type="pres">
      <dgm:prSet presAssocID="{DDEDA537-4BAB-4DD8-A7B9-2DE15D97B538}" presName="iconBgRect" presStyleLbl="bgShp" presStyleIdx="3" presStyleCnt="4"/>
      <dgm:spPr/>
    </dgm:pt>
    <dgm:pt modelId="{C97E6E3A-7D7D-4B97-B29F-7F549094FC73}" type="pres">
      <dgm:prSet presAssocID="{DDEDA537-4BAB-4DD8-A7B9-2DE15D97B5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FEB6BD-0C40-42EC-93DF-3A91F15070F2}" type="pres">
      <dgm:prSet presAssocID="{DDEDA537-4BAB-4DD8-A7B9-2DE15D97B538}" presName="spaceRect" presStyleCnt="0"/>
      <dgm:spPr/>
    </dgm:pt>
    <dgm:pt modelId="{D8DC0A96-4466-4343-A096-014FD45785BA}" type="pres">
      <dgm:prSet presAssocID="{DDEDA537-4BAB-4DD8-A7B9-2DE15D97B5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38A845-527C-4D4C-A45D-18BA395B39D0}" type="presOf" srcId="{3A7F63A2-6102-46BD-9D72-118132ACF318}" destId="{8813DFA1-C9CC-40B9-8E66-DC8A5789255A}" srcOrd="0" destOrd="0" presId="urn:microsoft.com/office/officeart/2018/5/layout/IconCircleLabelList"/>
    <dgm:cxn modelId="{8D414D6A-7EBF-45DC-8C1D-158724035600}" type="presOf" srcId="{BA1FA552-10AC-4F76-A7D4-0CA4951020E3}" destId="{43A03C5E-D77E-4518-AB34-2DF47E1D9C7D}" srcOrd="0" destOrd="0" presId="urn:microsoft.com/office/officeart/2018/5/layout/IconCircleLabelList"/>
    <dgm:cxn modelId="{C0B90A59-0868-49BC-8BF9-53B39B5187DC}" srcId="{D1D78BF8-1C5D-4EA0-96B7-0F5DC4486BCB}" destId="{BA1FA552-10AC-4F76-A7D4-0CA4951020E3}" srcOrd="2" destOrd="0" parTransId="{C34710B5-B356-4FAD-8A4A-D9477A8D409F}" sibTransId="{9621E1DC-144B-4844-9170-74EB218172AE}"/>
    <dgm:cxn modelId="{33DA509C-19FB-4862-89EB-1E2FF513BBFD}" srcId="{D1D78BF8-1C5D-4EA0-96B7-0F5DC4486BCB}" destId="{E5D491A4-ED7F-4022-BBBD-899A859BB1BE}" srcOrd="1" destOrd="0" parTransId="{27FCE705-A06C-43E9-A7A7-9B461ED0EA16}" sibTransId="{E02CB056-A389-41F7-AFB7-0DE5E88B0C38}"/>
    <dgm:cxn modelId="{61023A9F-CD33-4071-AEB1-D4874E2B6B64}" type="presOf" srcId="{D1D78BF8-1C5D-4EA0-96B7-0F5DC4486BCB}" destId="{D84130A0-D03D-45B8-9E8F-862E045F834B}" srcOrd="0" destOrd="0" presId="urn:microsoft.com/office/officeart/2018/5/layout/IconCircleLabelList"/>
    <dgm:cxn modelId="{4829C1A9-E48B-4974-88BC-15269FF1ACE9}" type="presOf" srcId="{DDEDA537-4BAB-4DD8-A7B9-2DE15D97B538}" destId="{D8DC0A96-4466-4343-A096-014FD45785BA}" srcOrd="0" destOrd="0" presId="urn:microsoft.com/office/officeart/2018/5/layout/IconCircleLabelList"/>
    <dgm:cxn modelId="{D461E7C6-77FE-4C6C-BAB7-6A9665DDA4F4}" srcId="{D1D78BF8-1C5D-4EA0-96B7-0F5DC4486BCB}" destId="{3A7F63A2-6102-46BD-9D72-118132ACF318}" srcOrd="0" destOrd="0" parTransId="{3C245109-67E4-4A32-BB86-5B72C9D0158F}" sibTransId="{194B596B-757E-4503-9552-BAD36EA20743}"/>
    <dgm:cxn modelId="{12186EED-1D96-4DA5-ACA2-840FB6BA86EF}" type="presOf" srcId="{E5D491A4-ED7F-4022-BBBD-899A859BB1BE}" destId="{DC4D923F-221F-454E-9C40-7C1C121C919E}" srcOrd="0" destOrd="0" presId="urn:microsoft.com/office/officeart/2018/5/layout/IconCircleLabelList"/>
    <dgm:cxn modelId="{73C590FA-05A2-4B71-90F5-34F32E1CFF4E}" srcId="{D1D78BF8-1C5D-4EA0-96B7-0F5DC4486BCB}" destId="{DDEDA537-4BAB-4DD8-A7B9-2DE15D97B538}" srcOrd="3" destOrd="0" parTransId="{EE8875F5-05C4-4D08-BBCD-F7DE8EB90A5A}" sibTransId="{5EFAC145-5F71-4700-87BE-B5D5880E13F2}"/>
    <dgm:cxn modelId="{4A9449BC-6B95-4DD4-824C-067C62596E19}" type="presParOf" srcId="{D84130A0-D03D-45B8-9E8F-862E045F834B}" destId="{AC049C66-207E-4A39-A7D5-8AFE3A1020B6}" srcOrd="0" destOrd="0" presId="urn:microsoft.com/office/officeart/2018/5/layout/IconCircleLabelList"/>
    <dgm:cxn modelId="{0043A288-5278-455C-964E-0E8B02785904}" type="presParOf" srcId="{AC049C66-207E-4A39-A7D5-8AFE3A1020B6}" destId="{B1369EB0-3410-40E5-A65F-C6618A246EBA}" srcOrd="0" destOrd="0" presId="urn:microsoft.com/office/officeart/2018/5/layout/IconCircleLabelList"/>
    <dgm:cxn modelId="{42CB6434-73C0-4B8C-A118-BFC4A2C6A15B}" type="presParOf" srcId="{AC049C66-207E-4A39-A7D5-8AFE3A1020B6}" destId="{195190A7-C755-4F68-AD24-A702E8B39E0D}" srcOrd="1" destOrd="0" presId="urn:microsoft.com/office/officeart/2018/5/layout/IconCircleLabelList"/>
    <dgm:cxn modelId="{3570E959-1E44-48EC-9551-F458E96D6868}" type="presParOf" srcId="{AC049C66-207E-4A39-A7D5-8AFE3A1020B6}" destId="{8D6F924C-6AED-4527-B987-A7CA5C1B0BD5}" srcOrd="2" destOrd="0" presId="urn:microsoft.com/office/officeart/2018/5/layout/IconCircleLabelList"/>
    <dgm:cxn modelId="{2B7D2D0A-A5E4-48F6-8EB9-4A2AA2FD31F8}" type="presParOf" srcId="{AC049C66-207E-4A39-A7D5-8AFE3A1020B6}" destId="{8813DFA1-C9CC-40B9-8E66-DC8A5789255A}" srcOrd="3" destOrd="0" presId="urn:microsoft.com/office/officeart/2018/5/layout/IconCircleLabelList"/>
    <dgm:cxn modelId="{80DAE3DA-A296-4066-9AD8-C3C0B4912C50}" type="presParOf" srcId="{D84130A0-D03D-45B8-9E8F-862E045F834B}" destId="{F3B7E5D4-F6F9-4926-98EA-7BC81D5BCC9A}" srcOrd="1" destOrd="0" presId="urn:microsoft.com/office/officeart/2018/5/layout/IconCircleLabelList"/>
    <dgm:cxn modelId="{9E28ED39-BEFD-4E64-83AA-EF0F9F409D23}" type="presParOf" srcId="{D84130A0-D03D-45B8-9E8F-862E045F834B}" destId="{8B9CEFA2-BCEE-47E6-A374-32A368F847AE}" srcOrd="2" destOrd="0" presId="urn:microsoft.com/office/officeart/2018/5/layout/IconCircleLabelList"/>
    <dgm:cxn modelId="{4526C15F-84A4-4E63-B264-61B6F3A0CA56}" type="presParOf" srcId="{8B9CEFA2-BCEE-47E6-A374-32A368F847AE}" destId="{0949C60E-8DC7-4A72-A35C-A5C9D1589D15}" srcOrd="0" destOrd="0" presId="urn:microsoft.com/office/officeart/2018/5/layout/IconCircleLabelList"/>
    <dgm:cxn modelId="{088A6DE2-288D-4503-9632-3E0469A66691}" type="presParOf" srcId="{8B9CEFA2-BCEE-47E6-A374-32A368F847AE}" destId="{2A778572-0136-4E8E-9713-6D3ABBF150C5}" srcOrd="1" destOrd="0" presId="urn:microsoft.com/office/officeart/2018/5/layout/IconCircleLabelList"/>
    <dgm:cxn modelId="{CFEB88CF-08CC-4E2E-8E49-92D8A850B75F}" type="presParOf" srcId="{8B9CEFA2-BCEE-47E6-A374-32A368F847AE}" destId="{08AE3803-C653-481F-BD9B-1FD61BBA174A}" srcOrd="2" destOrd="0" presId="urn:microsoft.com/office/officeart/2018/5/layout/IconCircleLabelList"/>
    <dgm:cxn modelId="{16723A89-508F-433E-AC24-389951C4D348}" type="presParOf" srcId="{8B9CEFA2-BCEE-47E6-A374-32A368F847AE}" destId="{DC4D923F-221F-454E-9C40-7C1C121C919E}" srcOrd="3" destOrd="0" presId="urn:microsoft.com/office/officeart/2018/5/layout/IconCircleLabelList"/>
    <dgm:cxn modelId="{6D739EFC-ED9B-49AE-B92E-71810CFC85FA}" type="presParOf" srcId="{D84130A0-D03D-45B8-9E8F-862E045F834B}" destId="{1A5D1A8B-75D4-4773-8B6C-2E772461F8CF}" srcOrd="3" destOrd="0" presId="urn:microsoft.com/office/officeart/2018/5/layout/IconCircleLabelList"/>
    <dgm:cxn modelId="{747C59E7-ACF8-4C0C-9929-B014B9BDD37C}" type="presParOf" srcId="{D84130A0-D03D-45B8-9E8F-862E045F834B}" destId="{D6538422-AF90-407E-A5D7-1AD03ABD6377}" srcOrd="4" destOrd="0" presId="urn:microsoft.com/office/officeart/2018/5/layout/IconCircleLabelList"/>
    <dgm:cxn modelId="{56A891BF-AB33-4D97-A933-0889D2C77063}" type="presParOf" srcId="{D6538422-AF90-407E-A5D7-1AD03ABD6377}" destId="{348CDBAE-945C-4300-8C20-32B4364A5F6E}" srcOrd="0" destOrd="0" presId="urn:microsoft.com/office/officeart/2018/5/layout/IconCircleLabelList"/>
    <dgm:cxn modelId="{BA66B1EA-B913-4925-A785-200811C493CE}" type="presParOf" srcId="{D6538422-AF90-407E-A5D7-1AD03ABD6377}" destId="{8446864A-5A0D-4485-BAF4-747B4F693D2C}" srcOrd="1" destOrd="0" presId="urn:microsoft.com/office/officeart/2018/5/layout/IconCircleLabelList"/>
    <dgm:cxn modelId="{BFA8162F-9212-4E98-A9C2-B0A15430CD22}" type="presParOf" srcId="{D6538422-AF90-407E-A5D7-1AD03ABD6377}" destId="{D54EAAC2-4963-4F70-8D55-5F484AB416D5}" srcOrd="2" destOrd="0" presId="urn:microsoft.com/office/officeart/2018/5/layout/IconCircleLabelList"/>
    <dgm:cxn modelId="{958764C9-CA9D-4411-AB08-15EEA8D745FC}" type="presParOf" srcId="{D6538422-AF90-407E-A5D7-1AD03ABD6377}" destId="{43A03C5E-D77E-4518-AB34-2DF47E1D9C7D}" srcOrd="3" destOrd="0" presId="urn:microsoft.com/office/officeart/2018/5/layout/IconCircleLabelList"/>
    <dgm:cxn modelId="{404E9672-6CD6-4E7E-9CD0-F4B3FAEB3839}" type="presParOf" srcId="{D84130A0-D03D-45B8-9E8F-862E045F834B}" destId="{1F567A1E-A4BF-4C8E-B196-B5DBD918C98D}" srcOrd="5" destOrd="0" presId="urn:microsoft.com/office/officeart/2018/5/layout/IconCircleLabelList"/>
    <dgm:cxn modelId="{03676433-8120-4B05-8254-FB125892FF75}" type="presParOf" srcId="{D84130A0-D03D-45B8-9E8F-862E045F834B}" destId="{83F7A7F2-C236-46EB-8E00-638063BF3686}" srcOrd="6" destOrd="0" presId="urn:microsoft.com/office/officeart/2018/5/layout/IconCircleLabelList"/>
    <dgm:cxn modelId="{6CA38DB1-AF41-4D98-AA2A-32487A969B5B}" type="presParOf" srcId="{83F7A7F2-C236-46EB-8E00-638063BF3686}" destId="{C6A80383-16FD-43D0-9418-FAC2605179AD}" srcOrd="0" destOrd="0" presId="urn:microsoft.com/office/officeart/2018/5/layout/IconCircleLabelList"/>
    <dgm:cxn modelId="{0BD239C1-2F88-4F62-AAC4-83B3A4A37610}" type="presParOf" srcId="{83F7A7F2-C236-46EB-8E00-638063BF3686}" destId="{C97E6E3A-7D7D-4B97-B29F-7F549094FC73}" srcOrd="1" destOrd="0" presId="urn:microsoft.com/office/officeart/2018/5/layout/IconCircleLabelList"/>
    <dgm:cxn modelId="{8B8A1B5A-B4F1-4E56-92E1-70DCBCF912ED}" type="presParOf" srcId="{83F7A7F2-C236-46EB-8E00-638063BF3686}" destId="{F1FEB6BD-0C40-42EC-93DF-3A91F15070F2}" srcOrd="2" destOrd="0" presId="urn:microsoft.com/office/officeart/2018/5/layout/IconCircleLabelList"/>
    <dgm:cxn modelId="{85529D84-FE35-4568-81CD-F3C159B63993}" type="presParOf" srcId="{83F7A7F2-C236-46EB-8E00-638063BF3686}" destId="{D8DC0A96-4466-4343-A096-014FD45785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A314CA-7990-4383-BA1E-F9B2B154D3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5AA81-4631-46F7-8471-8163F4763B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Set the env SIMULATOR_MODE to ‘True’ in main .env file</a:t>
          </a:r>
          <a:endParaRPr lang="en-US"/>
        </a:p>
      </dgm:t>
    </dgm:pt>
    <dgm:pt modelId="{585AEE9B-CC7B-4861-881A-25D3F2DA619B}" type="parTrans" cxnId="{3B6210AD-2588-4B3B-B792-8F6DC9DB187D}">
      <dgm:prSet/>
      <dgm:spPr/>
      <dgm:t>
        <a:bodyPr/>
        <a:lstStyle/>
        <a:p>
          <a:endParaRPr lang="en-US"/>
        </a:p>
      </dgm:t>
    </dgm:pt>
    <dgm:pt modelId="{D6E46FE2-0D28-4A95-8670-1BAB1FD5C7B9}" type="sibTrans" cxnId="{3B6210AD-2588-4B3B-B792-8F6DC9DB187D}">
      <dgm:prSet/>
      <dgm:spPr/>
      <dgm:t>
        <a:bodyPr/>
        <a:lstStyle/>
        <a:p>
          <a:endParaRPr lang="en-US"/>
        </a:p>
      </dgm:t>
    </dgm:pt>
    <dgm:pt modelId="{8AA60799-49BF-4FA4-A941-D9F07D7CBD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Cd into the simulator folder</a:t>
          </a:r>
          <a:endParaRPr lang="en-US"/>
        </a:p>
      </dgm:t>
    </dgm:pt>
    <dgm:pt modelId="{578CAE89-7C88-479F-B991-A89CFC73E80F}" type="parTrans" cxnId="{C1E9BAF2-5011-4C5F-8D3F-387DFBCC4C0B}">
      <dgm:prSet/>
      <dgm:spPr/>
      <dgm:t>
        <a:bodyPr/>
        <a:lstStyle/>
        <a:p>
          <a:endParaRPr lang="en-US"/>
        </a:p>
      </dgm:t>
    </dgm:pt>
    <dgm:pt modelId="{E3684402-B172-436E-9049-158479C4EC90}" type="sibTrans" cxnId="{C1E9BAF2-5011-4C5F-8D3F-387DFBCC4C0B}">
      <dgm:prSet/>
      <dgm:spPr/>
      <dgm:t>
        <a:bodyPr/>
        <a:lstStyle/>
        <a:p>
          <a:endParaRPr lang="en-US"/>
        </a:p>
      </dgm:t>
    </dgm:pt>
    <dgm:pt modelId="{C2157294-79D7-4E25-ADBF-E45A33DBCA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Flask run -p 6000  (this starts the server component)</a:t>
          </a:r>
          <a:endParaRPr lang="en-US"/>
        </a:p>
      </dgm:t>
    </dgm:pt>
    <dgm:pt modelId="{8227821F-7C06-420F-8D82-0A0C94438B56}" type="parTrans" cxnId="{9F2517D9-4080-4475-B73C-63816C207AF0}">
      <dgm:prSet/>
      <dgm:spPr/>
      <dgm:t>
        <a:bodyPr/>
        <a:lstStyle/>
        <a:p>
          <a:endParaRPr lang="en-US"/>
        </a:p>
      </dgm:t>
    </dgm:pt>
    <dgm:pt modelId="{0B7A6EBE-A342-454C-B94C-6848A2009297}" type="sibTrans" cxnId="{9F2517D9-4080-4475-B73C-63816C207AF0}">
      <dgm:prSet/>
      <dgm:spPr/>
      <dgm:t>
        <a:bodyPr/>
        <a:lstStyle/>
        <a:p>
          <a:endParaRPr lang="en-US"/>
        </a:p>
      </dgm:t>
    </dgm:pt>
    <dgm:pt modelId="{7932364E-8C3E-42E1-9EED-ACC42572C3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Streamlit run simulator_ui.py </a:t>
          </a:r>
          <a:endParaRPr lang="en-US"/>
        </a:p>
      </dgm:t>
    </dgm:pt>
    <dgm:pt modelId="{7997FE69-7CF7-4656-90AA-984519A77067}" type="parTrans" cxnId="{7E5292F7-CF40-45AE-828C-106968C12AFF}">
      <dgm:prSet/>
      <dgm:spPr/>
      <dgm:t>
        <a:bodyPr/>
        <a:lstStyle/>
        <a:p>
          <a:endParaRPr lang="en-US"/>
        </a:p>
      </dgm:t>
    </dgm:pt>
    <dgm:pt modelId="{D2BE8BED-AEDB-49C8-81BA-AF0E4B3552CB}" type="sibTrans" cxnId="{7E5292F7-CF40-45AE-828C-106968C12AFF}">
      <dgm:prSet/>
      <dgm:spPr/>
      <dgm:t>
        <a:bodyPr/>
        <a:lstStyle/>
        <a:p>
          <a:endParaRPr lang="en-US"/>
        </a:p>
      </dgm:t>
    </dgm:pt>
    <dgm:pt modelId="{78664B16-0A5D-45BB-A5B3-DB4C9A1127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 to the localhost link</a:t>
          </a:r>
          <a:endParaRPr lang="en-US"/>
        </a:p>
      </dgm:t>
    </dgm:pt>
    <dgm:pt modelId="{39153395-BF33-461B-97AD-8380F6C91A36}" type="parTrans" cxnId="{58398AEA-13E7-4DC7-97FE-8F28EC1C0E7F}">
      <dgm:prSet/>
      <dgm:spPr/>
      <dgm:t>
        <a:bodyPr/>
        <a:lstStyle/>
        <a:p>
          <a:endParaRPr lang="en-US"/>
        </a:p>
      </dgm:t>
    </dgm:pt>
    <dgm:pt modelId="{DF9D4797-33BB-4A14-BC9F-A4551BC37827}" type="sibTrans" cxnId="{58398AEA-13E7-4DC7-97FE-8F28EC1C0E7F}">
      <dgm:prSet/>
      <dgm:spPr/>
      <dgm:t>
        <a:bodyPr/>
        <a:lstStyle/>
        <a:p>
          <a:endParaRPr lang="en-US"/>
        </a:p>
      </dgm:t>
    </dgm:pt>
    <dgm:pt modelId="{131D4B44-7EC2-4C64-988D-2017C402E2D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(Warning a bit flaky in terms of performance)</a:t>
          </a:r>
          <a:endParaRPr lang="en-US"/>
        </a:p>
      </dgm:t>
    </dgm:pt>
    <dgm:pt modelId="{BC5465AF-0447-433E-888F-5FF67C5757C6}" type="parTrans" cxnId="{95E5CE12-6AFB-4F91-AECE-C588351A2549}">
      <dgm:prSet/>
      <dgm:spPr/>
      <dgm:t>
        <a:bodyPr/>
        <a:lstStyle/>
        <a:p>
          <a:endParaRPr lang="en-US"/>
        </a:p>
      </dgm:t>
    </dgm:pt>
    <dgm:pt modelId="{0F685A3B-0F23-45AE-A364-001E30F4A652}" type="sibTrans" cxnId="{95E5CE12-6AFB-4F91-AECE-C588351A2549}">
      <dgm:prSet/>
      <dgm:spPr/>
      <dgm:t>
        <a:bodyPr/>
        <a:lstStyle/>
        <a:p>
          <a:endParaRPr lang="en-US"/>
        </a:p>
      </dgm:t>
    </dgm:pt>
    <dgm:pt modelId="{F6108651-1DAB-40DE-8DAC-74647EBB3047}" type="pres">
      <dgm:prSet presAssocID="{79A314CA-7990-4383-BA1E-F9B2B154D327}" presName="root" presStyleCnt="0">
        <dgm:presLayoutVars>
          <dgm:dir/>
          <dgm:resizeHandles val="exact"/>
        </dgm:presLayoutVars>
      </dgm:prSet>
      <dgm:spPr/>
    </dgm:pt>
    <dgm:pt modelId="{FF3F1B96-9CE0-4BAC-81EC-975E1DB6DA3C}" type="pres">
      <dgm:prSet presAssocID="{10D5AA81-4631-46F7-8471-8163F4763B4C}" presName="compNode" presStyleCnt="0"/>
      <dgm:spPr/>
    </dgm:pt>
    <dgm:pt modelId="{3630EAD5-FBA6-411C-BE5F-AEB7A332826A}" type="pres">
      <dgm:prSet presAssocID="{10D5AA81-4631-46F7-8471-8163F4763B4C}" presName="bgRect" presStyleLbl="bgShp" presStyleIdx="0" presStyleCnt="6"/>
      <dgm:spPr/>
    </dgm:pt>
    <dgm:pt modelId="{040DB3B6-6458-44C0-A234-5F872A9B3357}" type="pres">
      <dgm:prSet presAssocID="{10D5AA81-4631-46F7-8471-8163F4763B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0ACAD5E-71B6-4786-91FB-E19D050104F6}" type="pres">
      <dgm:prSet presAssocID="{10D5AA81-4631-46F7-8471-8163F4763B4C}" presName="spaceRect" presStyleCnt="0"/>
      <dgm:spPr/>
    </dgm:pt>
    <dgm:pt modelId="{F18AD8FD-5AD5-42D7-8977-172203073C04}" type="pres">
      <dgm:prSet presAssocID="{10D5AA81-4631-46F7-8471-8163F4763B4C}" presName="parTx" presStyleLbl="revTx" presStyleIdx="0" presStyleCnt="6">
        <dgm:presLayoutVars>
          <dgm:chMax val="0"/>
          <dgm:chPref val="0"/>
        </dgm:presLayoutVars>
      </dgm:prSet>
      <dgm:spPr/>
    </dgm:pt>
    <dgm:pt modelId="{0EFE5639-4969-477F-ADA9-C8C55368CE00}" type="pres">
      <dgm:prSet presAssocID="{D6E46FE2-0D28-4A95-8670-1BAB1FD5C7B9}" presName="sibTrans" presStyleCnt="0"/>
      <dgm:spPr/>
    </dgm:pt>
    <dgm:pt modelId="{D5C1561D-DE74-413B-9DFC-EC572F82C4E9}" type="pres">
      <dgm:prSet presAssocID="{8AA60799-49BF-4FA4-A941-D9F07D7CBD7D}" presName="compNode" presStyleCnt="0"/>
      <dgm:spPr/>
    </dgm:pt>
    <dgm:pt modelId="{A7E5F44A-F920-4ADD-BE25-327699A0FE49}" type="pres">
      <dgm:prSet presAssocID="{8AA60799-49BF-4FA4-A941-D9F07D7CBD7D}" presName="bgRect" presStyleLbl="bgShp" presStyleIdx="1" presStyleCnt="6"/>
      <dgm:spPr/>
    </dgm:pt>
    <dgm:pt modelId="{53AF9F26-7716-4597-8131-BEC0802605CD}" type="pres">
      <dgm:prSet presAssocID="{8AA60799-49BF-4FA4-A941-D9F07D7CBD7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F101A1B-E10D-410D-B705-CFBAD737386F}" type="pres">
      <dgm:prSet presAssocID="{8AA60799-49BF-4FA4-A941-D9F07D7CBD7D}" presName="spaceRect" presStyleCnt="0"/>
      <dgm:spPr/>
    </dgm:pt>
    <dgm:pt modelId="{C087E03A-EAE5-4866-B301-6953CCCA501A}" type="pres">
      <dgm:prSet presAssocID="{8AA60799-49BF-4FA4-A941-D9F07D7CBD7D}" presName="parTx" presStyleLbl="revTx" presStyleIdx="1" presStyleCnt="6">
        <dgm:presLayoutVars>
          <dgm:chMax val="0"/>
          <dgm:chPref val="0"/>
        </dgm:presLayoutVars>
      </dgm:prSet>
      <dgm:spPr/>
    </dgm:pt>
    <dgm:pt modelId="{5CD8BF6F-2C0D-4559-A064-4AD23A4B54BD}" type="pres">
      <dgm:prSet presAssocID="{E3684402-B172-436E-9049-158479C4EC90}" presName="sibTrans" presStyleCnt="0"/>
      <dgm:spPr/>
    </dgm:pt>
    <dgm:pt modelId="{FC578D64-1C14-40BA-82AD-6E8391217842}" type="pres">
      <dgm:prSet presAssocID="{C2157294-79D7-4E25-ADBF-E45A33DBCA06}" presName="compNode" presStyleCnt="0"/>
      <dgm:spPr/>
    </dgm:pt>
    <dgm:pt modelId="{AE377AB7-A53B-4926-9B4A-CD4FA1D4DC8D}" type="pres">
      <dgm:prSet presAssocID="{C2157294-79D7-4E25-ADBF-E45A33DBCA06}" presName="bgRect" presStyleLbl="bgShp" presStyleIdx="2" presStyleCnt="6"/>
      <dgm:spPr/>
    </dgm:pt>
    <dgm:pt modelId="{B38C8AE0-318F-412A-923B-C79DDE55AF56}" type="pres">
      <dgm:prSet presAssocID="{C2157294-79D7-4E25-ADBF-E45A33DBCA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DC94434-CF8D-43E5-AFA4-F69AA06ADBA4}" type="pres">
      <dgm:prSet presAssocID="{C2157294-79D7-4E25-ADBF-E45A33DBCA06}" presName="spaceRect" presStyleCnt="0"/>
      <dgm:spPr/>
    </dgm:pt>
    <dgm:pt modelId="{ECE49666-BB11-405F-85DB-F663C2BEC88E}" type="pres">
      <dgm:prSet presAssocID="{C2157294-79D7-4E25-ADBF-E45A33DBCA06}" presName="parTx" presStyleLbl="revTx" presStyleIdx="2" presStyleCnt="6">
        <dgm:presLayoutVars>
          <dgm:chMax val="0"/>
          <dgm:chPref val="0"/>
        </dgm:presLayoutVars>
      </dgm:prSet>
      <dgm:spPr/>
    </dgm:pt>
    <dgm:pt modelId="{3BB3FAE5-BAD5-4AC6-A5DC-FA5882A955E3}" type="pres">
      <dgm:prSet presAssocID="{0B7A6EBE-A342-454C-B94C-6848A2009297}" presName="sibTrans" presStyleCnt="0"/>
      <dgm:spPr/>
    </dgm:pt>
    <dgm:pt modelId="{E7D84AEB-884E-4DF7-A143-056EF87C9092}" type="pres">
      <dgm:prSet presAssocID="{7932364E-8C3E-42E1-9EED-ACC42572C3E5}" presName="compNode" presStyleCnt="0"/>
      <dgm:spPr/>
    </dgm:pt>
    <dgm:pt modelId="{B97FB382-2BB3-4C66-80E9-E88C3223B894}" type="pres">
      <dgm:prSet presAssocID="{7932364E-8C3E-42E1-9EED-ACC42572C3E5}" presName="bgRect" presStyleLbl="bgShp" presStyleIdx="3" presStyleCnt="6"/>
      <dgm:spPr/>
    </dgm:pt>
    <dgm:pt modelId="{80625E17-AE3C-4FF6-8270-D770765B5089}" type="pres">
      <dgm:prSet presAssocID="{7932364E-8C3E-42E1-9EED-ACC42572C3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19EC305-D7FB-4CDF-8643-3DA0F220B79A}" type="pres">
      <dgm:prSet presAssocID="{7932364E-8C3E-42E1-9EED-ACC42572C3E5}" presName="spaceRect" presStyleCnt="0"/>
      <dgm:spPr/>
    </dgm:pt>
    <dgm:pt modelId="{25FC9CBD-3AB4-4808-8FA1-53D847498BAB}" type="pres">
      <dgm:prSet presAssocID="{7932364E-8C3E-42E1-9EED-ACC42572C3E5}" presName="parTx" presStyleLbl="revTx" presStyleIdx="3" presStyleCnt="6">
        <dgm:presLayoutVars>
          <dgm:chMax val="0"/>
          <dgm:chPref val="0"/>
        </dgm:presLayoutVars>
      </dgm:prSet>
      <dgm:spPr/>
    </dgm:pt>
    <dgm:pt modelId="{7B60F7B9-27D4-47BF-BE2E-60A42D6D9494}" type="pres">
      <dgm:prSet presAssocID="{D2BE8BED-AEDB-49C8-81BA-AF0E4B3552CB}" presName="sibTrans" presStyleCnt="0"/>
      <dgm:spPr/>
    </dgm:pt>
    <dgm:pt modelId="{4660F96D-0EB4-4C11-9722-0D0466519B6B}" type="pres">
      <dgm:prSet presAssocID="{78664B16-0A5D-45BB-A5B3-DB4C9A112759}" presName="compNode" presStyleCnt="0"/>
      <dgm:spPr/>
    </dgm:pt>
    <dgm:pt modelId="{18D3CB16-7764-462C-8871-3BCDC23E5391}" type="pres">
      <dgm:prSet presAssocID="{78664B16-0A5D-45BB-A5B3-DB4C9A112759}" presName="bgRect" presStyleLbl="bgShp" presStyleIdx="4" presStyleCnt="6"/>
      <dgm:spPr/>
    </dgm:pt>
    <dgm:pt modelId="{401861CE-205D-4583-BE94-5E888F6C42CE}" type="pres">
      <dgm:prSet presAssocID="{78664B16-0A5D-45BB-A5B3-DB4C9A1127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09C86A7-4DDD-4982-97F4-F449D1E28A53}" type="pres">
      <dgm:prSet presAssocID="{78664B16-0A5D-45BB-A5B3-DB4C9A112759}" presName="spaceRect" presStyleCnt="0"/>
      <dgm:spPr/>
    </dgm:pt>
    <dgm:pt modelId="{38E8DB5C-2E32-4E56-B59D-32B3FA83F247}" type="pres">
      <dgm:prSet presAssocID="{78664B16-0A5D-45BB-A5B3-DB4C9A112759}" presName="parTx" presStyleLbl="revTx" presStyleIdx="4" presStyleCnt="6">
        <dgm:presLayoutVars>
          <dgm:chMax val="0"/>
          <dgm:chPref val="0"/>
        </dgm:presLayoutVars>
      </dgm:prSet>
      <dgm:spPr/>
    </dgm:pt>
    <dgm:pt modelId="{D4CC4A44-B16A-48D2-B6F1-B70479D01956}" type="pres">
      <dgm:prSet presAssocID="{DF9D4797-33BB-4A14-BC9F-A4551BC37827}" presName="sibTrans" presStyleCnt="0"/>
      <dgm:spPr/>
    </dgm:pt>
    <dgm:pt modelId="{C4DB2111-1D0D-46BE-9873-309F47FCB35F}" type="pres">
      <dgm:prSet presAssocID="{131D4B44-7EC2-4C64-988D-2017C402E2D9}" presName="compNode" presStyleCnt="0"/>
      <dgm:spPr/>
    </dgm:pt>
    <dgm:pt modelId="{E8880A38-5CA8-41B7-8768-FBFF2F2BD7B7}" type="pres">
      <dgm:prSet presAssocID="{131D4B44-7EC2-4C64-988D-2017C402E2D9}" presName="bgRect" presStyleLbl="bgShp" presStyleIdx="5" presStyleCnt="6"/>
      <dgm:spPr/>
    </dgm:pt>
    <dgm:pt modelId="{CCB94D5E-F9EF-4AE0-BF7C-75F078571F7B}" type="pres">
      <dgm:prSet presAssocID="{131D4B44-7EC2-4C64-988D-2017C402E2D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AA80C0FB-7BF6-4A87-8CD8-1B82342F9907}" type="pres">
      <dgm:prSet presAssocID="{131D4B44-7EC2-4C64-988D-2017C402E2D9}" presName="spaceRect" presStyleCnt="0"/>
      <dgm:spPr/>
    </dgm:pt>
    <dgm:pt modelId="{F63EC255-830F-43D9-AE17-191C894EA81F}" type="pres">
      <dgm:prSet presAssocID="{131D4B44-7EC2-4C64-988D-2017C402E2D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9B83500-443B-4C69-BD3E-C45B32A1338A}" type="presOf" srcId="{78664B16-0A5D-45BB-A5B3-DB4C9A112759}" destId="{38E8DB5C-2E32-4E56-B59D-32B3FA83F247}" srcOrd="0" destOrd="0" presId="urn:microsoft.com/office/officeart/2018/2/layout/IconVerticalSolidList"/>
    <dgm:cxn modelId="{95E5CE12-6AFB-4F91-AECE-C588351A2549}" srcId="{79A314CA-7990-4383-BA1E-F9B2B154D327}" destId="{131D4B44-7EC2-4C64-988D-2017C402E2D9}" srcOrd="5" destOrd="0" parTransId="{BC5465AF-0447-433E-888F-5FF67C5757C6}" sibTransId="{0F685A3B-0F23-45AE-A364-001E30F4A652}"/>
    <dgm:cxn modelId="{ED51BC70-E469-47DD-8D0F-C1F3F6234DCE}" type="presOf" srcId="{8AA60799-49BF-4FA4-A941-D9F07D7CBD7D}" destId="{C087E03A-EAE5-4866-B301-6953CCCA501A}" srcOrd="0" destOrd="0" presId="urn:microsoft.com/office/officeart/2018/2/layout/IconVerticalSolidList"/>
    <dgm:cxn modelId="{09D13889-6A46-4315-8533-1F4F06550C0B}" type="presOf" srcId="{C2157294-79D7-4E25-ADBF-E45A33DBCA06}" destId="{ECE49666-BB11-405F-85DB-F663C2BEC88E}" srcOrd="0" destOrd="0" presId="urn:microsoft.com/office/officeart/2018/2/layout/IconVerticalSolidList"/>
    <dgm:cxn modelId="{3B6210AD-2588-4B3B-B792-8F6DC9DB187D}" srcId="{79A314CA-7990-4383-BA1E-F9B2B154D327}" destId="{10D5AA81-4631-46F7-8471-8163F4763B4C}" srcOrd="0" destOrd="0" parTransId="{585AEE9B-CC7B-4861-881A-25D3F2DA619B}" sibTransId="{D6E46FE2-0D28-4A95-8670-1BAB1FD5C7B9}"/>
    <dgm:cxn modelId="{3FA150C1-9B6C-4440-9675-ACFBFACAD0A8}" type="presOf" srcId="{10D5AA81-4631-46F7-8471-8163F4763B4C}" destId="{F18AD8FD-5AD5-42D7-8977-172203073C04}" srcOrd="0" destOrd="0" presId="urn:microsoft.com/office/officeart/2018/2/layout/IconVerticalSolidList"/>
    <dgm:cxn modelId="{352C27C2-2E63-4DC2-B3F8-F824C2CA695C}" type="presOf" srcId="{131D4B44-7EC2-4C64-988D-2017C402E2D9}" destId="{F63EC255-830F-43D9-AE17-191C894EA81F}" srcOrd="0" destOrd="0" presId="urn:microsoft.com/office/officeart/2018/2/layout/IconVerticalSolidList"/>
    <dgm:cxn modelId="{DCAF8DD0-F805-446E-97D5-DE8D9BFF03BD}" type="presOf" srcId="{79A314CA-7990-4383-BA1E-F9B2B154D327}" destId="{F6108651-1DAB-40DE-8DAC-74647EBB3047}" srcOrd="0" destOrd="0" presId="urn:microsoft.com/office/officeart/2018/2/layout/IconVerticalSolidList"/>
    <dgm:cxn modelId="{9F2517D9-4080-4475-B73C-63816C207AF0}" srcId="{79A314CA-7990-4383-BA1E-F9B2B154D327}" destId="{C2157294-79D7-4E25-ADBF-E45A33DBCA06}" srcOrd="2" destOrd="0" parTransId="{8227821F-7C06-420F-8D82-0A0C94438B56}" sibTransId="{0B7A6EBE-A342-454C-B94C-6848A2009297}"/>
    <dgm:cxn modelId="{8F6B79E0-8A6B-4BC0-9DC4-98417CD5F593}" type="presOf" srcId="{7932364E-8C3E-42E1-9EED-ACC42572C3E5}" destId="{25FC9CBD-3AB4-4808-8FA1-53D847498BAB}" srcOrd="0" destOrd="0" presId="urn:microsoft.com/office/officeart/2018/2/layout/IconVerticalSolidList"/>
    <dgm:cxn modelId="{58398AEA-13E7-4DC7-97FE-8F28EC1C0E7F}" srcId="{79A314CA-7990-4383-BA1E-F9B2B154D327}" destId="{78664B16-0A5D-45BB-A5B3-DB4C9A112759}" srcOrd="4" destOrd="0" parTransId="{39153395-BF33-461B-97AD-8380F6C91A36}" sibTransId="{DF9D4797-33BB-4A14-BC9F-A4551BC37827}"/>
    <dgm:cxn modelId="{C1E9BAF2-5011-4C5F-8D3F-387DFBCC4C0B}" srcId="{79A314CA-7990-4383-BA1E-F9B2B154D327}" destId="{8AA60799-49BF-4FA4-A941-D9F07D7CBD7D}" srcOrd="1" destOrd="0" parTransId="{578CAE89-7C88-479F-B991-A89CFC73E80F}" sibTransId="{E3684402-B172-436E-9049-158479C4EC90}"/>
    <dgm:cxn modelId="{7E5292F7-CF40-45AE-828C-106968C12AFF}" srcId="{79A314CA-7990-4383-BA1E-F9B2B154D327}" destId="{7932364E-8C3E-42E1-9EED-ACC42572C3E5}" srcOrd="3" destOrd="0" parTransId="{7997FE69-7CF7-4656-90AA-984519A77067}" sibTransId="{D2BE8BED-AEDB-49C8-81BA-AF0E4B3552CB}"/>
    <dgm:cxn modelId="{B6F2722A-BA58-410C-82BF-38B4A2E5DF92}" type="presParOf" srcId="{F6108651-1DAB-40DE-8DAC-74647EBB3047}" destId="{FF3F1B96-9CE0-4BAC-81EC-975E1DB6DA3C}" srcOrd="0" destOrd="0" presId="urn:microsoft.com/office/officeart/2018/2/layout/IconVerticalSolidList"/>
    <dgm:cxn modelId="{ABD00EC9-6BF3-46D6-98F2-8E51C8BF8C3B}" type="presParOf" srcId="{FF3F1B96-9CE0-4BAC-81EC-975E1DB6DA3C}" destId="{3630EAD5-FBA6-411C-BE5F-AEB7A332826A}" srcOrd="0" destOrd="0" presId="urn:microsoft.com/office/officeart/2018/2/layout/IconVerticalSolidList"/>
    <dgm:cxn modelId="{089B2C23-1298-4199-B3D2-9F50208F10FB}" type="presParOf" srcId="{FF3F1B96-9CE0-4BAC-81EC-975E1DB6DA3C}" destId="{040DB3B6-6458-44C0-A234-5F872A9B3357}" srcOrd="1" destOrd="0" presId="urn:microsoft.com/office/officeart/2018/2/layout/IconVerticalSolidList"/>
    <dgm:cxn modelId="{56C94214-2735-43FD-8F3E-8F71C71E30A5}" type="presParOf" srcId="{FF3F1B96-9CE0-4BAC-81EC-975E1DB6DA3C}" destId="{70ACAD5E-71B6-4786-91FB-E19D050104F6}" srcOrd="2" destOrd="0" presId="urn:microsoft.com/office/officeart/2018/2/layout/IconVerticalSolidList"/>
    <dgm:cxn modelId="{79556946-6080-4872-8E1C-3F3DEED0AE2B}" type="presParOf" srcId="{FF3F1B96-9CE0-4BAC-81EC-975E1DB6DA3C}" destId="{F18AD8FD-5AD5-42D7-8977-172203073C04}" srcOrd="3" destOrd="0" presId="urn:microsoft.com/office/officeart/2018/2/layout/IconVerticalSolidList"/>
    <dgm:cxn modelId="{A60D0FAE-9534-4497-ACCC-AA76B48BBA86}" type="presParOf" srcId="{F6108651-1DAB-40DE-8DAC-74647EBB3047}" destId="{0EFE5639-4969-477F-ADA9-C8C55368CE00}" srcOrd="1" destOrd="0" presId="urn:microsoft.com/office/officeart/2018/2/layout/IconVerticalSolidList"/>
    <dgm:cxn modelId="{BA30EF03-4E70-4275-A5E4-A2A6C8F566F4}" type="presParOf" srcId="{F6108651-1DAB-40DE-8DAC-74647EBB3047}" destId="{D5C1561D-DE74-413B-9DFC-EC572F82C4E9}" srcOrd="2" destOrd="0" presId="urn:microsoft.com/office/officeart/2018/2/layout/IconVerticalSolidList"/>
    <dgm:cxn modelId="{4BCFAD5C-1215-48B0-8FEA-B21C7C700D11}" type="presParOf" srcId="{D5C1561D-DE74-413B-9DFC-EC572F82C4E9}" destId="{A7E5F44A-F920-4ADD-BE25-327699A0FE49}" srcOrd="0" destOrd="0" presId="urn:microsoft.com/office/officeart/2018/2/layout/IconVerticalSolidList"/>
    <dgm:cxn modelId="{239045C9-62B4-4CE6-B73E-6E121933D3EE}" type="presParOf" srcId="{D5C1561D-DE74-413B-9DFC-EC572F82C4E9}" destId="{53AF9F26-7716-4597-8131-BEC0802605CD}" srcOrd="1" destOrd="0" presId="urn:microsoft.com/office/officeart/2018/2/layout/IconVerticalSolidList"/>
    <dgm:cxn modelId="{0882DB34-DF4B-4309-9344-550E0B7299BB}" type="presParOf" srcId="{D5C1561D-DE74-413B-9DFC-EC572F82C4E9}" destId="{7F101A1B-E10D-410D-B705-CFBAD737386F}" srcOrd="2" destOrd="0" presId="urn:microsoft.com/office/officeart/2018/2/layout/IconVerticalSolidList"/>
    <dgm:cxn modelId="{103C9E09-9AC7-4771-A00C-3F35B12D7F73}" type="presParOf" srcId="{D5C1561D-DE74-413B-9DFC-EC572F82C4E9}" destId="{C087E03A-EAE5-4866-B301-6953CCCA501A}" srcOrd="3" destOrd="0" presId="urn:microsoft.com/office/officeart/2018/2/layout/IconVerticalSolidList"/>
    <dgm:cxn modelId="{65D63C58-719F-4BF4-94A7-5B013553A72C}" type="presParOf" srcId="{F6108651-1DAB-40DE-8DAC-74647EBB3047}" destId="{5CD8BF6F-2C0D-4559-A064-4AD23A4B54BD}" srcOrd="3" destOrd="0" presId="urn:microsoft.com/office/officeart/2018/2/layout/IconVerticalSolidList"/>
    <dgm:cxn modelId="{0A85F2A6-5E6D-4F9B-8D30-A675FEFD1776}" type="presParOf" srcId="{F6108651-1DAB-40DE-8DAC-74647EBB3047}" destId="{FC578D64-1C14-40BA-82AD-6E8391217842}" srcOrd="4" destOrd="0" presId="urn:microsoft.com/office/officeart/2018/2/layout/IconVerticalSolidList"/>
    <dgm:cxn modelId="{4B7EA613-5D1E-46E7-B147-322C5D9E95A6}" type="presParOf" srcId="{FC578D64-1C14-40BA-82AD-6E8391217842}" destId="{AE377AB7-A53B-4926-9B4A-CD4FA1D4DC8D}" srcOrd="0" destOrd="0" presId="urn:microsoft.com/office/officeart/2018/2/layout/IconVerticalSolidList"/>
    <dgm:cxn modelId="{6641B85F-FA9E-4821-AE29-08E0FE88AD04}" type="presParOf" srcId="{FC578D64-1C14-40BA-82AD-6E8391217842}" destId="{B38C8AE0-318F-412A-923B-C79DDE55AF56}" srcOrd="1" destOrd="0" presId="urn:microsoft.com/office/officeart/2018/2/layout/IconVerticalSolidList"/>
    <dgm:cxn modelId="{F39F0C1F-32E7-4271-AE16-10941FB134FD}" type="presParOf" srcId="{FC578D64-1C14-40BA-82AD-6E8391217842}" destId="{1DC94434-CF8D-43E5-AFA4-F69AA06ADBA4}" srcOrd="2" destOrd="0" presId="urn:microsoft.com/office/officeart/2018/2/layout/IconVerticalSolidList"/>
    <dgm:cxn modelId="{98974E08-0B38-48E0-A1D9-41941076D0DB}" type="presParOf" srcId="{FC578D64-1C14-40BA-82AD-6E8391217842}" destId="{ECE49666-BB11-405F-85DB-F663C2BEC88E}" srcOrd="3" destOrd="0" presId="urn:microsoft.com/office/officeart/2018/2/layout/IconVerticalSolidList"/>
    <dgm:cxn modelId="{DAAE7C42-B265-4090-92B1-814B8B0C517A}" type="presParOf" srcId="{F6108651-1DAB-40DE-8DAC-74647EBB3047}" destId="{3BB3FAE5-BAD5-4AC6-A5DC-FA5882A955E3}" srcOrd="5" destOrd="0" presId="urn:microsoft.com/office/officeart/2018/2/layout/IconVerticalSolidList"/>
    <dgm:cxn modelId="{E19B849B-2CBC-44AE-B80C-EA94CE4996A2}" type="presParOf" srcId="{F6108651-1DAB-40DE-8DAC-74647EBB3047}" destId="{E7D84AEB-884E-4DF7-A143-056EF87C9092}" srcOrd="6" destOrd="0" presId="urn:microsoft.com/office/officeart/2018/2/layout/IconVerticalSolidList"/>
    <dgm:cxn modelId="{B6264F23-3B9B-4F7B-BC65-27B04F85A6A4}" type="presParOf" srcId="{E7D84AEB-884E-4DF7-A143-056EF87C9092}" destId="{B97FB382-2BB3-4C66-80E9-E88C3223B894}" srcOrd="0" destOrd="0" presId="urn:microsoft.com/office/officeart/2018/2/layout/IconVerticalSolidList"/>
    <dgm:cxn modelId="{0C00851A-3EDE-4610-9F67-B50BC7DAA7BE}" type="presParOf" srcId="{E7D84AEB-884E-4DF7-A143-056EF87C9092}" destId="{80625E17-AE3C-4FF6-8270-D770765B5089}" srcOrd="1" destOrd="0" presId="urn:microsoft.com/office/officeart/2018/2/layout/IconVerticalSolidList"/>
    <dgm:cxn modelId="{8E408ABC-98F1-4B81-A211-D4E060CB1958}" type="presParOf" srcId="{E7D84AEB-884E-4DF7-A143-056EF87C9092}" destId="{719EC305-D7FB-4CDF-8643-3DA0F220B79A}" srcOrd="2" destOrd="0" presId="urn:microsoft.com/office/officeart/2018/2/layout/IconVerticalSolidList"/>
    <dgm:cxn modelId="{F5BF4D76-C8E0-43A7-A6CE-D7881926EB74}" type="presParOf" srcId="{E7D84AEB-884E-4DF7-A143-056EF87C9092}" destId="{25FC9CBD-3AB4-4808-8FA1-53D847498BAB}" srcOrd="3" destOrd="0" presId="urn:microsoft.com/office/officeart/2018/2/layout/IconVerticalSolidList"/>
    <dgm:cxn modelId="{A34D2303-E6A6-4EDF-AFDE-C0CA4621DC8C}" type="presParOf" srcId="{F6108651-1DAB-40DE-8DAC-74647EBB3047}" destId="{7B60F7B9-27D4-47BF-BE2E-60A42D6D9494}" srcOrd="7" destOrd="0" presId="urn:microsoft.com/office/officeart/2018/2/layout/IconVerticalSolidList"/>
    <dgm:cxn modelId="{6AA4E76C-9044-48F0-B5AA-67E1326058B9}" type="presParOf" srcId="{F6108651-1DAB-40DE-8DAC-74647EBB3047}" destId="{4660F96D-0EB4-4C11-9722-0D0466519B6B}" srcOrd="8" destOrd="0" presId="urn:microsoft.com/office/officeart/2018/2/layout/IconVerticalSolidList"/>
    <dgm:cxn modelId="{88E89D81-92C6-45E8-82EE-29EC99A55566}" type="presParOf" srcId="{4660F96D-0EB4-4C11-9722-0D0466519B6B}" destId="{18D3CB16-7764-462C-8871-3BCDC23E5391}" srcOrd="0" destOrd="0" presId="urn:microsoft.com/office/officeart/2018/2/layout/IconVerticalSolidList"/>
    <dgm:cxn modelId="{B4C0B123-108B-41E7-B923-6F4299663B21}" type="presParOf" srcId="{4660F96D-0EB4-4C11-9722-0D0466519B6B}" destId="{401861CE-205D-4583-BE94-5E888F6C42CE}" srcOrd="1" destOrd="0" presId="urn:microsoft.com/office/officeart/2018/2/layout/IconVerticalSolidList"/>
    <dgm:cxn modelId="{53607C28-1493-43F3-A338-EFEDE65A80B7}" type="presParOf" srcId="{4660F96D-0EB4-4C11-9722-0D0466519B6B}" destId="{509C86A7-4DDD-4982-97F4-F449D1E28A53}" srcOrd="2" destOrd="0" presId="urn:microsoft.com/office/officeart/2018/2/layout/IconVerticalSolidList"/>
    <dgm:cxn modelId="{C479ED83-3E3E-4E0A-92DB-B589DCA2DFBC}" type="presParOf" srcId="{4660F96D-0EB4-4C11-9722-0D0466519B6B}" destId="{38E8DB5C-2E32-4E56-B59D-32B3FA83F247}" srcOrd="3" destOrd="0" presId="urn:microsoft.com/office/officeart/2018/2/layout/IconVerticalSolidList"/>
    <dgm:cxn modelId="{02C6ABAE-67D7-445E-9608-EBF357CE4FB3}" type="presParOf" srcId="{F6108651-1DAB-40DE-8DAC-74647EBB3047}" destId="{D4CC4A44-B16A-48D2-B6F1-B70479D01956}" srcOrd="9" destOrd="0" presId="urn:microsoft.com/office/officeart/2018/2/layout/IconVerticalSolidList"/>
    <dgm:cxn modelId="{850BE914-0443-4124-85A3-3D615129DD9B}" type="presParOf" srcId="{F6108651-1DAB-40DE-8DAC-74647EBB3047}" destId="{C4DB2111-1D0D-46BE-9873-309F47FCB35F}" srcOrd="10" destOrd="0" presId="urn:microsoft.com/office/officeart/2018/2/layout/IconVerticalSolidList"/>
    <dgm:cxn modelId="{E00D7D0F-13F6-4333-8516-FA307F95D4D2}" type="presParOf" srcId="{C4DB2111-1D0D-46BE-9873-309F47FCB35F}" destId="{E8880A38-5CA8-41B7-8768-FBFF2F2BD7B7}" srcOrd="0" destOrd="0" presId="urn:microsoft.com/office/officeart/2018/2/layout/IconVerticalSolidList"/>
    <dgm:cxn modelId="{5F976FBF-34F7-49CB-A3DE-D77E5E226F30}" type="presParOf" srcId="{C4DB2111-1D0D-46BE-9873-309F47FCB35F}" destId="{CCB94D5E-F9EF-4AE0-BF7C-75F078571F7B}" srcOrd="1" destOrd="0" presId="urn:microsoft.com/office/officeart/2018/2/layout/IconVerticalSolidList"/>
    <dgm:cxn modelId="{3C90F2D8-5622-4B2E-BCBB-9BA6913F1116}" type="presParOf" srcId="{C4DB2111-1D0D-46BE-9873-309F47FCB35F}" destId="{AA80C0FB-7BF6-4A87-8CD8-1B82342F9907}" srcOrd="2" destOrd="0" presId="urn:microsoft.com/office/officeart/2018/2/layout/IconVerticalSolidList"/>
    <dgm:cxn modelId="{F7CF148A-D725-4014-B68F-B470F3FE19B1}" type="presParOf" srcId="{C4DB2111-1D0D-46BE-9873-309F47FCB35F}" destId="{F63EC255-830F-43D9-AE17-191C894EA8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DE249-219F-4278-AABA-72963428FFC4}">
      <dsp:nvSpPr>
        <dsp:cNvPr id="0" name=""/>
        <dsp:cNvSpPr/>
      </dsp:nvSpPr>
      <dsp:spPr>
        <a:xfrm>
          <a:off x="3080" y="590125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LLMs just want to choose the most likely output based on training data.  Not the same as the ‘best’ output!</a:t>
          </a:r>
          <a:endParaRPr lang="en-US" sz="1600" kern="1200"/>
        </a:p>
      </dsp:txBody>
      <dsp:txXfrm>
        <a:off x="3080" y="590125"/>
        <a:ext cx="2444055" cy="1466433"/>
      </dsp:txXfrm>
    </dsp:sp>
    <dsp:sp modelId="{F13D5EFE-E7A3-4887-9273-4106CBE2D9EB}">
      <dsp:nvSpPr>
        <dsp:cNvPr id="0" name=""/>
        <dsp:cNvSpPr/>
      </dsp:nvSpPr>
      <dsp:spPr>
        <a:xfrm>
          <a:off x="2691541" y="590125"/>
          <a:ext cx="2444055" cy="146643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Help it navigate a very high dimensional Latent Space to your ‘region of thought’.</a:t>
          </a:r>
          <a:endParaRPr lang="en-US" sz="1600" kern="1200"/>
        </a:p>
      </dsp:txBody>
      <dsp:txXfrm>
        <a:off x="2691541" y="590125"/>
        <a:ext cx="2444055" cy="1466433"/>
      </dsp:txXfrm>
    </dsp:sp>
    <dsp:sp modelId="{83BE0F4C-8D47-4496-AAC1-204B2CC07AD0}">
      <dsp:nvSpPr>
        <dsp:cNvPr id="0" name=""/>
        <dsp:cNvSpPr/>
      </dsp:nvSpPr>
      <dsp:spPr>
        <a:xfrm>
          <a:off x="5380002" y="590125"/>
          <a:ext cx="2444055" cy="14664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Situation Context - Brief summary of the situation and goals.</a:t>
          </a:r>
          <a:endParaRPr lang="en-US" sz="1600" kern="1200"/>
        </a:p>
      </dsp:txBody>
      <dsp:txXfrm>
        <a:off x="5380002" y="590125"/>
        <a:ext cx="2444055" cy="1466433"/>
      </dsp:txXfrm>
    </dsp:sp>
    <dsp:sp modelId="{0CF99A27-D932-43B0-A700-2213745B34D2}">
      <dsp:nvSpPr>
        <dsp:cNvPr id="0" name=""/>
        <dsp:cNvSpPr/>
      </dsp:nvSpPr>
      <dsp:spPr>
        <a:xfrm>
          <a:off x="8068463" y="590125"/>
          <a:ext cx="2444055" cy="146643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Persona - Act as a senior software developer.</a:t>
          </a:r>
          <a:endParaRPr lang="en-US" sz="1600" kern="1200"/>
        </a:p>
      </dsp:txBody>
      <dsp:txXfrm>
        <a:off x="8068463" y="590125"/>
        <a:ext cx="2444055" cy="1466433"/>
      </dsp:txXfrm>
    </dsp:sp>
    <dsp:sp modelId="{AF4D36D2-0E65-4279-80B5-AC834C1EA6C4}">
      <dsp:nvSpPr>
        <dsp:cNvPr id="0" name=""/>
        <dsp:cNvSpPr/>
      </dsp:nvSpPr>
      <dsp:spPr>
        <a:xfrm>
          <a:off x="1347311" y="2300964"/>
          <a:ext cx="2444055" cy="14664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Be specific – Format of output, business rules, constraints.</a:t>
          </a:r>
          <a:endParaRPr lang="en-US" sz="1600" kern="1200"/>
        </a:p>
      </dsp:txBody>
      <dsp:txXfrm>
        <a:off x="1347311" y="2300964"/>
        <a:ext cx="2444055" cy="1466433"/>
      </dsp:txXfrm>
    </dsp:sp>
    <dsp:sp modelId="{D02765DF-74B0-48D1-AB19-5B95B729B125}">
      <dsp:nvSpPr>
        <dsp:cNvPr id="0" name=""/>
        <dsp:cNvSpPr/>
      </dsp:nvSpPr>
      <dsp:spPr>
        <a:xfrm>
          <a:off x="4035772" y="2300964"/>
          <a:ext cx="2444055" cy="146643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Area for internal monologue/state %INT% – ‘Show your working’/Step by Step </a:t>
          </a:r>
          <a:endParaRPr lang="en-US" sz="1600" kern="1200"/>
        </a:p>
      </dsp:txBody>
      <dsp:txXfrm>
        <a:off x="4035772" y="2300964"/>
        <a:ext cx="2444055" cy="1466433"/>
      </dsp:txXfrm>
    </dsp:sp>
    <dsp:sp modelId="{4214D8B0-46CF-40CC-8453-24277EA8D973}">
      <dsp:nvSpPr>
        <dsp:cNvPr id="0" name=""/>
        <dsp:cNvSpPr/>
      </dsp:nvSpPr>
      <dsp:spPr>
        <a:xfrm>
          <a:off x="6724233" y="2300964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Review output – Ask LLM to improve the answer. It can only look backwards and 1 Token (word) into the future.  Very helpful for code!</a:t>
          </a:r>
          <a:endParaRPr lang="en-US" sz="1600" kern="1200"/>
        </a:p>
      </dsp:txBody>
      <dsp:txXfrm>
        <a:off x="6724233" y="2300964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9EB0-3410-40E5-A65F-C6618A246EBA}">
      <dsp:nvSpPr>
        <dsp:cNvPr id="0" name=""/>
        <dsp:cNvSpPr/>
      </dsp:nvSpPr>
      <dsp:spPr>
        <a:xfrm>
          <a:off x="973190" y="790832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190A7-C755-4F68-AD24-A702E8B39E0D}">
      <dsp:nvSpPr>
        <dsp:cNvPr id="0" name=""/>
        <dsp:cNvSpPr/>
      </dsp:nvSpPr>
      <dsp:spPr>
        <a:xfrm>
          <a:off x="1242597" y="1060239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3DFA1-C9CC-40B9-8E66-DC8A5789255A}">
      <dsp:nvSpPr>
        <dsp:cNvPr id="0" name=""/>
        <dsp:cNvSpPr/>
      </dsp:nvSpPr>
      <dsp:spPr>
        <a:xfrm>
          <a:off x="569079" y="2448722"/>
          <a:ext cx="207236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Context Length + Cost = Current Limiting Factors</a:t>
          </a:r>
          <a:endParaRPr lang="en-US" sz="1600" kern="1200" dirty="0"/>
        </a:p>
      </dsp:txBody>
      <dsp:txXfrm>
        <a:off x="569079" y="2448722"/>
        <a:ext cx="2072362" cy="1117968"/>
      </dsp:txXfrm>
    </dsp:sp>
    <dsp:sp modelId="{0949C60E-8DC7-4A72-A35C-A5C9D1589D15}">
      <dsp:nvSpPr>
        <dsp:cNvPr id="0" name=""/>
        <dsp:cNvSpPr/>
      </dsp:nvSpPr>
      <dsp:spPr>
        <a:xfrm>
          <a:off x="3408216" y="790832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78572-0136-4E8E-9713-6D3ABBF150C5}">
      <dsp:nvSpPr>
        <dsp:cNvPr id="0" name=""/>
        <dsp:cNvSpPr/>
      </dsp:nvSpPr>
      <dsp:spPr>
        <a:xfrm>
          <a:off x="3677623" y="1060239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923F-221F-454E-9C40-7C1C121C919E}">
      <dsp:nvSpPr>
        <dsp:cNvPr id="0" name=""/>
        <dsp:cNvSpPr/>
      </dsp:nvSpPr>
      <dsp:spPr>
        <a:xfrm>
          <a:off x="3004105" y="2448722"/>
          <a:ext cx="207236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Think like a military general or CEO</a:t>
          </a:r>
          <a:endParaRPr lang="en-US" sz="1600" kern="1200" dirty="0"/>
        </a:p>
      </dsp:txBody>
      <dsp:txXfrm>
        <a:off x="3004105" y="2448722"/>
        <a:ext cx="2072362" cy="1117968"/>
      </dsp:txXfrm>
    </dsp:sp>
    <dsp:sp modelId="{348CDBAE-945C-4300-8C20-32B4364A5F6E}">
      <dsp:nvSpPr>
        <dsp:cNvPr id="0" name=""/>
        <dsp:cNvSpPr/>
      </dsp:nvSpPr>
      <dsp:spPr>
        <a:xfrm>
          <a:off x="5843242" y="790832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6864A-5A0D-4485-BAF4-747B4F693D2C}">
      <dsp:nvSpPr>
        <dsp:cNvPr id="0" name=""/>
        <dsp:cNvSpPr/>
      </dsp:nvSpPr>
      <dsp:spPr>
        <a:xfrm>
          <a:off x="6112649" y="106023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03C5E-D77E-4518-AB34-2DF47E1D9C7D}">
      <dsp:nvSpPr>
        <dsp:cNvPr id="0" name=""/>
        <dsp:cNvSpPr/>
      </dsp:nvSpPr>
      <dsp:spPr>
        <a:xfrm>
          <a:off x="5439131" y="2448722"/>
          <a:ext cx="207236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Delegate summarisation and tasks to other agents/models</a:t>
          </a:r>
          <a:endParaRPr lang="en-US" sz="1600" kern="1200" dirty="0"/>
        </a:p>
      </dsp:txBody>
      <dsp:txXfrm>
        <a:off x="5439131" y="2448722"/>
        <a:ext cx="2072362" cy="1117968"/>
      </dsp:txXfrm>
    </dsp:sp>
    <dsp:sp modelId="{C6A80383-16FD-43D0-9418-FAC2605179AD}">
      <dsp:nvSpPr>
        <dsp:cNvPr id="0" name=""/>
        <dsp:cNvSpPr/>
      </dsp:nvSpPr>
      <dsp:spPr>
        <a:xfrm>
          <a:off x="8278268" y="790832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E6E3A-7D7D-4B97-B29F-7F549094FC73}">
      <dsp:nvSpPr>
        <dsp:cNvPr id="0" name=""/>
        <dsp:cNvSpPr/>
      </dsp:nvSpPr>
      <dsp:spPr>
        <a:xfrm>
          <a:off x="8547675" y="1060239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C0A96-4466-4343-A096-014FD45785BA}">
      <dsp:nvSpPr>
        <dsp:cNvPr id="0" name=""/>
        <dsp:cNvSpPr/>
      </dsp:nvSpPr>
      <dsp:spPr>
        <a:xfrm>
          <a:off x="7874157" y="2448722"/>
          <a:ext cx="207236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Empathise – run though the process yourself to find edge cases + how to handle them</a:t>
          </a:r>
          <a:endParaRPr lang="en-US" sz="1600" kern="1200" dirty="0"/>
        </a:p>
      </dsp:txBody>
      <dsp:txXfrm>
        <a:off x="7874157" y="2448722"/>
        <a:ext cx="2072362" cy="111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0EAD5-FBA6-411C-BE5F-AEB7A332826A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B3B6-6458-44C0-A234-5F872A9B3357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AD8FD-5AD5-42D7-8977-172203073C04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Set the env SIMULATOR_MODE to ‘True’ in main .env file</a:t>
          </a:r>
          <a:endParaRPr lang="en-US" sz="1900" kern="1200"/>
        </a:p>
      </dsp:txBody>
      <dsp:txXfrm>
        <a:off x="692764" y="1407"/>
        <a:ext cx="9822835" cy="599796"/>
      </dsp:txXfrm>
    </dsp:sp>
    <dsp:sp modelId="{A7E5F44A-F920-4ADD-BE25-327699A0FE49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9F26-7716-4597-8131-BEC0802605C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7E03A-EAE5-4866-B301-6953CCCA501A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Cd into the simulator folder</a:t>
          </a:r>
          <a:endParaRPr lang="en-US" sz="1900" kern="1200"/>
        </a:p>
      </dsp:txBody>
      <dsp:txXfrm>
        <a:off x="692764" y="751152"/>
        <a:ext cx="9822835" cy="599796"/>
      </dsp:txXfrm>
    </dsp:sp>
    <dsp:sp modelId="{AE377AB7-A53B-4926-9B4A-CD4FA1D4DC8D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C8AE0-318F-412A-923B-C79DDE55AF56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49666-BB11-405F-85DB-F663C2BEC88E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Flask run -p 6000  (this starts the server component)</a:t>
          </a:r>
          <a:endParaRPr lang="en-US" sz="1900" kern="1200"/>
        </a:p>
      </dsp:txBody>
      <dsp:txXfrm>
        <a:off x="692764" y="1500898"/>
        <a:ext cx="9822835" cy="599796"/>
      </dsp:txXfrm>
    </dsp:sp>
    <dsp:sp modelId="{B97FB382-2BB3-4C66-80E9-E88C3223B894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25E17-AE3C-4FF6-8270-D770765B5089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C9CBD-3AB4-4808-8FA1-53D847498BAB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Streamlit run simulator_ui.py </a:t>
          </a:r>
          <a:endParaRPr lang="en-US" sz="1900" kern="1200"/>
        </a:p>
      </dsp:txBody>
      <dsp:txXfrm>
        <a:off x="692764" y="2250643"/>
        <a:ext cx="9822835" cy="599796"/>
      </dsp:txXfrm>
    </dsp:sp>
    <dsp:sp modelId="{18D3CB16-7764-462C-8871-3BCDC23E5391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861CE-205D-4583-BE94-5E888F6C42CE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8DB5C-2E32-4E56-B59D-32B3FA83F247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Browse to the localhost link</a:t>
          </a:r>
          <a:endParaRPr lang="en-US" sz="1900" kern="1200"/>
        </a:p>
      </dsp:txBody>
      <dsp:txXfrm>
        <a:off x="692764" y="3000388"/>
        <a:ext cx="9822835" cy="599796"/>
      </dsp:txXfrm>
    </dsp:sp>
    <dsp:sp modelId="{E8880A38-5CA8-41B7-8768-FBFF2F2BD7B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94D5E-F9EF-4AE0-BF7C-75F078571F7B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EC255-830F-43D9-AE17-191C894EA81F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(Warning a bit flaky in terms of performance)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E981F-1D15-4E5B-AAFB-B9A2A568CDA9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F4F5A-D619-40E0-966B-1932E532B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7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presenter view</a:t>
            </a:r>
          </a:p>
          <a:p>
            <a:r>
              <a:rPr lang="en-GB" dirty="0"/>
              <a:t>Full screen</a:t>
            </a:r>
          </a:p>
          <a:p>
            <a:r>
              <a:rPr lang="en-GB" dirty="0"/>
              <a:t>Run with Alt + F5 – then can share the full screen window to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D707C-1919-415C-9057-FCE51DDAE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9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6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7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9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07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2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8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76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27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8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 along.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D707C-1919-415C-9057-FCE51DDAE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66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5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own experience, I hope it is some use/value. Not something you can read so much online</a:t>
            </a:r>
          </a:p>
          <a:p>
            <a:endParaRPr lang="en-GB" dirty="0"/>
          </a:p>
          <a:p>
            <a:r>
              <a:rPr lang="en-GB" dirty="0"/>
              <a:t>Not perfect and can of course be improved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D707C-1919-415C-9057-FCE51DDAE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26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D707C-1919-415C-9057-FCE51DDAE49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1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dirty="0"/>
              <a:t>Broad Knowledge of LLMs</a:t>
            </a:r>
            <a:r>
              <a:rPr lang="en-GB" dirty="0"/>
              <a:t>: LLMs are the brains behind many AI-driven conversational tools today.</a:t>
            </a:r>
          </a:p>
          <a:p>
            <a:r>
              <a:rPr lang="en-GB" dirty="0"/>
              <a:t>2. </a:t>
            </a:r>
            <a:r>
              <a:rPr lang="en-GB" b="1" dirty="0"/>
              <a:t>OpenAI's Leadership</a:t>
            </a:r>
            <a:r>
              <a:rPr lang="en-GB" dirty="0"/>
              <a:t>: OpenAI stands out for its top-tier models known for accuracy and versatility.</a:t>
            </a:r>
          </a:p>
          <a:p>
            <a:r>
              <a:rPr lang="en-GB" dirty="0"/>
              <a:t>3. </a:t>
            </a:r>
            <a:r>
              <a:rPr lang="en-GB" b="1" dirty="0"/>
              <a:t>ChatGPT vs. GPT-4</a:t>
            </a:r>
            <a:r>
              <a:rPr lang="en-GB" dirty="0"/>
              <a:t>: ChatGPT is a web interface-focused model, while GPT-4 offers broader integration via API. Both have unique capabilities.</a:t>
            </a:r>
          </a:p>
          <a:p>
            <a:r>
              <a:rPr lang="en-GB" dirty="0"/>
              <a:t>4. </a:t>
            </a:r>
            <a:r>
              <a:rPr lang="en-GB" b="1" dirty="0"/>
              <a:t>Billions of Parameters</a:t>
            </a:r>
            <a:r>
              <a:rPr lang="en-GB" dirty="0"/>
              <a:t>: Imagine LLMs as machines with billions of adjustable dials, each influencing language interpretation.</a:t>
            </a:r>
          </a:p>
          <a:p>
            <a:r>
              <a:rPr lang="en-GB" dirty="0"/>
              <a:t>5. </a:t>
            </a:r>
            <a:r>
              <a:rPr lang="en-GB" b="1" dirty="0"/>
              <a:t>High Dimensional Encoding</a:t>
            </a:r>
            <a:r>
              <a:rPr lang="en-GB" dirty="0"/>
              <a:t>: LLMs represent abstract concepts in a vast multi-dimensional space.</a:t>
            </a:r>
          </a:p>
          <a:p>
            <a:r>
              <a:rPr lang="en-GB" dirty="0"/>
              <a:t>6. </a:t>
            </a:r>
            <a:r>
              <a:rPr lang="en-GB" b="1" dirty="0"/>
              <a:t>Predicting Tokens: </a:t>
            </a:r>
            <a:r>
              <a:rPr lang="en-GB" dirty="0"/>
              <a:t>LLMs' primary task of predicting the next word involves deep context understanding.</a:t>
            </a:r>
          </a:p>
          <a:p>
            <a:r>
              <a:rPr lang="en-GB" dirty="0"/>
              <a:t>7. </a:t>
            </a:r>
            <a:r>
              <a:rPr lang="en-GB" b="1" dirty="0"/>
              <a:t>Understanding Necessity</a:t>
            </a:r>
            <a:r>
              <a:rPr lang="en-GB" dirty="0"/>
              <a:t>: Just as driving doesn't require in-depth engine knowledge, using LLMs effectively doesn't mandate understanding every intricacy.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4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Rethinking Workflows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Traditional methods of programming and workflow might not apply with LLMs. Embrace a fresh approach.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LLM as the Core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Think of the LLM as the central engine driving your solution, not just an add-on.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Beyond Manual Parsing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LLMs aren't about dissecting responses piece by piece; it's about understanding the overall message.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Probabilistic Outputs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LLMs' outputs are probabilistic, which can clash with deterministic code logic. Adjusting the "temperature" setting can help refine responses.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Evolving Landscape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The realm of LLMs is rapidly progressing, with tools like GPT code plugins enhancing their applicability.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9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Customer Service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Emphasize the capability of LLMs to manage a vast majority of standard customer interactions, ensuring that human agents can focus on more complex tasks. Mention the importance of gathering feedback for refinement.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Research and Filtering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Discuss how LLMs can scan through vast amounts of data, reducing manual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labor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and ensuring only relevant details are presented.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Knowledge Mining/Summary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Highlight the power of LLMs in extracting meaningful insights from large datasets, aiding in decision-making processes.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Complex Processing Mapping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Talk about the potential of LLMs to visualize and optimize intricate workflows, making businesses more efficient.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Sales Automation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Discuss the potential increase in sales conversions when leads are nurtured and handled with a blend of automated and human interactions.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Content Curation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Emphasize the potential of LLMs in aiding content teams, generating drafts, or curating relevant content based on themes. Yawn – marginal cost is 0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Training and Onboarding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Discuss the consistency and scalability of using LLMs for onboarding processes, ensuring every individual receives the same quality of training.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Inventory Management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Highlight how predictive analytics with LLMs can aid in efficient stock management, reducing overstocking or stockouts.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Financial Forecasting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Talk about the potential of LLMs to provide quick financial overviews, aiding stakeholders in making informed decisions.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Code Generation: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Automated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Self explanatory</a:t>
            </a: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5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Understanding a Company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At its core, a company is a web of agreements, the flow of information, and the assets it possesses. It's an ecosystem where various elements interact.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Outsourced Elements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If you've outsourced parts of your business, this concept becomes even more evident. These elements can often be more easily mapped to digital counterparts.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Digital Analogues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In the digital realm, agreements can be seen as APIs or interfaces, the flow of information as arguments and return values, and assets as the internal state of a system.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Employees as Agents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Instead of traditional employees performing tasks, envision them as digital agents or LLMs, executing operations based on prompts.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Business Processes to Prompts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Any business process can be distilled into a series of steps or commands, much like how we give prompts to LLMs.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Harnessing Internal Knowledge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All the internal data, from emails to meeting notes, can be viewed as training data, helping to refine and inform our digital agents.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9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4F5A-D619-40E0-966B-1932E532B3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E8C4-21CE-0B34-F39E-41272C21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C18C-E84B-9691-5F85-D77C4855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1C41-4EA1-4A5E-14FE-9A6B6AB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BD56-2750-BCC0-2543-2885CFF1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59E9-5A19-F335-DD2C-DDE4E901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DDB1-C673-C77C-7359-AD396B19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8CC75-09EF-3B5E-8262-1332573F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A581-C441-1053-A184-9FFA5B59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BFA5-7E08-E90E-48C4-BC0C07C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F5E7-F655-708A-DCC1-6356F7F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9087-F404-B346-CBBC-00B2B5A05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DC02-923B-5BAE-59A6-12E2CAA9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903F-DA5D-9A35-380B-EA452CB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3249-DE83-93B8-4D05-E6E2029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4ED1-6858-D82A-3A83-35F20F22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6253-29CC-2FCD-014B-CBD4DBC0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E6AF-9974-81C0-20E5-C0F82C59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A20D-5BA9-0C83-9982-1544B8D3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D37C7-42E2-EE6C-1282-01982D3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B672-FCBD-7491-3F57-9B80DC4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1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4281-4B57-D81D-1A70-C49A8982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4A6D-0A97-1978-AC7B-F9DD21C4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F370-84E6-3E57-4106-1E4D5CE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F6AE-9B0E-821B-2D43-5A01765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F811-A2DC-CA6D-ACB9-EF290D6C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A929-E547-4298-680C-24E32995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EBE-977B-36EA-A4B5-8BAAD338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844D-F9D6-476C-3137-8B907B94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15A9-670F-5F59-523A-C1961EE4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1B7B-480E-363E-A8D8-E9DC32FF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77864-23A6-6247-9529-CFAF897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2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24D-4AAF-B255-9ACD-8CB9FFB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8CE5-4086-F431-44CC-667DCB1A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32BE-1E6E-B432-61B3-BABA21E9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1454B-1C65-7ED3-BF69-FA7307E36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846DA-33AE-61DA-38CD-4DD84AB5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0CFD4-A7D0-8243-954B-0FFDD879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3836A-2B19-1620-DEDF-E4395F39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6BDE-4370-DFC1-A5DE-83A358F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D42F-299B-1917-6BF9-C14831D1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95906-1D21-8C19-033D-ABABE29F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CFBD6-5BAF-33A6-731A-DB9EBD16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44836-A5DD-F0ED-96F0-C85BA97B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DE45F-89B5-D999-FE88-6BFB05C2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0059-1BE0-F902-6CBD-2773008F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F63E-B8F6-AACA-F6A1-9E3D796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727E-1201-930B-C5FE-CF8071F1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9291-10C7-E82E-7748-EE58FF7F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AB87-4840-8444-D55F-81D79C14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5193-5543-CF46-208A-EE278D50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6163E-EB07-FB3E-E5F4-62DEF372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03C8F-9725-615D-8870-1A8CDFCB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841E-8B46-FD73-B4AE-8E5EB423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15AE-9412-CFBC-B3E5-63305D86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2FD6-9EB9-D958-9F20-6E1B21CC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8AF2-3A06-488A-C09E-DC2C3458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806B-CFFB-3C4A-8CDA-EE5A2A39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51ED-60C0-E615-F5F0-1426986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0070D-E7C6-3ADC-262B-962FFCE3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8C9B-5E75-8172-6F65-17504468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8B2C-9AA7-6C26-F926-39C71E288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80CB-A30D-4AB2-8A91-B7E062EAD907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A8BC-2828-3BD8-2B96-3398C86D2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954C-7BD4-8E03-0B2C-40E17FBA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0C84-E7FA-4978-BC87-BE8A682FF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langchain.com/docs/integrations/llms/llama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oheinakajima/babyagi" TargetMode="External"/><Relationship Id="rId3" Type="http://schemas.openxmlformats.org/officeDocument/2006/relationships/hyperlink" Target="https://arxiv.org/abs/2305.04091" TargetMode="External"/><Relationship Id="rId7" Type="http://schemas.openxmlformats.org/officeDocument/2006/relationships/hyperlink" Target="https://github.com/reworkd/AgentG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ilip-michalsky/SalesGPT" TargetMode="External"/><Relationship Id="rId5" Type="http://schemas.openxmlformats.org/officeDocument/2006/relationships/hyperlink" Target="https://www.reddit.com/r/LocalLLaMA/" TargetMode="External"/><Relationship Id="rId10" Type="http://schemas.openxmlformats.org/officeDocument/2006/relationships/hyperlink" Target="https://github.com/logspace-ai/langflow" TargetMode="External"/><Relationship Id="rId4" Type="http://schemas.openxmlformats.org/officeDocument/2006/relationships/hyperlink" Target="https://github.com/karpathy/nanoGPT" TargetMode="External"/><Relationship Id="rId9" Type="http://schemas.openxmlformats.org/officeDocument/2006/relationships/hyperlink" Target="https://www.promptingguide.ai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53BC695-38AE-10E3-13D0-FE87BF602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DF8F5F-D119-46D7-B35A-FF6930D5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5490560"/>
            <a:ext cx="803394" cy="855268"/>
            <a:chOff x="10246841" y="5975889"/>
            <a:chExt cx="1378553" cy="14675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23129E-6C02-428A-AF00-97CD5D20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AC01A6-6210-456F-BDA3-E221EF6E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F0D17-0B6A-B22B-4C0A-ED5F108A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GB" sz="3600" dirty="0"/>
              <a:t>WhatsApp, LLMs,</a:t>
            </a:r>
            <a:br>
              <a:rPr lang="en-GB" sz="3600" dirty="0"/>
            </a:br>
            <a:r>
              <a:rPr lang="en-GB" sz="3600" dirty="0"/>
              <a:t>Automation, AI</a:t>
            </a:r>
          </a:p>
        </p:txBody>
      </p:sp>
      <p:grpSp>
        <p:nvGrpSpPr>
          <p:cNvPr id="47" name="Group 18">
            <a:extLst>
              <a:ext uri="{FF2B5EF4-FFF2-40B4-BE49-F238E27FC236}">
                <a16:creationId xmlns:a16="http://schemas.microsoft.com/office/drawing/2014/main" id="{8A9C60AD-F4C2-4B03-8DAE-163F0B32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5814" y="-998971"/>
            <a:ext cx="1946803" cy="2536194"/>
            <a:chOff x="10136578" y="-985323"/>
            <a:chExt cx="1946803" cy="253619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6F10D-FCDE-46BA-8978-8EE1228D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A5536437-C633-43E7-9209-A68E4E7F1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22">
            <a:extLst>
              <a:ext uri="{FF2B5EF4-FFF2-40B4-BE49-F238E27FC236}">
                <a16:creationId xmlns:a16="http://schemas.microsoft.com/office/drawing/2014/main" id="{989D8280-A836-4962-94D3-CEAE4E0B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9300" y="6047150"/>
            <a:ext cx="1636826" cy="818414"/>
            <a:chOff x="8085870" y="5837885"/>
            <a:chExt cx="2055357" cy="10276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0DA1F-B4DA-47F1-A5DC-F705E34B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Isosceles Triangle 24">
              <a:extLst>
                <a:ext uri="{FF2B5EF4-FFF2-40B4-BE49-F238E27FC236}">
                  <a16:creationId xmlns:a16="http://schemas.microsoft.com/office/drawing/2014/main" id="{16631CE7-7E0C-4568-8450-33D7CC53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60D1EE-8AC7-4766-B65A-A205CE1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15948" y="5609070"/>
            <a:ext cx="780052" cy="747280"/>
            <a:chOff x="7011922" y="4095164"/>
            <a:chExt cx="1203067" cy="115252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41B26B-1A89-4EB0-931E-5168A011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C2C148-AE74-4AED-BCB0-018969CB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2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7A65C-772B-E42B-F33C-541E4FDE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What are we going to build?	</a:t>
            </a:r>
          </a:p>
        </p:txBody>
      </p:sp>
      <p:pic>
        <p:nvPicPr>
          <p:cNvPr id="12" name="Picture 4" descr="Chocolate birthday cake with candles">
            <a:extLst>
              <a:ext uri="{FF2B5EF4-FFF2-40B4-BE49-F238E27FC236}">
                <a16:creationId xmlns:a16="http://schemas.microsoft.com/office/drawing/2014/main" id="{AACD9C5A-958F-919E-2EE2-E4C2A1512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37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91CA-CAEC-B9B9-A9A2-9821F01B1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Snake Cakes - </a:t>
            </a:r>
            <a:r>
              <a:rPr lang="en-GB" sz="2000" kern="180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small business that makes custom cakes and deals with a lot of orders via WhatsApp.</a:t>
            </a:r>
            <a:endParaRPr lang="en-GB" sz="2000"/>
          </a:p>
          <a:p>
            <a:r>
              <a:rPr lang="en-GB" sz="2000"/>
              <a:t>A customer/order management/sales bot</a:t>
            </a:r>
          </a:p>
          <a:p>
            <a:r>
              <a:rPr lang="en-GB" sz="2000"/>
              <a:t>Interaction via WhatsApp</a:t>
            </a:r>
          </a:p>
          <a:p>
            <a:r>
              <a:rPr lang="en-GB" sz="2000"/>
              <a:t>Logic by LLMs - Not about generating text!</a:t>
            </a:r>
          </a:p>
          <a:p>
            <a:r>
              <a:rPr lang="en-GB" sz="2000"/>
              <a:t>Running via your local machine</a:t>
            </a:r>
          </a:p>
          <a:p>
            <a:r>
              <a:rPr lang="en-GB" sz="2000"/>
              <a:t>It will probably go wrong – outer edge of capability (I think?)</a:t>
            </a:r>
          </a:p>
        </p:txBody>
      </p:sp>
    </p:spTree>
    <p:extLst>
      <p:ext uri="{BB962C8B-B14F-4D97-AF65-F5344CB8AC3E}">
        <p14:creationId xmlns:p14="http://schemas.microsoft.com/office/powerpoint/2010/main" val="373600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7CD17-7580-A26F-9CCE-F12E597D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General Prompt Advice</a:t>
            </a:r>
            <a:endParaRPr lang="en-GB" dirty="0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BD134AB4-7F92-0879-1E98-9BB0BB944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93749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B397C-2F98-4D27-5CC5-6C1E8D7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A chain of models 	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8A369AD6-0108-E579-37DE-098AD2817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2223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86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308C40F4-6A24-4867-B726-B552DB080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4BF10E-4559-4F28-91B0-3D0C2C48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DB0B5A20-FCFE-4AED-B5A3-91D3DE935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16">
            <a:extLst>
              <a:ext uri="{FF2B5EF4-FFF2-40B4-BE49-F238E27FC236}">
                <a16:creationId xmlns:a16="http://schemas.microsoft.com/office/drawing/2014/main" id="{D6CA2F4C-8E9E-4BCD-B6E8-A68A311CA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967" y="460296"/>
            <a:ext cx="4860256" cy="569616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06C64-4EFB-2935-0D3E-E32509AA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429556" cy="341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Demo Prompts: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1) Initial Prompt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2) Customer Response Prompt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3) Order Prompt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B3EA2-F928-3748-12C0-C2471CF8F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56" b="-1"/>
          <a:stretch/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  <p:sp>
        <p:nvSpPr>
          <p:cNvPr id="3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96FD6442-EB7D-4992-8D41-0B7FFDCB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04781B-698F-46D5-AADD-8AE92117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4CEBC-2B29-5CB3-5005-BDBBD2C6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Prompt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$$ion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657C-7A26-0FBF-16BD-DF733A96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Reduce tokens, retain semantic meaning (Use ChatGPT).</a:t>
            </a:r>
          </a:p>
          <a:p>
            <a:r>
              <a:rPr lang="en-US" sz="2000" dirty="0"/>
              <a:t>Save money, time, space.</a:t>
            </a:r>
          </a:p>
          <a:p>
            <a:endParaRPr lang="en-US" sz="2000" dirty="0"/>
          </a:p>
        </p:txBody>
      </p:sp>
      <p:sp>
        <p:nvSpPr>
          <p:cNvPr id="69" name="TextBox 3">
            <a:extLst>
              <a:ext uri="{FF2B5EF4-FFF2-40B4-BE49-F238E27FC236}">
                <a16:creationId xmlns:a16="http://schemas.microsoft.com/office/drawing/2014/main" id="{B04943D3-7A0A-64C8-8D50-A7839F47AEEB}"/>
              </a:ext>
            </a:extLst>
          </p:cNvPr>
          <p:cNvSpPr txBox="1"/>
          <p:nvPr/>
        </p:nvSpPr>
        <p:spPr>
          <a:xfrm>
            <a:off x="6312477" y="134427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Before</a:t>
            </a:r>
            <a:br>
              <a:rPr lang="en-US" sz="1400" dirty="0"/>
            </a:br>
            <a:r>
              <a:rPr lang="en-US" sz="1400" dirty="0"/>
              <a:t>System message: Act as a helpful customer service expert.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a response from an LLM AI, replying to a customer.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response to the customer should be surrounded with %CUS% at start and end.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AI might have made mistakes, however.  Extract and return customer response.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Do not include text surrounded by %INT% - this is internal state for LLM only.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Only respond with customer response, include nothing else.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###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  <a:r>
              <a:rPr lang="en-US" sz="1400" dirty="0" err="1"/>
              <a:t>llm_response</a:t>
            </a:r>
            <a:r>
              <a:rPr lang="en-US" sz="1400" dirty="0"/>
              <a:t>} 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After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CS Expert Mode.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Output = %CUS% enclosed.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Ignore %INT% tagged text.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Return only CUS content.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###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{</a:t>
            </a:r>
            <a:r>
              <a:rPr lang="en-US" sz="1400" dirty="0" err="1"/>
              <a:t>llm_response</a:t>
            </a: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7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ubes connected with a red line">
            <a:extLst>
              <a:ext uri="{FF2B5EF4-FFF2-40B4-BE49-F238E27FC236}">
                <a16:creationId xmlns:a16="http://schemas.microsoft.com/office/drawing/2014/main" id="{76B65D7B-8897-FF9D-89CD-32E06B3AA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45" b="830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9C10A-50D0-1090-4E77-BA2D0B48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Basic System Design	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01CE-D269-195B-081C-F5C896DC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2000"/>
              <a:t>Aims:</a:t>
            </a:r>
          </a:p>
          <a:p>
            <a:r>
              <a:rPr lang="en-GB" sz="2000"/>
              <a:t>Small but complete – jumping off point (not prod level code)</a:t>
            </a:r>
          </a:p>
          <a:p>
            <a:r>
              <a:rPr lang="en-GB" sz="2000"/>
              <a:t>Include some more ‘interesting’ parts of Python</a:t>
            </a:r>
          </a:p>
          <a:p>
            <a:r>
              <a:rPr lang="en-GB" sz="2000"/>
              <a:t>Think about external constraints</a:t>
            </a:r>
          </a:p>
          <a:p>
            <a:r>
              <a:rPr lang="en-GB" sz="2000"/>
              <a:t>Headaches of consistency</a:t>
            </a:r>
          </a:p>
          <a:p>
            <a:r>
              <a:rPr lang="en-GB" sz="2000"/>
              <a:t>How cost impacts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84824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A91F2-8BBF-3D1C-FEF1-17643302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High Level Architecture</a:t>
            </a:r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C3F7E-D097-F322-D1E0-331F358A4198}"/>
              </a:ext>
            </a:extLst>
          </p:cNvPr>
          <p:cNvSpPr/>
          <p:nvPr/>
        </p:nvSpPr>
        <p:spPr>
          <a:xfrm>
            <a:off x="3098971" y="2360889"/>
            <a:ext cx="1405135" cy="8537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WhatsApp Cloud API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EEAC0-1E13-D404-4411-F40DC3C6A33F}"/>
              </a:ext>
            </a:extLst>
          </p:cNvPr>
          <p:cNvSpPr/>
          <p:nvPr/>
        </p:nvSpPr>
        <p:spPr>
          <a:xfrm>
            <a:off x="5411219" y="2338726"/>
            <a:ext cx="1405135" cy="85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NGrok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8F82C-C442-34EE-E61D-F7E86A6BAF09}"/>
              </a:ext>
            </a:extLst>
          </p:cNvPr>
          <p:cNvSpPr/>
          <p:nvPr/>
        </p:nvSpPr>
        <p:spPr>
          <a:xfrm>
            <a:off x="4937653" y="2277376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0C131-1C2C-E3E6-3217-ED0AF6088676}"/>
              </a:ext>
            </a:extLst>
          </p:cNvPr>
          <p:cNvSpPr/>
          <p:nvPr/>
        </p:nvSpPr>
        <p:spPr>
          <a:xfrm>
            <a:off x="4937653" y="2722039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F7E66-E41C-31FE-2E2C-19F902BEEEBE}"/>
              </a:ext>
            </a:extLst>
          </p:cNvPr>
          <p:cNvSpPr/>
          <p:nvPr/>
        </p:nvSpPr>
        <p:spPr>
          <a:xfrm>
            <a:off x="4939878" y="3166702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EB5D9-97AA-DC0F-FFDF-EFA9EBDE4A1B}"/>
              </a:ext>
            </a:extLst>
          </p:cNvPr>
          <p:cNvSpPr/>
          <p:nvPr/>
        </p:nvSpPr>
        <p:spPr>
          <a:xfrm>
            <a:off x="4939878" y="3611365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5F36D-C52F-9724-083B-F3F5BF7AE257}"/>
              </a:ext>
            </a:extLst>
          </p:cNvPr>
          <p:cNvSpPr/>
          <p:nvPr/>
        </p:nvSpPr>
        <p:spPr>
          <a:xfrm>
            <a:off x="4937653" y="4056028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3C795-BF22-8963-F228-51F80BCB3881}"/>
              </a:ext>
            </a:extLst>
          </p:cNvPr>
          <p:cNvSpPr/>
          <p:nvPr/>
        </p:nvSpPr>
        <p:spPr>
          <a:xfrm>
            <a:off x="4937653" y="4500691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2F5246-A44D-1064-47E3-68F7D6A93366}"/>
              </a:ext>
            </a:extLst>
          </p:cNvPr>
          <p:cNvSpPr/>
          <p:nvPr/>
        </p:nvSpPr>
        <p:spPr>
          <a:xfrm>
            <a:off x="4939878" y="4945354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F08BE-4C29-398D-7D43-D83BB698940E}"/>
              </a:ext>
            </a:extLst>
          </p:cNvPr>
          <p:cNvSpPr/>
          <p:nvPr/>
        </p:nvSpPr>
        <p:spPr>
          <a:xfrm>
            <a:off x="4939878" y="5390017"/>
            <a:ext cx="40019" cy="3876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2301A-439B-3100-0699-F0027A673222}"/>
              </a:ext>
            </a:extLst>
          </p:cNvPr>
          <p:cNvSpPr/>
          <p:nvPr/>
        </p:nvSpPr>
        <p:spPr>
          <a:xfrm>
            <a:off x="5411219" y="4240147"/>
            <a:ext cx="1405135" cy="85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C40D1-B5DC-9CB1-7D47-708582312A87}"/>
              </a:ext>
            </a:extLst>
          </p:cNvPr>
          <p:cNvSpPr/>
          <p:nvPr/>
        </p:nvSpPr>
        <p:spPr>
          <a:xfrm>
            <a:off x="3098971" y="4240147"/>
            <a:ext cx="1405135" cy="8537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WhatsApp Cloud API</a:t>
            </a:r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10C3C6-2A46-D82C-6DC3-A59558DE6B18}"/>
              </a:ext>
            </a:extLst>
          </p:cNvPr>
          <p:cNvSpPr/>
          <p:nvPr/>
        </p:nvSpPr>
        <p:spPr>
          <a:xfrm>
            <a:off x="7767932" y="3999056"/>
            <a:ext cx="1325097" cy="132509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Local Storage</a:t>
            </a:r>
          </a:p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JSON</a:t>
            </a:r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D347B2-2AA4-D399-8461-F700D9BF9869}"/>
              </a:ext>
            </a:extLst>
          </p:cNvPr>
          <p:cNvSpPr/>
          <p:nvPr/>
        </p:nvSpPr>
        <p:spPr>
          <a:xfrm>
            <a:off x="4650844" y="2605326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6C7647-0475-D030-93AE-B7DD5B5E5520}"/>
              </a:ext>
            </a:extLst>
          </p:cNvPr>
          <p:cNvSpPr/>
          <p:nvPr/>
        </p:nvSpPr>
        <p:spPr>
          <a:xfrm rot="5400000">
            <a:off x="5800299" y="3512636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F25C8FE-2FBA-00B3-CEFA-09A9AAA3B71B}"/>
              </a:ext>
            </a:extLst>
          </p:cNvPr>
          <p:cNvSpPr/>
          <p:nvPr/>
        </p:nvSpPr>
        <p:spPr>
          <a:xfrm rot="10800000">
            <a:off x="4622292" y="4522444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EC8C54A-C7DF-D6A5-BF2D-877DB041B38A}"/>
              </a:ext>
            </a:extLst>
          </p:cNvPr>
          <p:cNvSpPr/>
          <p:nvPr/>
        </p:nvSpPr>
        <p:spPr>
          <a:xfrm>
            <a:off x="6978654" y="4294693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E6A471A-B68A-3517-B049-9C80A99C4E09}"/>
              </a:ext>
            </a:extLst>
          </p:cNvPr>
          <p:cNvSpPr/>
          <p:nvPr/>
        </p:nvSpPr>
        <p:spPr>
          <a:xfrm rot="10800000">
            <a:off x="6978654" y="4739356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F844-5DAC-5DD8-820E-55DEED096AFC}"/>
              </a:ext>
            </a:extLst>
          </p:cNvPr>
          <p:cNvSpPr/>
          <p:nvPr/>
        </p:nvSpPr>
        <p:spPr>
          <a:xfrm>
            <a:off x="3098971" y="5430037"/>
            <a:ext cx="1405135" cy="8537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OpenAI</a:t>
            </a:r>
            <a:b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GB" sz="156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</a:t>
            </a:r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5EA8851-87EA-EE64-41DB-E613A4643CD7}"/>
              </a:ext>
            </a:extLst>
          </p:cNvPr>
          <p:cNvSpPr/>
          <p:nvPr/>
        </p:nvSpPr>
        <p:spPr>
          <a:xfrm rot="9000000">
            <a:off x="4607573" y="5343589"/>
            <a:ext cx="878212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E0E0EA7-0169-315C-AB8B-9046AC3BB1EE}"/>
              </a:ext>
            </a:extLst>
          </p:cNvPr>
          <p:cNvSpPr/>
          <p:nvPr/>
        </p:nvSpPr>
        <p:spPr>
          <a:xfrm rot="19800000">
            <a:off x="4617920" y="5585809"/>
            <a:ext cx="1224278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FF8F551-8B87-594A-5A19-E8AFA9F72AB6}"/>
              </a:ext>
            </a:extLst>
          </p:cNvPr>
          <p:cNvSpPr/>
          <p:nvPr/>
        </p:nvSpPr>
        <p:spPr>
          <a:xfrm rot="10800000">
            <a:off x="4622291" y="4527542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C7DB192-8569-DEEC-ECF6-3E86261B23D3}"/>
              </a:ext>
            </a:extLst>
          </p:cNvPr>
          <p:cNvSpPr/>
          <p:nvPr/>
        </p:nvSpPr>
        <p:spPr>
          <a:xfrm>
            <a:off x="6978653" y="4299790"/>
            <a:ext cx="626977" cy="31055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82BD7F-4824-5D5D-FAEF-61BD22B46245}"/>
              </a:ext>
            </a:extLst>
          </p:cNvPr>
          <p:cNvSpPr txBox="1"/>
          <p:nvPr/>
        </p:nvSpPr>
        <p:spPr>
          <a:xfrm>
            <a:off x="3425240" y="1926266"/>
            <a:ext cx="3020955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GB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/ Local Machine Boundary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3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97146-9D43-DB58-2F67-B14C9434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Flask Service Architecture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43DC1-58AA-58D8-FC44-D46DB81F1F3C}"/>
              </a:ext>
            </a:extLst>
          </p:cNvPr>
          <p:cNvSpPr/>
          <p:nvPr/>
        </p:nvSpPr>
        <p:spPr>
          <a:xfrm>
            <a:off x="2068019" y="2048405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Flask – app.py</a:t>
            </a:r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E3573A-B884-0EFB-4983-5732F558BA7A}"/>
              </a:ext>
            </a:extLst>
          </p:cNvPr>
          <p:cNvSpPr/>
          <p:nvPr/>
        </p:nvSpPr>
        <p:spPr>
          <a:xfrm rot="10800000">
            <a:off x="6044835" y="4772466"/>
            <a:ext cx="714001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4852A8-5E44-639F-5DFB-59A0D64D8336}"/>
              </a:ext>
            </a:extLst>
          </p:cNvPr>
          <p:cNvSpPr/>
          <p:nvPr/>
        </p:nvSpPr>
        <p:spPr>
          <a:xfrm>
            <a:off x="7490900" y="2288673"/>
            <a:ext cx="685793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82275D-1FAC-3B50-DEE0-C659295EDB4A}"/>
              </a:ext>
            </a:extLst>
          </p:cNvPr>
          <p:cNvSpPr/>
          <p:nvPr/>
        </p:nvSpPr>
        <p:spPr>
          <a:xfrm rot="1432679">
            <a:off x="7476797" y="3213807"/>
            <a:ext cx="714001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5CCE07-7A04-BADD-CB28-FC392FF21711}"/>
              </a:ext>
            </a:extLst>
          </p:cNvPr>
          <p:cNvSpPr/>
          <p:nvPr/>
        </p:nvSpPr>
        <p:spPr>
          <a:xfrm rot="7941268">
            <a:off x="8491330" y="4384787"/>
            <a:ext cx="1000108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477C30-130C-5980-8C3F-62B4C23C4BD1}"/>
              </a:ext>
            </a:extLst>
          </p:cNvPr>
          <p:cNvSpPr/>
          <p:nvPr/>
        </p:nvSpPr>
        <p:spPr>
          <a:xfrm>
            <a:off x="3865112" y="2357700"/>
            <a:ext cx="1496453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F5D6F-CD2D-1BCE-E967-40C478A27554}"/>
              </a:ext>
            </a:extLst>
          </p:cNvPr>
          <p:cNvSpPr txBox="1"/>
          <p:nvPr/>
        </p:nvSpPr>
        <p:spPr>
          <a:xfrm>
            <a:off x="3721173" y="1988369"/>
            <a:ext cx="2295015" cy="36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Incoming Message</a:t>
            </a:r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588F45-B5AD-2A8A-AD35-E1F5FF53A2C7}"/>
              </a:ext>
            </a:extLst>
          </p:cNvPr>
          <p:cNvSpPr/>
          <p:nvPr/>
        </p:nvSpPr>
        <p:spPr>
          <a:xfrm>
            <a:off x="5708683" y="1958893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Bot.py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BB4DC-FDB1-D4A5-263C-0A98FD66C3C8}"/>
              </a:ext>
            </a:extLst>
          </p:cNvPr>
          <p:cNvSpPr/>
          <p:nvPr/>
        </p:nvSpPr>
        <p:spPr>
          <a:xfrm>
            <a:off x="8523812" y="1926266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Message Cache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296C6-47A7-80BE-A407-03629C097F52}"/>
              </a:ext>
            </a:extLst>
          </p:cNvPr>
          <p:cNvSpPr txBox="1"/>
          <p:nvPr/>
        </p:nvSpPr>
        <p:spPr>
          <a:xfrm>
            <a:off x="7400108" y="1954759"/>
            <a:ext cx="1192090" cy="36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Routes To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CD7F9-FEB7-837F-3C96-909182BE8988}"/>
              </a:ext>
            </a:extLst>
          </p:cNvPr>
          <p:cNvSpPr/>
          <p:nvPr/>
        </p:nvSpPr>
        <p:spPr>
          <a:xfrm>
            <a:off x="8523812" y="3084431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‘Job Queue’</a:t>
            </a:r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BFD37-B3D5-75DF-75A0-A568378870E1}"/>
              </a:ext>
            </a:extLst>
          </p:cNvPr>
          <p:cNvSpPr txBox="1"/>
          <p:nvPr/>
        </p:nvSpPr>
        <p:spPr>
          <a:xfrm rot="1483994">
            <a:off x="7422447" y="2931300"/>
            <a:ext cx="1192090" cy="36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Routes To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E859FF-BA5B-2298-D2B9-DA3729719859}"/>
              </a:ext>
            </a:extLst>
          </p:cNvPr>
          <p:cNvSpPr/>
          <p:nvPr/>
        </p:nvSpPr>
        <p:spPr>
          <a:xfrm>
            <a:off x="6923644" y="4463171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Core LLM Workflow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E535F-7E77-185C-A4A9-21A0E2596968}"/>
              </a:ext>
            </a:extLst>
          </p:cNvPr>
          <p:cNvSpPr txBox="1"/>
          <p:nvPr/>
        </p:nvSpPr>
        <p:spPr>
          <a:xfrm rot="18714392">
            <a:off x="8809903" y="4492233"/>
            <a:ext cx="1192090" cy="36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Kicks Off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6D515-BD98-E37E-1504-93E0D5ADD829}"/>
              </a:ext>
            </a:extLst>
          </p:cNvPr>
          <p:cNvSpPr/>
          <p:nvPr/>
        </p:nvSpPr>
        <p:spPr>
          <a:xfrm>
            <a:off x="4271152" y="4463171"/>
            <a:ext cx="1600168" cy="972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GB" sz="1782" dirty="0"/>
              <a:t>WhatsApp Service</a:t>
            </a:r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49557C-0913-4A5D-2F90-C9AA07F5EA1C}"/>
              </a:ext>
            </a:extLst>
          </p:cNvPr>
          <p:cNvSpPr/>
          <p:nvPr/>
        </p:nvSpPr>
        <p:spPr>
          <a:xfrm rot="1884204">
            <a:off x="7763575" y="5687968"/>
            <a:ext cx="714001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61D9FD-12C6-A812-F4BE-4BC6C333449D}"/>
              </a:ext>
            </a:extLst>
          </p:cNvPr>
          <p:cNvSpPr/>
          <p:nvPr/>
        </p:nvSpPr>
        <p:spPr>
          <a:xfrm>
            <a:off x="8592198" y="5291596"/>
            <a:ext cx="1325097" cy="132509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GB" sz="1566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Local Storage</a:t>
            </a:r>
          </a:p>
          <a:p>
            <a:pPr algn="ctr" defTabSz="795528">
              <a:spcAft>
                <a:spcPts val="600"/>
              </a:spcAft>
            </a:pPr>
            <a:r>
              <a:rPr lang="en-GB" sz="1566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JSON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840BC-67C9-45DD-5B0C-A4A63A915FE0}"/>
              </a:ext>
            </a:extLst>
          </p:cNvPr>
          <p:cNvSpPr txBox="1"/>
          <p:nvPr/>
        </p:nvSpPr>
        <p:spPr>
          <a:xfrm>
            <a:off x="6737849" y="5954148"/>
            <a:ext cx="15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dirty="0"/>
              <a:t>Saves down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E52EA1-F4DC-7F81-9B8A-DC34BA44AA82}"/>
              </a:ext>
            </a:extLst>
          </p:cNvPr>
          <p:cNvSpPr/>
          <p:nvPr/>
        </p:nvSpPr>
        <p:spPr>
          <a:xfrm rot="10800000">
            <a:off x="2614245" y="4762497"/>
            <a:ext cx="1411545" cy="35366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22FED-EEA8-845B-D535-65E4D9252F98}"/>
              </a:ext>
            </a:extLst>
          </p:cNvPr>
          <p:cNvSpPr txBox="1"/>
          <p:nvPr/>
        </p:nvSpPr>
        <p:spPr>
          <a:xfrm>
            <a:off x="2733044" y="4316810"/>
            <a:ext cx="15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dirty="0"/>
              <a:t>External API</a:t>
            </a:r>
          </a:p>
        </p:txBody>
      </p:sp>
    </p:spTree>
    <p:extLst>
      <p:ext uri="{BB962C8B-B14F-4D97-AF65-F5344CB8AC3E}">
        <p14:creationId xmlns:p14="http://schemas.microsoft.com/office/powerpoint/2010/main" val="266798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1754-18CE-9209-6E5A-F1A926C3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‘Components’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3CAD-9CFF-816F-0901-BF321C17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App.py – handles starting/hosting Flask</a:t>
            </a:r>
          </a:p>
          <a:p>
            <a:r>
              <a:rPr lang="en-GB" dirty="0"/>
              <a:t>Bot.py – main logic, queue and message handling</a:t>
            </a:r>
          </a:p>
          <a:p>
            <a:r>
              <a:rPr lang="en-GB" dirty="0"/>
              <a:t>Chat – domain object / repository for saving chats with users</a:t>
            </a:r>
          </a:p>
          <a:p>
            <a:r>
              <a:rPr lang="en-GB" dirty="0" err="1"/>
              <a:t>Llms</a:t>
            </a:r>
            <a:r>
              <a:rPr lang="en-GB" dirty="0"/>
              <a:t> – working with different </a:t>
            </a:r>
            <a:r>
              <a:rPr lang="en-GB" dirty="0" err="1"/>
              <a:t>apis</a:t>
            </a:r>
            <a:endParaRPr lang="en-GB" dirty="0"/>
          </a:p>
          <a:p>
            <a:r>
              <a:rPr lang="en-GB" dirty="0" err="1"/>
              <a:t>Msg</a:t>
            </a:r>
            <a:r>
              <a:rPr lang="en-GB" dirty="0"/>
              <a:t> Cache – manages in memory cache messages before processing</a:t>
            </a:r>
          </a:p>
          <a:p>
            <a:r>
              <a:rPr lang="en-GB" dirty="0"/>
              <a:t>Orders – domain object for converting orders to/from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Prompt Data – prompt text files</a:t>
            </a:r>
          </a:p>
          <a:p>
            <a:r>
              <a:rPr lang="en-GB" dirty="0"/>
              <a:t>Routing – Handles routing different types of </a:t>
            </a:r>
            <a:r>
              <a:rPr lang="en-GB" dirty="0" err="1"/>
              <a:t>Whatsapp</a:t>
            </a:r>
            <a:r>
              <a:rPr lang="en-GB" dirty="0"/>
              <a:t> messages</a:t>
            </a:r>
          </a:p>
          <a:p>
            <a:r>
              <a:rPr lang="en-GB" dirty="0"/>
              <a:t>WhatsApp – Handles Outbound messages to WhatsApp</a:t>
            </a:r>
          </a:p>
          <a:p>
            <a:r>
              <a:rPr lang="en-GB" dirty="0"/>
              <a:t>Simulator – For running simulator code</a:t>
            </a:r>
          </a:p>
        </p:txBody>
      </p:sp>
    </p:spTree>
    <p:extLst>
      <p:ext uri="{BB962C8B-B14F-4D97-AF65-F5344CB8AC3E}">
        <p14:creationId xmlns:p14="http://schemas.microsoft.com/office/powerpoint/2010/main" val="127321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60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CD0D84-C75A-0866-E755-84F39943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568B-EEDE-422B-6C60-B5C246A6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02" y="1463095"/>
            <a:ext cx="8087456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</a:rPr>
              <a:t>Clone the repo: </a:t>
            </a:r>
            <a:r>
              <a:rPr lang="en-GB" b="1" dirty="0">
                <a:solidFill>
                  <a:schemeClr val="bg1"/>
                </a:solidFill>
              </a:rPr>
              <a:t>https://github.com/sizzles/meetup-llm</a:t>
            </a:r>
          </a:p>
          <a:p>
            <a:r>
              <a:rPr lang="en-GB" dirty="0">
                <a:solidFill>
                  <a:schemeClr val="bg1"/>
                </a:solidFill>
              </a:rPr>
              <a:t>Setup a </a:t>
            </a:r>
            <a:r>
              <a:rPr lang="en-GB" dirty="0" err="1">
                <a:solidFill>
                  <a:schemeClr val="bg1"/>
                </a:solidFill>
              </a:rPr>
              <a:t>venv</a:t>
            </a:r>
            <a:r>
              <a:rPr lang="en-GB" dirty="0">
                <a:solidFill>
                  <a:schemeClr val="bg1"/>
                </a:solidFill>
              </a:rPr>
              <a:t> and pip install (built with Python 3.10)</a:t>
            </a:r>
          </a:p>
          <a:p>
            <a:r>
              <a:rPr lang="en-GB" dirty="0">
                <a:solidFill>
                  <a:schemeClr val="bg1"/>
                </a:solidFill>
              </a:rPr>
              <a:t>Rename .</a:t>
            </a:r>
            <a:r>
              <a:rPr lang="en-GB" dirty="0" err="1">
                <a:solidFill>
                  <a:schemeClr val="bg1"/>
                </a:solidFill>
              </a:rPr>
              <a:t>env.sample</a:t>
            </a:r>
            <a:r>
              <a:rPr lang="en-GB" dirty="0">
                <a:solidFill>
                  <a:schemeClr val="bg1"/>
                </a:solidFill>
              </a:rPr>
              <a:t> -&gt; .env</a:t>
            </a:r>
          </a:p>
          <a:p>
            <a:r>
              <a:rPr lang="en-GB" dirty="0">
                <a:solidFill>
                  <a:schemeClr val="bg1"/>
                </a:solidFill>
              </a:rPr>
              <a:t>Get your OpenAI key</a:t>
            </a:r>
          </a:p>
          <a:p>
            <a:r>
              <a:rPr lang="en-GB" dirty="0">
                <a:solidFill>
                  <a:schemeClr val="bg1"/>
                </a:solidFill>
              </a:rPr>
              <a:t>Start </a:t>
            </a:r>
            <a:r>
              <a:rPr lang="en-GB" dirty="0" err="1">
                <a:solidFill>
                  <a:schemeClr val="bg1"/>
                </a:solidFill>
              </a:rPr>
              <a:t>ngrok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b="1" i="1" dirty="0" err="1">
                <a:solidFill>
                  <a:schemeClr val="bg1"/>
                </a:solidFill>
              </a:rPr>
              <a:t>ngrok</a:t>
            </a:r>
            <a:r>
              <a:rPr lang="en-GB" b="1" i="1" dirty="0">
                <a:solidFill>
                  <a:schemeClr val="bg1"/>
                </a:solidFill>
              </a:rPr>
              <a:t> http 5000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Start the Flask App (VS Code)</a:t>
            </a:r>
          </a:p>
          <a:p>
            <a:r>
              <a:rPr lang="en-GB" dirty="0">
                <a:solidFill>
                  <a:schemeClr val="bg1"/>
                </a:solidFill>
              </a:rPr>
              <a:t>Get your </a:t>
            </a:r>
            <a:r>
              <a:rPr lang="en-GB" dirty="0" err="1">
                <a:solidFill>
                  <a:schemeClr val="bg1"/>
                </a:solidFill>
              </a:rPr>
              <a:t>WhatsAPP</a:t>
            </a:r>
            <a:r>
              <a:rPr lang="en-GB" dirty="0">
                <a:solidFill>
                  <a:schemeClr val="bg1"/>
                </a:solidFill>
              </a:rPr>
              <a:t> refresh token</a:t>
            </a:r>
          </a:p>
          <a:p>
            <a:r>
              <a:rPr lang="en-GB" dirty="0">
                <a:solidFill>
                  <a:schemeClr val="bg1"/>
                </a:solidFill>
              </a:rPr>
              <a:t>Get Webhooks setup and configured</a:t>
            </a:r>
          </a:p>
          <a:p>
            <a:r>
              <a:rPr lang="en-GB" dirty="0">
                <a:solidFill>
                  <a:schemeClr val="bg1"/>
                </a:solidFill>
              </a:rPr>
              <a:t>Test!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b="1" i="1" dirty="0">
              <a:solidFill>
                <a:schemeClr val="bg1"/>
              </a:solidFill>
            </a:endParaRP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C5182-96BE-86DB-9556-94DC4A82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3795-B6E3-1CE2-0B7D-B87D2D80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Will be recording this</a:t>
            </a:r>
          </a:p>
          <a:p>
            <a:r>
              <a:rPr lang="en-GB" sz="2000" dirty="0"/>
              <a:t>The 4th event / meeting from the London Python Meetup Group.</a:t>
            </a:r>
          </a:p>
          <a:p>
            <a:r>
              <a:rPr lang="en-GB" sz="2000" dirty="0"/>
              <a:t>Lets see how this goes! Feedback appreciated.</a:t>
            </a:r>
          </a:p>
          <a:p>
            <a:r>
              <a:rPr lang="en-GB" sz="2000" dirty="0"/>
              <a:t>Probably do one more event in 2023 – if you would like to speak or share something, please let me know!</a:t>
            </a:r>
          </a:p>
          <a:p>
            <a:r>
              <a:rPr lang="en-GB" sz="2000" dirty="0"/>
              <a:t>Set expectations – not easy! Python focused.</a:t>
            </a:r>
          </a:p>
        </p:txBody>
      </p:sp>
    </p:spTree>
    <p:extLst>
      <p:ext uri="{BB962C8B-B14F-4D97-AF65-F5344CB8AC3E}">
        <p14:creationId xmlns:p14="http://schemas.microsoft.com/office/powerpoint/2010/main" val="141344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E39-8608-95CB-D032-94C44327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Simulator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E671436-2834-3771-B3AC-F2B8A4F393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93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2E8D8-DD4C-C71F-D216-6EE74687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3600"/>
              <a:t>Limitations &amp; Improvements. Dev -&gt; Prod</a:t>
            </a:r>
          </a:p>
        </p:txBody>
      </p:sp>
      <p:cxnSp>
        <p:nvCxnSpPr>
          <p:cNvPr id="89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DA7E61B-3510-5960-1E30-3D876752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000"/>
              <a:t>Focused on a small sample, plenty left to improve</a:t>
            </a:r>
          </a:p>
          <a:p>
            <a:r>
              <a:rPr lang="en-GB" sz="2000"/>
              <a:t>Deployment/Hosting – Get it out there</a:t>
            </a:r>
          </a:p>
          <a:p>
            <a:r>
              <a:rPr lang="en-GB" sz="2000"/>
              <a:t>CI/CD</a:t>
            </a:r>
          </a:p>
          <a:p>
            <a:r>
              <a:rPr lang="en-GB" sz="2000"/>
              <a:t>Tests, Logging, Metrics, Error Handling</a:t>
            </a:r>
          </a:p>
          <a:p>
            <a:r>
              <a:rPr lang="en-GB" sz="2000"/>
              <a:t>Data Persistence – Database</a:t>
            </a:r>
          </a:p>
          <a:p>
            <a:r>
              <a:rPr lang="en-GB" sz="2000"/>
              <a:t>Scalability + Async (FastAPI)</a:t>
            </a:r>
          </a:p>
          <a:p>
            <a:r>
              <a:rPr lang="en-GB" sz="2000"/>
              <a:t>Static Code Analysis / Linting</a:t>
            </a:r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9755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2218-0310-906E-3176-51A1CFB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Llama2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9E62-C296-1689-86A4-A5D2A623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exactly ‘fun’ </a:t>
            </a:r>
            <a:r>
              <a:rPr lang="en-GB" dirty="0">
                <a:sym typeface="Wingdings" panose="05000000000000000000" pitchFamily="2" charset="2"/>
              </a:rPr>
              <a:t> Doing it with GPU enabled was very difficult</a:t>
            </a:r>
          </a:p>
          <a:p>
            <a:r>
              <a:rPr lang="en-GB" dirty="0">
                <a:sym typeface="Wingdings" panose="05000000000000000000" pitchFamily="2" charset="2"/>
              </a:rPr>
              <a:t>Follow steps here: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https://python.langchain.com/docs/integrations/llms/llamacpp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Extras beforehand (could just work for me):</a:t>
            </a:r>
          </a:p>
          <a:p>
            <a:r>
              <a:rPr lang="en-GB" dirty="0">
                <a:sym typeface="Wingdings" panose="05000000000000000000" pitchFamily="2" charset="2"/>
              </a:rPr>
              <a:t>Pip install scikit-build</a:t>
            </a:r>
          </a:p>
          <a:p>
            <a:r>
              <a:rPr lang="en-GB" dirty="0">
                <a:sym typeface="Wingdings" panose="05000000000000000000" pitchFamily="2" charset="2"/>
              </a:rPr>
              <a:t>Pip install </a:t>
            </a:r>
            <a:r>
              <a:rPr lang="en-GB" dirty="0" err="1">
                <a:sym typeface="Wingdings" panose="05000000000000000000" pitchFamily="2" charset="2"/>
              </a:rPr>
              <a:t>numpy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Try kobold instead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3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BB2-D766-86BC-A269-F8D74485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5"/>
            <a:ext cx="10515600" cy="1325563"/>
          </a:xfrm>
        </p:spPr>
        <p:txBody>
          <a:bodyPr/>
          <a:lstStyle/>
          <a:p>
            <a:r>
              <a:rPr lang="en-GB" dirty="0"/>
              <a:t>Useful papers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D017-3D01-1164-B2A6-3BB8E73E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600" i="0" dirty="0">
                <a:solidFill>
                  <a:srgbClr val="000000"/>
                </a:solidFill>
                <a:effectLst/>
                <a:latin typeface="Lucida Grande"/>
              </a:rPr>
              <a:t>Plan-and-Solve Prompting: Improving Zero-Shot Chain-of-Thought Reasoning by Large Language Models - </a:t>
            </a:r>
            <a:r>
              <a:rPr lang="en-GB" sz="1600" dirty="0">
                <a:hlinkClick r:id="rId3"/>
              </a:rPr>
              <a:t>https://arxiv.org/abs/2305.04091</a:t>
            </a:r>
            <a:br>
              <a:rPr lang="en-GB" sz="1600" dirty="0"/>
            </a:br>
            <a:endParaRPr lang="en-GB" sz="1600" dirty="0"/>
          </a:p>
          <a:p>
            <a:r>
              <a:rPr lang="en-GB" sz="1600" i="0" dirty="0" err="1">
                <a:solidFill>
                  <a:srgbClr val="000000"/>
                </a:solidFill>
                <a:effectLst/>
                <a:latin typeface="Lucida Grande"/>
              </a:rPr>
              <a:t>ReAct</a:t>
            </a:r>
            <a:r>
              <a:rPr lang="en-GB" sz="1600" i="0" dirty="0">
                <a:solidFill>
                  <a:srgbClr val="000000"/>
                </a:solidFill>
                <a:effectLst/>
                <a:latin typeface="Lucida Grande"/>
              </a:rPr>
              <a:t>: Synergizing Reasoning and Acting in Language Models - https://arxiv.org/abs/2210.03629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 err="1"/>
              <a:t>nanoGpt</a:t>
            </a:r>
            <a:r>
              <a:rPr lang="en-GB" sz="1600" dirty="0"/>
              <a:t> (Andrej </a:t>
            </a:r>
            <a:r>
              <a:rPr lang="en-GB" sz="1600" dirty="0" err="1"/>
              <a:t>Karpathy</a:t>
            </a:r>
            <a:r>
              <a:rPr lang="en-GB" sz="1600" dirty="0"/>
              <a:t>) - </a:t>
            </a:r>
            <a:r>
              <a:rPr lang="en-GB" sz="1600" dirty="0">
                <a:hlinkClick r:id="rId4"/>
              </a:rPr>
              <a:t>https://github.com/karpathy/nanoGPT</a:t>
            </a:r>
            <a:r>
              <a:rPr lang="en-GB" sz="1600" dirty="0"/>
              <a:t> – Build your own LLM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Reddit: </a:t>
            </a:r>
            <a:r>
              <a:rPr lang="en-GB" sz="1600" dirty="0">
                <a:hlinkClick r:id="rId5"/>
              </a:rPr>
              <a:t>https://www.reddit.com/r/LocalLLaMA/</a:t>
            </a:r>
            <a:r>
              <a:rPr lang="en-GB" sz="1600" dirty="0"/>
              <a:t>  (Focused on running LLMs locally)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6"/>
              </a:rPr>
              <a:t>https://github.com/filip-michalsky/SalesGPT</a:t>
            </a:r>
            <a:r>
              <a:rPr lang="en-GB" sz="1600" dirty="0"/>
              <a:t>  - AI Sales assistant LLM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7"/>
              </a:rPr>
              <a:t>https://github.com/reworkd/AgentGPT</a:t>
            </a:r>
            <a:r>
              <a:rPr lang="en-GB" sz="1600" dirty="0"/>
              <a:t> - Autonomous Agents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8"/>
              </a:rPr>
              <a:t>https://github.com/yoheinakajima/babyagi</a:t>
            </a:r>
            <a:r>
              <a:rPr lang="en-GB" sz="1600" dirty="0"/>
              <a:t> - AI powered task management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9"/>
              </a:rPr>
              <a:t>https://www.promptingguide.ai/</a:t>
            </a:r>
            <a:r>
              <a:rPr lang="en-GB" sz="1600" dirty="0"/>
              <a:t> - More in depth look at prompting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10"/>
              </a:rPr>
              <a:t>https://github.com/logspace-ai/langflow</a:t>
            </a:r>
            <a:r>
              <a:rPr lang="en-GB" sz="1600" dirty="0"/>
              <a:t> - Nice UI for working with Lang Chain and building models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6837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D65FF-1402-6AEB-E09D-FD394655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Questions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&amp;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957E-A9D4-E5E2-0D6A-4860B671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Any questions?</a:t>
            </a:r>
          </a:p>
          <a:p>
            <a:r>
              <a:rPr lang="en-GB" dirty="0"/>
              <a:t>Slides + code will be posted on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Will send links for this</a:t>
            </a:r>
          </a:p>
          <a:p>
            <a:r>
              <a:rPr lang="en-GB" dirty="0"/>
              <a:t>Feedback very much appreciated</a:t>
            </a:r>
          </a:p>
        </p:txBody>
      </p:sp>
    </p:spTree>
    <p:extLst>
      <p:ext uri="{BB962C8B-B14F-4D97-AF65-F5344CB8AC3E}">
        <p14:creationId xmlns:p14="http://schemas.microsoft.com/office/powerpoint/2010/main" val="2701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D541-E862-8E81-492D-E2D8A114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Agenda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627A-0ED4-BE15-BBAB-F4C5509C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Presentation – General use of AI + LLMs </a:t>
            </a:r>
          </a:p>
          <a:p>
            <a:r>
              <a:rPr lang="en-GB" sz="2200" dirty="0"/>
              <a:t>Presentation – Specific use with WhatsApp</a:t>
            </a:r>
          </a:p>
          <a:p>
            <a:r>
              <a:rPr lang="en-GB" sz="2200" dirty="0"/>
              <a:t>Look at the sample app and demo</a:t>
            </a:r>
          </a:p>
          <a:p>
            <a:r>
              <a:rPr lang="en-GB" sz="2200" dirty="0"/>
              <a:t>Break</a:t>
            </a:r>
          </a:p>
          <a:p>
            <a:r>
              <a:rPr lang="en-GB" sz="2200" dirty="0"/>
              <a:t>Go through 3 levels of starting points available.</a:t>
            </a:r>
            <a:br>
              <a:rPr lang="en-GB" sz="2200" dirty="0"/>
            </a:br>
            <a:r>
              <a:rPr lang="en-GB" sz="2200" dirty="0"/>
              <a:t>1) From scratch/requirements. (Challenge!)</a:t>
            </a:r>
            <a:br>
              <a:rPr lang="en-GB" sz="2200" dirty="0"/>
            </a:br>
            <a:r>
              <a:rPr lang="en-GB" sz="2200" dirty="0"/>
              <a:t>2) From partial stubs.</a:t>
            </a:r>
            <a:br>
              <a:rPr lang="en-GB" sz="2200" dirty="0"/>
            </a:br>
            <a:r>
              <a:rPr lang="en-GB" sz="2200" dirty="0"/>
              <a:t>3) Complete code – customising prompts.</a:t>
            </a:r>
          </a:p>
          <a:p>
            <a:r>
              <a:rPr lang="en-GB" sz="2200" dirty="0"/>
              <a:t>Help with setup / code – I will be around to help</a:t>
            </a:r>
          </a:p>
          <a:p>
            <a:r>
              <a:rPr lang="en-GB" sz="2200" dirty="0"/>
              <a:t>I will run through filling out sample</a:t>
            </a:r>
          </a:p>
          <a:p>
            <a:r>
              <a:rPr lang="en-GB" sz="2200" dirty="0"/>
              <a:t>Discussion? </a:t>
            </a:r>
          </a:p>
        </p:txBody>
      </p:sp>
    </p:spTree>
    <p:extLst>
      <p:ext uri="{BB962C8B-B14F-4D97-AF65-F5344CB8AC3E}">
        <p14:creationId xmlns:p14="http://schemas.microsoft.com/office/powerpoint/2010/main" val="28591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30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DD33D-2E4E-DB22-1069-6B7A763F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About me – Alex McIvor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CE5FC9-337C-1760-B9ED-ABB83D9E9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1885660" y="2173163"/>
            <a:ext cx="2511674" cy="2511674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0" name="Group 3099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F25F-5A51-7FB6-5D98-31D16E07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MSc Computer Science</a:t>
            </a:r>
          </a:p>
          <a:p>
            <a:r>
              <a:rPr lang="en-GB" sz="2000" dirty="0">
                <a:solidFill>
                  <a:schemeClr val="bg1"/>
                </a:solidFill>
              </a:rPr>
              <a:t>Worked in energy, commodities, trading </a:t>
            </a:r>
          </a:p>
          <a:p>
            <a:r>
              <a:rPr lang="en-GB" sz="2000" dirty="0">
                <a:solidFill>
                  <a:schemeClr val="bg1"/>
                </a:solidFill>
              </a:rPr>
              <a:t>Built a lot of stuff, worn a lot of hats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Currently contracting with my own company</a:t>
            </a:r>
          </a:p>
          <a:p>
            <a:r>
              <a:rPr lang="en-GB" sz="2000" dirty="0">
                <a:solidFill>
                  <a:schemeClr val="bg1"/>
                </a:solidFill>
              </a:rPr>
              <a:t>Pretty full stack profile – mainly Python at the moment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310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52994C-D7BE-3DD8-BDAA-03BDDDEE592A}"/>
              </a:ext>
            </a:extLst>
          </p:cNvPr>
          <p:cNvSpPr txBox="1"/>
          <p:nvPr/>
        </p:nvSpPr>
        <p:spPr>
          <a:xfrm>
            <a:off x="222366" y="63185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https://www.linkedin.com/in/alex-mcivor-26032287/</a:t>
            </a:r>
          </a:p>
        </p:txBody>
      </p:sp>
    </p:spTree>
    <p:extLst>
      <p:ext uri="{BB962C8B-B14F-4D97-AF65-F5344CB8AC3E}">
        <p14:creationId xmlns:p14="http://schemas.microsoft.com/office/powerpoint/2010/main" val="40045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805C8-4BC2-9C18-C018-22E520EE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GB"/>
              <a:t>LLMs in 30 seconds</a:t>
            </a:r>
            <a:endParaRPr lang="en-GB" dirty="0"/>
          </a:p>
        </p:txBody>
      </p:sp>
      <p:pic>
        <p:nvPicPr>
          <p:cNvPr id="13" name="Picture 4" descr="Abstract background">
            <a:extLst>
              <a:ext uri="{FF2B5EF4-FFF2-40B4-BE49-F238E27FC236}">
                <a16:creationId xmlns:a16="http://schemas.microsoft.com/office/drawing/2014/main" id="{C39F9565-9E55-F846-7131-167CC1315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52" r="1379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E174-B540-BBE3-BE6D-E6FAE214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GB" sz="2000" dirty="0"/>
              <a:t>Assume you know broadly what they are</a:t>
            </a:r>
          </a:p>
          <a:p>
            <a:r>
              <a:rPr lang="en-GB" sz="2000" dirty="0"/>
              <a:t>OpenAI are the best</a:t>
            </a:r>
          </a:p>
          <a:p>
            <a:r>
              <a:rPr lang="en-GB" sz="2000" dirty="0"/>
              <a:t>ChatGPT != GPT4 (Web UI vs API) + Model differences</a:t>
            </a:r>
          </a:p>
          <a:p>
            <a:r>
              <a:rPr lang="en-GB" sz="2000" dirty="0"/>
              <a:t>Essentially a mapping function with billions of parameters (dials to turn)</a:t>
            </a:r>
          </a:p>
          <a:p>
            <a:r>
              <a:rPr lang="en-GB" sz="2000" dirty="0"/>
              <a:t>Encoding data in a high dimensional latent space (abstract concepts)</a:t>
            </a:r>
          </a:p>
          <a:p>
            <a:r>
              <a:rPr lang="en-GB" sz="2000" dirty="0"/>
              <a:t>‘Just predict the next token’ – more than meets the eye</a:t>
            </a:r>
          </a:p>
          <a:p>
            <a:r>
              <a:rPr lang="en-GB" sz="2000" dirty="0"/>
              <a:t>Does it matter? How does your car’s engine work *exactly*?</a:t>
            </a:r>
          </a:p>
          <a:p>
            <a:r>
              <a:rPr lang="en-GB" sz="2000" dirty="0"/>
              <a:t>Think 5/10 years ahead. Exponential or dead end?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804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A135-EBA7-615E-C34E-8787EAEA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GB" dirty="0"/>
              <a:t>A new programming language. English?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9ED7-986D-4A1B-4281-FE7199C1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6" y="2011363"/>
            <a:ext cx="10055228" cy="4160837"/>
          </a:xfrm>
        </p:spPr>
        <p:txBody>
          <a:bodyPr/>
          <a:lstStyle/>
          <a:p>
            <a:pPr marL="217170" indent="-217170" defTabSz="868680">
              <a:spcBef>
                <a:spcPts val="950"/>
              </a:spcBef>
            </a:pPr>
            <a: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Chuck existing ways of working out the window.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LLM is your execution engine.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about parsing responses manually and building blocks together.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Probabilistic nature of output doesn’t play nicely with code.  Try tuning temperature settings.</a:t>
            </a:r>
            <a:b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sz="266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7170" indent="-217170" defTabSz="868680">
              <a:spcBef>
                <a:spcPts val="950"/>
              </a:spcBef>
            </a:pPr>
            <a:r>
              <a:rPr lang="en-GB" sz="26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 is improving – see GPT code plugins.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59491-8536-81F3-20F2-9E38C2E11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53" y="4354101"/>
            <a:ext cx="2916380" cy="86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51524-BBCC-88A0-193E-322BCB7E8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155" y="4298142"/>
            <a:ext cx="1859246" cy="9733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76C9383-3CC5-29C2-32C6-FFC0C81E495E}"/>
              </a:ext>
            </a:extLst>
          </p:cNvPr>
          <p:cNvSpPr/>
          <p:nvPr/>
        </p:nvSpPr>
        <p:spPr>
          <a:xfrm>
            <a:off x="5707999" y="4493072"/>
            <a:ext cx="952089" cy="471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2381-1D90-E16F-8086-4AD353F7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Automation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D3D-D5FC-79B8-1BC7-5E9101DD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6073"/>
            <a:ext cx="11007969" cy="5666509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Customer Service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Initial interactions, order tracking, troubleshooting.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Research and Filtering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Data scanning, quick summaries.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Knowledge Mining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Insights extraction, concise reports, trend identification.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Process Mapping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Workflow optimization, scenario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Sales Automation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Lead generation, personalized promotions, sales inquiries.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Content Creation</a:t>
            </a:r>
            <a:r>
              <a:rPr lang="en-GB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: Blog posts, content themes. YAWN!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Training and Onboarding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Automated onboarding, interactive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Inventory Management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Stock predictions, demand alerts.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Financial Forecasting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Trend predictions, financial summaries.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Code Generation: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Self explanatory – automate at scale though??!</a:t>
            </a:r>
            <a:endParaRPr lang="en-GB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419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DBA988B-AA2F-7D94-0B8E-F31D93115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7C352-C13C-A555-A5C8-9FE1CD76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b="1" dirty="0"/>
              <a:t>Mapping your business	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6FB5C1-8724-8392-B3E8-208EE53D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/>
              <a:t>What is a company? Agreements, information flow, assets</a:t>
            </a:r>
          </a:p>
          <a:p>
            <a:r>
              <a:rPr lang="en-GB" sz="1700" dirty="0"/>
              <a:t>Particularly true with already outsourced elements</a:t>
            </a:r>
          </a:p>
          <a:p>
            <a:r>
              <a:rPr lang="en-GB" sz="1700" dirty="0"/>
              <a:t>APIS/Interfaces, </a:t>
            </a:r>
            <a:r>
              <a:rPr lang="en-GB" sz="1700" dirty="0" err="1"/>
              <a:t>Args</a:t>
            </a:r>
            <a:r>
              <a:rPr lang="en-GB" sz="1700" dirty="0"/>
              <a:t> and Return values, Internal State</a:t>
            </a:r>
          </a:p>
          <a:p>
            <a:r>
              <a:rPr lang="en-GB" sz="1700" dirty="0"/>
              <a:t>Employees -&gt; Agents/LLMs</a:t>
            </a:r>
          </a:p>
          <a:p>
            <a:r>
              <a:rPr lang="en-GB" sz="1700" dirty="0"/>
              <a:t>Business Processes -&gt; Prompts</a:t>
            </a:r>
          </a:p>
          <a:p>
            <a:r>
              <a:rPr lang="en-GB" sz="1700" dirty="0"/>
              <a:t>Internal knowledge, emails, meeting records -&gt; Training Data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8079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69FDB-CEF0-04EF-5C5E-D62F12FB8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56" r="13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ED22E-7439-C56F-446A-7A498657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229942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Disclaimer.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This is experimental.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F957C-DC87-947E-CCFF-485F219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I would not yet put this in charge of managing actual $$$.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But it is getting there…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9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2298</Words>
  <Application>Microsoft Office PowerPoint</Application>
  <PresentationFormat>Widescreen</PresentationFormat>
  <Paragraphs>242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Lucida Grande</vt:lpstr>
      <vt:lpstr>Roboto</vt:lpstr>
      <vt:lpstr>Söhne</vt:lpstr>
      <vt:lpstr>Office Theme</vt:lpstr>
      <vt:lpstr>WhatsApp, LLMs, Automation, AI</vt:lpstr>
      <vt:lpstr>Welcome</vt:lpstr>
      <vt:lpstr>Agenda</vt:lpstr>
      <vt:lpstr>About me – Alex McIvor</vt:lpstr>
      <vt:lpstr>LLMs in 30 seconds</vt:lpstr>
      <vt:lpstr>A new programming language. English? </vt:lpstr>
      <vt:lpstr>Automation Ideas</vt:lpstr>
      <vt:lpstr>Mapping your business </vt:lpstr>
      <vt:lpstr>Disclaimer. This is experimental. </vt:lpstr>
      <vt:lpstr>What are we going to build? </vt:lpstr>
      <vt:lpstr>General Prompt Advice</vt:lpstr>
      <vt:lpstr>A chain of models  </vt:lpstr>
      <vt:lpstr>Demo Prompts:  1) Initial Prompt  2) Customer Response Prompt  3) Order Prompt</vt:lpstr>
      <vt:lpstr>Prompt Compre$$ion </vt:lpstr>
      <vt:lpstr>Basic System Design </vt:lpstr>
      <vt:lpstr>High Level Architecture</vt:lpstr>
      <vt:lpstr>Flask Service Architecture</vt:lpstr>
      <vt:lpstr>Main ‘Components’</vt:lpstr>
      <vt:lpstr>Getting started</vt:lpstr>
      <vt:lpstr>Simulator</vt:lpstr>
      <vt:lpstr>Limitations &amp; Improvements. Dev -&gt; Prod</vt:lpstr>
      <vt:lpstr>Install Llama2 on windows</vt:lpstr>
      <vt:lpstr>Useful papers &amp; resources</vt:lpstr>
      <vt:lpstr>Questions  &amp;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McIvor</dc:creator>
  <cp:lastModifiedBy>Alex McIvor</cp:lastModifiedBy>
  <cp:revision>62</cp:revision>
  <dcterms:created xsi:type="dcterms:W3CDTF">2023-07-29T15:48:25Z</dcterms:created>
  <dcterms:modified xsi:type="dcterms:W3CDTF">2023-08-13T11:02:20Z</dcterms:modified>
</cp:coreProperties>
</file>