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UCHE JOSEPH UGOCHUKWU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1)Algorithm to find the roots of a quadratic equation 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Ax</a:t>
            </a:r>
            <a:r>
              <a:rPr lang="en-US" baseline="30000" dirty="0" smtClean="0">
                <a:solidFill>
                  <a:schemeClr val="accent6"/>
                </a:solidFill>
                <a:sym typeface="+mn-ea"/>
              </a:rPr>
              <a:t>2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</a:t>
            </a:r>
            <a:r>
              <a:rPr lang="en-US" dirty="0" err="1" smtClean="0">
                <a:solidFill>
                  <a:schemeClr val="accent6"/>
                </a:solidFill>
                <a:sym typeface="+mn-ea"/>
              </a:rPr>
              <a:t>Bx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 C = 0  </a:t>
            </a:r>
            <a:r>
              <a:rPr lang="en-US"/>
              <a:t>(pseudocode and flow chart)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START</a:t>
            </a:r>
            <a:endParaRPr lang="en-US"/>
          </a:p>
          <a:p>
            <a:r>
              <a:rPr lang="en-US"/>
              <a:t>INPUT values(a,b,c)</a:t>
            </a:r>
            <a:endParaRPr lang="en-US"/>
          </a:p>
          <a:p>
            <a:r>
              <a:rPr lang="en-US"/>
              <a:t>COMPUTE Z=sqrt(b^2-4*a*c)</a:t>
            </a:r>
            <a:endParaRPr lang="en-US"/>
          </a:p>
          <a:p>
            <a:r>
              <a:rPr lang="en-US"/>
              <a:t>COMPUTE X1=(-b+Z)/2*a</a:t>
            </a:r>
            <a:endParaRPr lang="en-US"/>
          </a:p>
          <a:p>
            <a:r>
              <a:rPr lang="en-US"/>
              <a:t>COMPUTE X2=(-b-Z)/2*a</a:t>
            </a:r>
            <a:endParaRPr lang="en-US"/>
          </a:p>
          <a:p>
            <a:r>
              <a:rPr lang="en-US"/>
              <a:t>DISPLAY X1 and X2</a:t>
            </a:r>
            <a:endParaRPr lang="en-US"/>
          </a:p>
          <a:p>
            <a:r>
              <a:rPr lang="en-US"/>
              <a:t>END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-1633220"/>
            <a:ext cx="12191365" cy="163322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Algorithm to find the roots of a quadratic equation 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         Ax</a:t>
            </a:r>
            <a:r>
              <a:rPr lang="en-US" baseline="30000" dirty="0" smtClean="0">
                <a:solidFill>
                  <a:schemeClr val="accent6"/>
                </a:solidFill>
                <a:sym typeface="+mn-ea"/>
              </a:rPr>
              <a:t>2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</a:t>
            </a:r>
            <a:r>
              <a:rPr lang="en-US" dirty="0" err="1" smtClean="0">
                <a:solidFill>
                  <a:schemeClr val="accent6"/>
                </a:solidFill>
                <a:sym typeface="+mn-ea"/>
              </a:rPr>
              <a:t>Bx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 C = 0  </a:t>
            </a:r>
            <a:r>
              <a:rPr lang="en-US">
                <a:sym typeface="+mn-ea"/>
              </a:rPr>
              <a:t>(flowchart)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" y="7237095"/>
            <a:ext cx="10515600" cy="392430"/>
          </a:xfrm>
        </p:spPr>
        <p:txBody>
          <a:bodyPr>
            <a:normAutofit fontScale="60000"/>
          </a:bodyPr>
          <a:p>
            <a:endParaRPr lang="en-US"/>
          </a:p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927600" y="323215"/>
            <a:ext cx="1863090" cy="55499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48300" y="375285"/>
            <a:ext cx="822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START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852160" y="878205"/>
            <a:ext cx="698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721225" y="1205865"/>
            <a:ext cx="2268220" cy="63436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00955" y="1338580"/>
            <a:ext cx="1517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INPUT VALUES</a:t>
            </a:r>
            <a:endParaRPr lang="en-US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5846445" y="1840230"/>
            <a:ext cx="8890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035" y="2297430"/>
            <a:ext cx="4283075" cy="52070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Z=sqrt(b^2-4*a*c)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64455" y="3244850"/>
            <a:ext cx="3626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Z=sqrt(b^2-4*a*c)</a:t>
            </a:r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5850890" y="2818130"/>
            <a:ext cx="19050" cy="473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084955" y="3274060"/>
            <a:ext cx="3551555" cy="37909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111750" y="3274060"/>
            <a:ext cx="1506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X1=(-b+Z)/2*a</a:t>
            </a:r>
            <a:endParaRPr lang="en-US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5865495" y="3642360"/>
            <a:ext cx="4445" cy="43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157980" y="4078605"/>
            <a:ext cx="3385185" cy="42608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155565" y="4107815"/>
            <a:ext cx="1463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X2=(-b-Z)/2*a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22950" y="4504690"/>
            <a:ext cx="23495" cy="473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/>
          <p:cNvSpPr/>
          <p:nvPr/>
        </p:nvSpPr>
        <p:spPr>
          <a:xfrm>
            <a:off x="4612005" y="4978400"/>
            <a:ext cx="2511425" cy="54419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933315" y="5066030"/>
            <a:ext cx="1908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DISPLAY X1 and X2</a:t>
            </a:r>
            <a:endParaRPr lang="en-US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>
            <a:off x="5887720" y="5434330"/>
            <a:ext cx="635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5136515" y="5927725"/>
            <a:ext cx="1609725" cy="568325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70" cy="1650365"/>
          </a:xfrm>
        </p:spPr>
        <p:txBody>
          <a:bodyPr>
            <a:normAutofit fontScale="90000"/>
          </a:bodyPr>
          <a:p>
            <a:r>
              <a:rPr lang="en-US"/>
              <a:t>2)Algorithm to 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Find the root of a  Cubic Equation Ax</a:t>
            </a:r>
            <a:r>
              <a:rPr lang="en-US" baseline="30000" dirty="0" smtClean="0">
                <a:solidFill>
                  <a:schemeClr val="accent6"/>
                </a:solidFill>
                <a:sym typeface="+mn-ea"/>
              </a:rPr>
              <a:t>3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 Bx</a:t>
            </a:r>
            <a:r>
              <a:rPr lang="en-US" baseline="30000" dirty="0" smtClean="0">
                <a:solidFill>
                  <a:schemeClr val="accent6"/>
                </a:solidFill>
                <a:sym typeface="+mn-ea"/>
              </a:rPr>
              <a:t>2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 </a:t>
            </a:r>
            <a:r>
              <a:rPr lang="en-US" dirty="0" err="1" smtClean="0">
                <a:solidFill>
                  <a:schemeClr val="accent6"/>
                </a:solidFill>
                <a:sym typeface="+mn-ea"/>
              </a:rPr>
              <a:t>Cx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 + D = 0(Pseudocode and flow chart)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188720"/>
            <a:ext cx="11901805" cy="5668645"/>
          </a:xfrm>
        </p:spPr>
        <p:txBody>
          <a:bodyPr/>
          <a:p>
            <a:r>
              <a:rPr lang="en-US" sz="1800"/>
              <a:t>START</a:t>
            </a:r>
            <a:endParaRPr lang="en-US" sz="1800"/>
          </a:p>
          <a:p>
            <a:r>
              <a:rPr lang="en-US" sz="1800"/>
              <a:t>INPUT values for (a,b,c,d)</a:t>
            </a:r>
            <a:endParaRPr lang="en-US" sz="1800"/>
          </a:p>
          <a:p>
            <a:r>
              <a:rPr lang="en-US" sz="1800"/>
              <a:t>COMPUTE a1=b/a</a:t>
            </a:r>
            <a:endParaRPr lang="en-US" sz="1800"/>
          </a:p>
          <a:p>
            <a:r>
              <a:rPr lang="en-US" sz="1800"/>
              <a:t>COMPUTE a2=c/a</a:t>
            </a:r>
            <a:endParaRPr lang="en-US" sz="1800"/>
          </a:p>
          <a:p>
            <a:r>
              <a:rPr lang="en-US" sz="1800"/>
              <a:t>COMPUTE a3=d/a</a:t>
            </a:r>
            <a:endParaRPr lang="en-US" sz="1800"/>
          </a:p>
          <a:p>
            <a:r>
              <a:rPr lang="en-US" sz="1800"/>
              <a:t>COMPUTE Q=((3*a2)-((a1)^2))/9</a:t>
            </a:r>
            <a:endParaRPr lang="en-US" sz="1800"/>
          </a:p>
          <a:p>
            <a:r>
              <a:rPr lang="en-US" sz="1800"/>
              <a:t>COMPUTE R=((9*a1*a2)-(27*a3)-(2*((a1)^3)))/54</a:t>
            </a:r>
            <a:endParaRPr lang="en-US" sz="1800"/>
          </a:p>
          <a:p>
            <a:r>
              <a:rPr lang="en-US" sz="1800"/>
              <a:t>COMPUTE S=(R+	sqrt(Q^3+R^2))^(1/3)</a:t>
            </a:r>
            <a:endParaRPr lang="en-US" sz="1800"/>
          </a:p>
          <a:p>
            <a:r>
              <a:rPr lang="en-US" sz="1800"/>
              <a:t>COMPUTE T= </a:t>
            </a:r>
            <a:r>
              <a:rPr lang="en-US" sz="1800">
                <a:sym typeface="+mn-ea"/>
              </a:rPr>
              <a:t>(R-	sqrt(Q^3+R^2))^(1/3)</a:t>
            </a:r>
            <a:endParaRPr lang="en-US" sz="1800">
              <a:sym typeface="+mn-ea"/>
            </a:endParaRPr>
          </a:p>
          <a:p>
            <a:r>
              <a:rPr lang="en-US" sz="1800"/>
              <a:t>COMPUTE x1= S+T-(1/3)*a1</a:t>
            </a:r>
            <a:endParaRPr lang="en-US" sz="1800"/>
          </a:p>
          <a:p>
            <a:r>
              <a:rPr lang="en-US" sz="1800"/>
              <a:t>COMPUTE x2=-(1/2)*(S+T)-(1/3)*a1+((1/2)i)sqrt(3)(S-T)</a:t>
            </a:r>
            <a:endParaRPr lang="en-US" sz="1800"/>
          </a:p>
          <a:p>
            <a:r>
              <a:rPr lang="en-US" sz="1800"/>
              <a:t>COMPUTE  x3=</a:t>
            </a:r>
            <a:r>
              <a:rPr lang="en-US" sz="1800">
                <a:sym typeface="+mn-ea"/>
              </a:rPr>
              <a:t>-(1/2)*(S+T)-(1/3)*a1-((1/2)i)sqrt(3)(S-T)</a:t>
            </a:r>
            <a:endParaRPr lang="en-US" sz="1800">
              <a:sym typeface="+mn-ea"/>
            </a:endParaRPr>
          </a:p>
          <a:p>
            <a:r>
              <a:rPr lang="en-US" sz="1800"/>
              <a:t>PRINT(x1,x2,x3)</a:t>
            </a:r>
            <a:endParaRPr lang="en-US" sz="1800"/>
          </a:p>
          <a:p>
            <a:r>
              <a:rPr lang="en-US" sz="1800"/>
              <a:t>END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74675"/>
            <a:ext cx="10515600" cy="30670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635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842645" y="830580"/>
            <a:ext cx="1480185" cy="62103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START</a:t>
            </a:r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2322830" y="1137920"/>
            <a:ext cx="330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322830" y="855345"/>
            <a:ext cx="2602865" cy="56832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INPUT values for (a,b,c,d)</a:t>
            </a:r>
            <a:endParaRPr lang="en-US"/>
          </a:p>
        </p:txBody>
      </p:sp>
      <p:cxnSp>
        <p:nvCxnSpPr>
          <p:cNvPr id="7" name="Straight Arrow Connector 6"/>
          <p:cNvCxnSpPr>
            <a:stCxn id="6" idx="5"/>
          </p:cNvCxnSpPr>
          <p:nvPr/>
        </p:nvCxnSpPr>
        <p:spPr>
          <a:xfrm>
            <a:off x="4665345" y="1139825"/>
            <a:ext cx="39306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058410" y="857250"/>
            <a:ext cx="2047875" cy="59436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a1=b/a</a:t>
            </a:r>
            <a:endParaRPr lang="en-US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7106285" y="1151255"/>
            <a:ext cx="3829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7489190" y="808355"/>
            <a:ext cx="1691640" cy="67373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a2=c/a</a:t>
            </a:r>
            <a:endParaRPr 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180830" y="1137920"/>
            <a:ext cx="3435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9524365" y="857250"/>
            <a:ext cx="1453515" cy="64770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a3=d/a</a:t>
            </a:r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0251440" y="1504950"/>
            <a:ext cx="12700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877935" y="1970405"/>
            <a:ext cx="2759710" cy="54229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Q=((3*a2)-((a1)^2))/9</a:t>
            </a:r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8202930" y="2234565"/>
            <a:ext cx="67500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3909060" y="2062480"/>
            <a:ext cx="4307205" cy="52895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R=((9*a1*a2)-(27*a3)-(2*((a1)^3)))/54</a:t>
            </a:r>
            <a:endParaRPr lang="en-US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393440" y="2313940"/>
            <a:ext cx="51562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17475" y="2009775"/>
            <a:ext cx="3275965" cy="60769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S=(R+sqrt(Q^3+R^2))^(1/3)</a:t>
            </a:r>
            <a:endParaRPr lang="en-US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1755775" y="2617470"/>
            <a:ext cx="12065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117475" y="3106420"/>
            <a:ext cx="3752850" cy="462280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T= </a:t>
            </a:r>
            <a:r>
              <a:rPr lang="en-US">
                <a:sym typeface="+mn-ea"/>
              </a:rPr>
              <a:t>(R-sqrt(Q^3+R^2))^(1/3)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3870325" y="3331210"/>
            <a:ext cx="46101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4331335" y="3067050"/>
            <a:ext cx="3739515" cy="54165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x1= S+T-(1/3)*a1</a:t>
            </a:r>
            <a:endParaRPr lang="en-US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8070850" y="3331210"/>
            <a:ext cx="54165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8612505" y="3021330"/>
            <a:ext cx="3501390" cy="63309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x2=-(1/2)*(S+T)-(1/3)*a1+((1/2)i)sqrt(3)(S-T)</a:t>
            </a:r>
            <a:endParaRPr lang="en-US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10356850" y="3654425"/>
            <a:ext cx="635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7686040" y="4097655"/>
            <a:ext cx="4427855" cy="634365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x3=</a:t>
            </a:r>
            <a:r>
              <a:rPr lang="en-US">
                <a:sym typeface="+mn-ea"/>
              </a:rPr>
              <a:t>-(1/2)*(S+T)-(1/3)*a1-((1/2)i)sqrt(3)(S-T)</a:t>
            </a:r>
            <a:endParaRPr lang="en-US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7158990" y="4415155"/>
            <a:ext cx="5270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/>
          <p:cNvSpPr/>
          <p:nvPr/>
        </p:nvSpPr>
        <p:spPr>
          <a:xfrm>
            <a:off x="4377690" y="4097655"/>
            <a:ext cx="3111500" cy="59436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PRINT(x1,x2,x3)</a:t>
            </a:r>
            <a:endParaRPr lang="en-US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 flipV="1">
            <a:off x="3987800" y="4388485"/>
            <a:ext cx="70104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2547620" y="4061460"/>
            <a:ext cx="1440180" cy="66040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END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290830"/>
            <a:ext cx="10515600" cy="1070610"/>
          </a:xfrm>
        </p:spPr>
        <p:txBody>
          <a:bodyPr>
            <a:normAutofit fontScale="90000"/>
          </a:bodyPr>
          <a:p>
            <a:r>
              <a:rPr lang="en-US"/>
              <a:t>3)Algorithm to </a:t>
            </a:r>
            <a:r>
              <a:rPr lang="en-US" dirty="0" smtClean="0">
                <a:solidFill>
                  <a:schemeClr val="accent6"/>
                </a:solidFill>
                <a:sym typeface="+mn-ea"/>
              </a:rPr>
              <a:t>Find the largest of three numbers(pseudocode and flow chart)</a:t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30" y="1204595"/>
            <a:ext cx="10567670" cy="5420995"/>
          </a:xfrm>
        </p:spPr>
        <p:txBody>
          <a:bodyPr/>
          <a:p>
            <a:r>
              <a:rPr lang="en-US" sz="1800"/>
              <a:t>START</a:t>
            </a:r>
            <a:endParaRPr lang="en-US" sz="1800"/>
          </a:p>
          <a:p>
            <a:r>
              <a:rPr lang="en-US" sz="1800"/>
              <a:t>INPUT(a,b,c)</a:t>
            </a:r>
            <a:endParaRPr lang="en-US" sz="1800"/>
          </a:p>
          <a:p>
            <a:r>
              <a:rPr lang="en-US" sz="1800"/>
              <a:t>COMPUTE D=a-b</a:t>
            </a:r>
            <a:endParaRPr lang="en-US" sz="1800"/>
          </a:p>
          <a:p>
            <a:r>
              <a:rPr lang="en-US" sz="1800"/>
              <a:t>COMPUTE E=a-c</a:t>
            </a:r>
            <a:endParaRPr lang="en-US" sz="1800"/>
          </a:p>
          <a:p>
            <a:r>
              <a:rPr lang="en-US" sz="1800"/>
              <a:t>COMPUTE F=b-c </a:t>
            </a:r>
            <a:endParaRPr lang="en-US" sz="1800"/>
          </a:p>
          <a:p>
            <a:r>
              <a:rPr lang="en-US" sz="1800"/>
              <a:t>IF D&gt;E&gt;F</a:t>
            </a:r>
            <a:endParaRPr lang="en-US" sz="1800"/>
          </a:p>
          <a:p>
            <a:r>
              <a:rPr lang="en-US" sz="1800"/>
              <a:t>PRINT D</a:t>
            </a:r>
            <a:endParaRPr lang="en-US" sz="1800"/>
          </a:p>
          <a:p>
            <a:r>
              <a:rPr lang="en-US" sz="1800"/>
              <a:t>IF E&gt;D&gt;F</a:t>
            </a:r>
            <a:endParaRPr lang="en-US" sz="1800"/>
          </a:p>
          <a:p>
            <a:r>
              <a:rPr lang="en-US" sz="1800"/>
              <a:t>PRINT E</a:t>
            </a:r>
            <a:endParaRPr lang="en-US" sz="1800"/>
          </a:p>
          <a:p>
            <a:r>
              <a:rPr lang="en-US" sz="1800"/>
              <a:t>IF F&gt;D&gt;E</a:t>
            </a:r>
            <a:endParaRPr lang="en-US" sz="1800"/>
          </a:p>
          <a:p>
            <a:r>
              <a:rPr lang="en-US" sz="1800"/>
              <a:t>PRINT F</a:t>
            </a:r>
            <a:endParaRPr lang="en-US" sz="1800"/>
          </a:p>
          <a:p>
            <a:r>
              <a:rPr lang="en-US" sz="1800"/>
              <a:t>ELSE </a:t>
            </a:r>
            <a:endParaRPr lang="en-US" sz="1800"/>
          </a:p>
          <a:p>
            <a:r>
              <a:rPr lang="en-US" sz="1800"/>
              <a:t>PRINT(“NONE”)</a:t>
            </a:r>
            <a:endParaRPr lang="en-US" sz="1800"/>
          </a:p>
          <a:p>
            <a:r>
              <a:rPr lang="en-US" sz="1800"/>
              <a:t>END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0050"/>
            <a:ext cx="10515600" cy="122555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736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1014095" y="690880"/>
            <a:ext cx="1863090" cy="699770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START</a:t>
            </a:r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877185" y="1029970"/>
            <a:ext cx="4495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3075305" y="671195"/>
            <a:ext cx="2378710" cy="73977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INPUT(a,b,c)</a:t>
            </a:r>
            <a:endParaRPr lang="en-US"/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5215890" y="1041400"/>
            <a:ext cx="4229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5638800" y="605790"/>
            <a:ext cx="1969135" cy="85852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is a&gt;b&gt;c?</a:t>
            </a:r>
            <a:endParaRPr lang="en-US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H="1">
            <a:off x="4013835" y="1410970"/>
            <a:ext cx="1270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096260" y="1902460"/>
            <a:ext cx="1848485" cy="95123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is b&gt;a&gt;c?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435" y="1386840"/>
            <a:ext cx="594995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5123180" y="1809750"/>
            <a:ext cx="1717675" cy="95123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is c&gt;b&gt;a?</a:t>
            </a:r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3095625" y="1902460"/>
            <a:ext cx="1848485" cy="95123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is b&gt;a&gt;c?</a:t>
            </a:r>
            <a:endParaRPr lang="en-US"/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7607935" y="1035050"/>
            <a:ext cx="766445" cy="1937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6973570" y="2972435"/>
            <a:ext cx="2548255" cy="55435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PRINT(a)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80455" y="1281430"/>
            <a:ext cx="13335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49445" y="2073910"/>
            <a:ext cx="1004570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5982335" y="2760980"/>
            <a:ext cx="0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4944110" y="3526790"/>
            <a:ext cx="2008505" cy="60706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PRINT(c)</a:t>
            </a:r>
            <a:endParaRPr lang="en-US"/>
          </a:p>
        </p:txBody>
      </p:sp>
      <p:cxnSp>
        <p:nvCxnSpPr>
          <p:cNvPr id="22" name="Straight Arrow Connector 21"/>
          <p:cNvCxnSpPr>
            <a:stCxn id="15" idx="2"/>
          </p:cNvCxnSpPr>
          <p:nvPr/>
        </p:nvCxnSpPr>
        <p:spPr>
          <a:xfrm>
            <a:off x="4020185" y="2853690"/>
            <a:ext cx="6350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2877185" y="3632835"/>
            <a:ext cx="2035175" cy="501015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PRINT(b)</a:t>
            </a:r>
            <a:endParaRPr lang="en-US"/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>
          <a:xfrm>
            <a:off x="3895090" y="4133850"/>
            <a:ext cx="1307465" cy="109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4"/>
          </p:cNvCxnSpPr>
          <p:nvPr/>
        </p:nvCxnSpPr>
        <p:spPr>
          <a:xfrm flipH="1">
            <a:off x="5836920" y="4133850"/>
            <a:ext cx="111760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</p:cNvCxnSpPr>
          <p:nvPr/>
        </p:nvCxnSpPr>
        <p:spPr>
          <a:xfrm flipH="1">
            <a:off x="6207125" y="3526790"/>
            <a:ext cx="1785620" cy="167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449445" y="5232400"/>
            <a:ext cx="2695575" cy="687070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END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885430" y="124015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365875" y="1597025"/>
            <a:ext cx="60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634865" y="1808480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6088380" y="2931795"/>
            <a:ext cx="50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264660" y="311658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489710" y="2561590"/>
            <a:ext cx="1955800" cy="128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0" y="3843655"/>
            <a:ext cx="2758440" cy="58039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PRINT(“NONE”)</a:t>
            </a:r>
            <a:endParaRPr lang="en-US"/>
          </a:p>
        </p:txBody>
      </p:sp>
      <p:cxnSp>
        <p:nvCxnSpPr>
          <p:cNvPr id="38" name="Straight Arrow Connector 37"/>
          <p:cNvCxnSpPr>
            <a:stCxn id="37" idx="4"/>
            <a:endCxn id="27" idx="1"/>
          </p:cNvCxnSpPr>
          <p:nvPr/>
        </p:nvCxnSpPr>
        <p:spPr>
          <a:xfrm>
            <a:off x="1379220" y="4424045"/>
            <a:ext cx="3070225" cy="1151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2137410" y="2918460"/>
            <a:ext cx="50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Presentation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/>
  <cp:lastModifiedBy>JOJO</cp:lastModifiedBy>
  <cp:revision>2</cp:revision>
  <dcterms:created xsi:type="dcterms:W3CDTF">2021-04-27T07:07:46Z</dcterms:created>
  <dcterms:modified xsi:type="dcterms:W3CDTF">2021-04-27T07:43:43Z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