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17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D7A27D-F2CB-4A7D-8C54-60B25A79EF3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7696D4-F82F-4D95-90E9-5F43D4E71943}">
      <dgm:prSet/>
      <dgm:spPr/>
      <dgm:t>
        <a:bodyPr/>
        <a:lstStyle/>
        <a:p>
          <a:pPr>
            <a:defRPr cap="all"/>
          </a:pPr>
          <a:r>
            <a:rPr lang="en-US"/>
            <a:t>Understand patterns and relationships within the dataset.</a:t>
          </a:r>
        </a:p>
      </dgm:t>
    </dgm:pt>
    <dgm:pt modelId="{08BC3386-1155-4F9E-A1BE-2A5309D6C4D0}" type="parTrans" cxnId="{BE773E4F-05BA-4A29-8C86-25076B5B053E}">
      <dgm:prSet/>
      <dgm:spPr/>
      <dgm:t>
        <a:bodyPr/>
        <a:lstStyle/>
        <a:p>
          <a:endParaRPr lang="en-US"/>
        </a:p>
      </dgm:t>
    </dgm:pt>
    <dgm:pt modelId="{AE066098-C6FD-45A1-8E57-626B634A5E62}" type="sibTrans" cxnId="{BE773E4F-05BA-4A29-8C86-25076B5B053E}">
      <dgm:prSet/>
      <dgm:spPr/>
      <dgm:t>
        <a:bodyPr/>
        <a:lstStyle/>
        <a:p>
          <a:endParaRPr lang="en-US"/>
        </a:p>
      </dgm:t>
    </dgm:pt>
    <dgm:pt modelId="{B80A7984-9028-4FDA-A2AC-A03B12609EE1}">
      <dgm:prSet/>
      <dgm:spPr/>
      <dgm:t>
        <a:bodyPr/>
        <a:lstStyle/>
        <a:p>
          <a:pPr>
            <a:defRPr cap="all"/>
          </a:pPr>
          <a:r>
            <a:rPr lang="en-US"/>
            <a:t>Focus on gender-based and state-wise mortality analysis.</a:t>
          </a:r>
        </a:p>
      </dgm:t>
    </dgm:pt>
    <dgm:pt modelId="{22651B3C-3BF6-4FB7-9643-04D339AD833A}" type="parTrans" cxnId="{269BCCB6-73D2-43CE-A297-DECF8DCF378E}">
      <dgm:prSet/>
      <dgm:spPr/>
      <dgm:t>
        <a:bodyPr/>
        <a:lstStyle/>
        <a:p>
          <a:endParaRPr lang="en-US"/>
        </a:p>
      </dgm:t>
    </dgm:pt>
    <dgm:pt modelId="{18B55E55-7F99-4275-BD7C-60D6E0D692E3}" type="sibTrans" cxnId="{269BCCB6-73D2-43CE-A297-DECF8DCF378E}">
      <dgm:prSet/>
      <dgm:spPr/>
      <dgm:t>
        <a:bodyPr/>
        <a:lstStyle/>
        <a:p>
          <a:endParaRPr lang="en-US"/>
        </a:p>
      </dgm:t>
    </dgm:pt>
    <dgm:pt modelId="{A8F4F259-729D-42D4-9951-9BCBFC6BFAB6}">
      <dgm:prSet/>
      <dgm:spPr/>
      <dgm:t>
        <a:bodyPr/>
        <a:lstStyle/>
        <a:p>
          <a:pPr>
            <a:defRPr cap="all"/>
          </a:pPr>
          <a:r>
            <a:rPr lang="en-US"/>
            <a:t>Visualization techniques like bar charts for state-wise comparison.</a:t>
          </a:r>
        </a:p>
      </dgm:t>
    </dgm:pt>
    <dgm:pt modelId="{671790DE-2ECB-4FEA-AF30-7EBA1E6F21BC}" type="parTrans" cxnId="{56F0C505-8CD2-4270-BEE2-3C256708D98D}">
      <dgm:prSet/>
      <dgm:spPr/>
      <dgm:t>
        <a:bodyPr/>
        <a:lstStyle/>
        <a:p>
          <a:endParaRPr lang="en-US"/>
        </a:p>
      </dgm:t>
    </dgm:pt>
    <dgm:pt modelId="{8481AA02-9F2A-45B6-B617-0ADA4ADC8217}" type="sibTrans" cxnId="{56F0C505-8CD2-4270-BEE2-3C256708D98D}">
      <dgm:prSet/>
      <dgm:spPr/>
      <dgm:t>
        <a:bodyPr/>
        <a:lstStyle/>
        <a:p>
          <a:endParaRPr lang="en-US"/>
        </a:p>
      </dgm:t>
    </dgm:pt>
    <dgm:pt modelId="{1388C628-CA5E-4C23-BE72-DA0F2062AF4C}">
      <dgm:prSet/>
      <dgm:spPr/>
      <dgm:t>
        <a:bodyPr/>
        <a:lstStyle/>
        <a:p>
          <a:pPr>
            <a:defRPr cap="all"/>
          </a:pPr>
          <a:r>
            <a:rPr lang="en-US"/>
            <a:t>Correlation analysis to identify potential predictors.</a:t>
          </a:r>
        </a:p>
      </dgm:t>
    </dgm:pt>
    <dgm:pt modelId="{125E4D35-2F18-4614-91FE-079F890C4F7C}" type="parTrans" cxnId="{83F8B1AB-537E-484A-BCA4-7AC26E5DFBF5}">
      <dgm:prSet/>
      <dgm:spPr/>
      <dgm:t>
        <a:bodyPr/>
        <a:lstStyle/>
        <a:p>
          <a:endParaRPr lang="en-US"/>
        </a:p>
      </dgm:t>
    </dgm:pt>
    <dgm:pt modelId="{B148A696-362A-4080-8DAF-B63334166323}" type="sibTrans" cxnId="{83F8B1AB-537E-484A-BCA4-7AC26E5DFBF5}">
      <dgm:prSet/>
      <dgm:spPr/>
      <dgm:t>
        <a:bodyPr/>
        <a:lstStyle/>
        <a:p>
          <a:endParaRPr lang="en-US"/>
        </a:p>
      </dgm:t>
    </dgm:pt>
    <dgm:pt modelId="{37530DC6-60AE-4323-8170-83146C28B3E5}" type="pres">
      <dgm:prSet presAssocID="{26D7A27D-F2CB-4A7D-8C54-60B25A79EF38}" presName="root" presStyleCnt="0">
        <dgm:presLayoutVars>
          <dgm:dir/>
          <dgm:resizeHandles val="exact"/>
        </dgm:presLayoutVars>
      </dgm:prSet>
      <dgm:spPr/>
    </dgm:pt>
    <dgm:pt modelId="{5782BC63-7673-41E7-8B1F-42A4A1392FA0}" type="pres">
      <dgm:prSet presAssocID="{E87696D4-F82F-4D95-90E9-5F43D4E71943}" presName="compNode" presStyleCnt="0"/>
      <dgm:spPr/>
    </dgm:pt>
    <dgm:pt modelId="{57B612ED-92A7-4B05-B061-FF0468261C4E}" type="pres">
      <dgm:prSet presAssocID="{E87696D4-F82F-4D95-90E9-5F43D4E7194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4AD61E3-75FF-43AF-B01D-85D151967378}" type="pres">
      <dgm:prSet presAssocID="{E87696D4-F82F-4D95-90E9-5F43D4E719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25E635D6-E381-491C-8129-AF4A51B66CE6}" type="pres">
      <dgm:prSet presAssocID="{E87696D4-F82F-4D95-90E9-5F43D4E71943}" presName="spaceRect" presStyleCnt="0"/>
      <dgm:spPr/>
    </dgm:pt>
    <dgm:pt modelId="{7F889414-818A-4487-930D-BEE6540171EF}" type="pres">
      <dgm:prSet presAssocID="{E87696D4-F82F-4D95-90E9-5F43D4E71943}" presName="textRect" presStyleLbl="revTx" presStyleIdx="0" presStyleCnt="4">
        <dgm:presLayoutVars>
          <dgm:chMax val="1"/>
          <dgm:chPref val="1"/>
        </dgm:presLayoutVars>
      </dgm:prSet>
      <dgm:spPr/>
    </dgm:pt>
    <dgm:pt modelId="{23A288EC-C0A3-4DDE-8D54-C7A9117B6A3F}" type="pres">
      <dgm:prSet presAssocID="{AE066098-C6FD-45A1-8E57-626B634A5E62}" presName="sibTrans" presStyleCnt="0"/>
      <dgm:spPr/>
    </dgm:pt>
    <dgm:pt modelId="{1BD0C6B0-94E2-4573-A7BF-58FDFEF65F61}" type="pres">
      <dgm:prSet presAssocID="{B80A7984-9028-4FDA-A2AC-A03B12609EE1}" presName="compNode" presStyleCnt="0"/>
      <dgm:spPr/>
    </dgm:pt>
    <dgm:pt modelId="{FB2232F1-6756-43EB-A742-6D12C283748B}" type="pres">
      <dgm:prSet presAssocID="{B80A7984-9028-4FDA-A2AC-A03B12609EE1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306C2A0-33E2-4E01-B39B-FF503317C5FB}" type="pres">
      <dgm:prSet presAssocID="{B80A7984-9028-4FDA-A2AC-A03B12609E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026477B0-5ADF-4E2E-902C-B97C71D2951B}" type="pres">
      <dgm:prSet presAssocID="{B80A7984-9028-4FDA-A2AC-A03B12609EE1}" presName="spaceRect" presStyleCnt="0"/>
      <dgm:spPr/>
    </dgm:pt>
    <dgm:pt modelId="{E8CAE077-0C60-4CCD-B53F-2086428184C9}" type="pres">
      <dgm:prSet presAssocID="{B80A7984-9028-4FDA-A2AC-A03B12609EE1}" presName="textRect" presStyleLbl="revTx" presStyleIdx="1" presStyleCnt="4">
        <dgm:presLayoutVars>
          <dgm:chMax val="1"/>
          <dgm:chPref val="1"/>
        </dgm:presLayoutVars>
      </dgm:prSet>
      <dgm:spPr/>
    </dgm:pt>
    <dgm:pt modelId="{449F1437-D39E-4183-ADD9-EE1333627668}" type="pres">
      <dgm:prSet presAssocID="{18B55E55-7F99-4275-BD7C-60D6E0D692E3}" presName="sibTrans" presStyleCnt="0"/>
      <dgm:spPr/>
    </dgm:pt>
    <dgm:pt modelId="{69B4ED7D-7607-42A4-B6EE-5B0D3C73560B}" type="pres">
      <dgm:prSet presAssocID="{A8F4F259-729D-42D4-9951-9BCBFC6BFAB6}" presName="compNode" presStyleCnt="0"/>
      <dgm:spPr/>
    </dgm:pt>
    <dgm:pt modelId="{AB2CFDE0-17C1-42FA-A146-D4F5A5EE9617}" type="pres">
      <dgm:prSet presAssocID="{A8F4F259-729D-42D4-9951-9BCBFC6BFAB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B6E98C-1A16-4500-A3A5-0E2FD73CD9FF}" type="pres">
      <dgm:prSet presAssocID="{A8F4F259-729D-42D4-9951-9BCBFC6BFA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rt"/>
        </a:ext>
      </dgm:extLst>
    </dgm:pt>
    <dgm:pt modelId="{BDC0351E-966A-499D-9D09-1D982F0FDB13}" type="pres">
      <dgm:prSet presAssocID="{A8F4F259-729D-42D4-9951-9BCBFC6BFAB6}" presName="spaceRect" presStyleCnt="0"/>
      <dgm:spPr/>
    </dgm:pt>
    <dgm:pt modelId="{E622CFA3-EBF3-4736-99D4-D6E2000AD7E3}" type="pres">
      <dgm:prSet presAssocID="{A8F4F259-729D-42D4-9951-9BCBFC6BFAB6}" presName="textRect" presStyleLbl="revTx" presStyleIdx="2" presStyleCnt="4">
        <dgm:presLayoutVars>
          <dgm:chMax val="1"/>
          <dgm:chPref val="1"/>
        </dgm:presLayoutVars>
      </dgm:prSet>
      <dgm:spPr/>
    </dgm:pt>
    <dgm:pt modelId="{AD8DE655-ED97-4B1B-B9C9-B60CEA1CF61B}" type="pres">
      <dgm:prSet presAssocID="{8481AA02-9F2A-45B6-B617-0ADA4ADC8217}" presName="sibTrans" presStyleCnt="0"/>
      <dgm:spPr/>
    </dgm:pt>
    <dgm:pt modelId="{C40DB82A-5D82-426D-B4F0-AF671336571F}" type="pres">
      <dgm:prSet presAssocID="{1388C628-CA5E-4C23-BE72-DA0F2062AF4C}" presName="compNode" presStyleCnt="0"/>
      <dgm:spPr/>
    </dgm:pt>
    <dgm:pt modelId="{55997493-DEF7-4F3D-896C-AE8D354A63D6}" type="pres">
      <dgm:prSet presAssocID="{1388C628-CA5E-4C23-BE72-DA0F2062AF4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061DC26-20C2-49FD-AB59-622DCD45BD49}" type="pres">
      <dgm:prSet presAssocID="{1388C628-CA5E-4C23-BE72-DA0F2062AF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022A4433-B6DE-46FC-8914-FA17CA16CDB3}" type="pres">
      <dgm:prSet presAssocID="{1388C628-CA5E-4C23-BE72-DA0F2062AF4C}" presName="spaceRect" presStyleCnt="0"/>
      <dgm:spPr/>
    </dgm:pt>
    <dgm:pt modelId="{66353607-0D82-4056-8B6C-2D4A45AAC594}" type="pres">
      <dgm:prSet presAssocID="{1388C628-CA5E-4C23-BE72-DA0F2062AF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6F0C505-8CD2-4270-BEE2-3C256708D98D}" srcId="{26D7A27D-F2CB-4A7D-8C54-60B25A79EF38}" destId="{A8F4F259-729D-42D4-9951-9BCBFC6BFAB6}" srcOrd="2" destOrd="0" parTransId="{671790DE-2ECB-4FEA-AF30-7EBA1E6F21BC}" sibTransId="{8481AA02-9F2A-45B6-B617-0ADA4ADC8217}"/>
    <dgm:cxn modelId="{F0519D0A-6884-4F0E-B1CA-FA684BEC77B4}" type="presOf" srcId="{A8F4F259-729D-42D4-9951-9BCBFC6BFAB6}" destId="{E622CFA3-EBF3-4736-99D4-D6E2000AD7E3}" srcOrd="0" destOrd="0" presId="urn:microsoft.com/office/officeart/2018/5/layout/IconLeafLabelList"/>
    <dgm:cxn modelId="{40EDEC20-96CB-4C8D-89FC-8E6AE4055149}" type="presOf" srcId="{E87696D4-F82F-4D95-90E9-5F43D4E71943}" destId="{7F889414-818A-4487-930D-BEE6540171EF}" srcOrd="0" destOrd="0" presId="urn:microsoft.com/office/officeart/2018/5/layout/IconLeafLabelList"/>
    <dgm:cxn modelId="{09A2182B-0289-4844-8E84-D8572803BE1A}" type="presOf" srcId="{B80A7984-9028-4FDA-A2AC-A03B12609EE1}" destId="{E8CAE077-0C60-4CCD-B53F-2086428184C9}" srcOrd="0" destOrd="0" presId="urn:microsoft.com/office/officeart/2018/5/layout/IconLeafLabelList"/>
    <dgm:cxn modelId="{BE773E4F-05BA-4A29-8C86-25076B5B053E}" srcId="{26D7A27D-F2CB-4A7D-8C54-60B25A79EF38}" destId="{E87696D4-F82F-4D95-90E9-5F43D4E71943}" srcOrd="0" destOrd="0" parTransId="{08BC3386-1155-4F9E-A1BE-2A5309D6C4D0}" sibTransId="{AE066098-C6FD-45A1-8E57-626B634A5E62}"/>
    <dgm:cxn modelId="{28FD2E99-BA3B-4AD6-B91D-F75A381B8021}" type="presOf" srcId="{26D7A27D-F2CB-4A7D-8C54-60B25A79EF38}" destId="{37530DC6-60AE-4323-8170-83146C28B3E5}" srcOrd="0" destOrd="0" presId="urn:microsoft.com/office/officeart/2018/5/layout/IconLeafLabelList"/>
    <dgm:cxn modelId="{83F8B1AB-537E-484A-BCA4-7AC26E5DFBF5}" srcId="{26D7A27D-F2CB-4A7D-8C54-60B25A79EF38}" destId="{1388C628-CA5E-4C23-BE72-DA0F2062AF4C}" srcOrd="3" destOrd="0" parTransId="{125E4D35-2F18-4614-91FE-079F890C4F7C}" sibTransId="{B148A696-362A-4080-8DAF-B63334166323}"/>
    <dgm:cxn modelId="{269BCCB6-73D2-43CE-A297-DECF8DCF378E}" srcId="{26D7A27D-F2CB-4A7D-8C54-60B25A79EF38}" destId="{B80A7984-9028-4FDA-A2AC-A03B12609EE1}" srcOrd="1" destOrd="0" parTransId="{22651B3C-3BF6-4FB7-9643-04D339AD833A}" sibTransId="{18B55E55-7F99-4275-BD7C-60D6E0D692E3}"/>
    <dgm:cxn modelId="{B5EDA9C9-EC92-47F6-82B2-CC6A5A887DB5}" type="presOf" srcId="{1388C628-CA5E-4C23-BE72-DA0F2062AF4C}" destId="{66353607-0D82-4056-8B6C-2D4A45AAC594}" srcOrd="0" destOrd="0" presId="urn:microsoft.com/office/officeart/2018/5/layout/IconLeafLabelList"/>
    <dgm:cxn modelId="{25610382-C5F5-4AE0-9A83-BB93A1893732}" type="presParOf" srcId="{37530DC6-60AE-4323-8170-83146C28B3E5}" destId="{5782BC63-7673-41E7-8B1F-42A4A1392FA0}" srcOrd="0" destOrd="0" presId="urn:microsoft.com/office/officeart/2018/5/layout/IconLeafLabelList"/>
    <dgm:cxn modelId="{7B51AB43-E139-4A8F-8B55-7A150C9AEEE6}" type="presParOf" srcId="{5782BC63-7673-41E7-8B1F-42A4A1392FA0}" destId="{57B612ED-92A7-4B05-B061-FF0468261C4E}" srcOrd="0" destOrd="0" presId="urn:microsoft.com/office/officeart/2018/5/layout/IconLeafLabelList"/>
    <dgm:cxn modelId="{BBB85719-B263-46D5-B05B-9937B9AEB7C8}" type="presParOf" srcId="{5782BC63-7673-41E7-8B1F-42A4A1392FA0}" destId="{C4AD61E3-75FF-43AF-B01D-85D151967378}" srcOrd="1" destOrd="0" presId="urn:microsoft.com/office/officeart/2018/5/layout/IconLeafLabelList"/>
    <dgm:cxn modelId="{3A6DF731-4D11-46C4-9539-E452FEA65C00}" type="presParOf" srcId="{5782BC63-7673-41E7-8B1F-42A4A1392FA0}" destId="{25E635D6-E381-491C-8129-AF4A51B66CE6}" srcOrd="2" destOrd="0" presId="urn:microsoft.com/office/officeart/2018/5/layout/IconLeafLabelList"/>
    <dgm:cxn modelId="{F77E251E-5DCF-4167-8A00-A8168804D1BD}" type="presParOf" srcId="{5782BC63-7673-41E7-8B1F-42A4A1392FA0}" destId="{7F889414-818A-4487-930D-BEE6540171EF}" srcOrd="3" destOrd="0" presId="urn:microsoft.com/office/officeart/2018/5/layout/IconLeafLabelList"/>
    <dgm:cxn modelId="{26D099F8-10D1-4139-B380-3C6B3926D3D0}" type="presParOf" srcId="{37530DC6-60AE-4323-8170-83146C28B3E5}" destId="{23A288EC-C0A3-4DDE-8D54-C7A9117B6A3F}" srcOrd="1" destOrd="0" presId="urn:microsoft.com/office/officeart/2018/5/layout/IconLeafLabelList"/>
    <dgm:cxn modelId="{206F20DC-2F2B-4978-9570-64B919D3E085}" type="presParOf" srcId="{37530DC6-60AE-4323-8170-83146C28B3E5}" destId="{1BD0C6B0-94E2-4573-A7BF-58FDFEF65F61}" srcOrd="2" destOrd="0" presId="urn:microsoft.com/office/officeart/2018/5/layout/IconLeafLabelList"/>
    <dgm:cxn modelId="{7AF8175F-36EB-43C2-8BE5-FDE4622BB9AF}" type="presParOf" srcId="{1BD0C6B0-94E2-4573-A7BF-58FDFEF65F61}" destId="{FB2232F1-6756-43EB-A742-6D12C283748B}" srcOrd="0" destOrd="0" presId="urn:microsoft.com/office/officeart/2018/5/layout/IconLeafLabelList"/>
    <dgm:cxn modelId="{11D6CFC4-2719-4F64-B521-E46576F64C4C}" type="presParOf" srcId="{1BD0C6B0-94E2-4573-A7BF-58FDFEF65F61}" destId="{B306C2A0-33E2-4E01-B39B-FF503317C5FB}" srcOrd="1" destOrd="0" presId="urn:microsoft.com/office/officeart/2018/5/layout/IconLeafLabelList"/>
    <dgm:cxn modelId="{8E4FE7DA-C9C3-4B77-BD5C-F62575BBC17D}" type="presParOf" srcId="{1BD0C6B0-94E2-4573-A7BF-58FDFEF65F61}" destId="{026477B0-5ADF-4E2E-902C-B97C71D2951B}" srcOrd="2" destOrd="0" presId="urn:microsoft.com/office/officeart/2018/5/layout/IconLeafLabelList"/>
    <dgm:cxn modelId="{2D049D5F-BBA8-4808-B3C6-61AF67547C63}" type="presParOf" srcId="{1BD0C6B0-94E2-4573-A7BF-58FDFEF65F61}" destId="{E8CAE077-0C60-4CCD-B53F-2086428184C9}" srcOrd="3" destOrd="0" presId="urn:microsoft.com/office/officeart/2018/5/layout/IconLeafLabelList"/>
    <dgm:cxn modelId="{FA010067-F835-48DC-A823-AB2BC5963812}" type="presParOf" srcId="{37530DC6-60AE-4323-8170-83146C28B3E5}" destId="{449F1437-D39E-4183-ADD9-EE1333627668}" srcOrd="3" destOrd="0" presId="urn:microsoft.com/office/officeart/2018/5/layout/IconLeafLabelList"/>
    <dgm:cxn modelId="{87060185-2DC0-40BC-8058-E8A2260D669A}" type="presParOf" srcId="{37530DC6-60AE-4323-8170-83146C28B3E5}" destId="{69B4ED7D-7607-42A4-B6EE-5B0D3C73560B}" srcOrd="4" destOrd="0" presId="urn:microsoft.com/office/officeart/2018/5/layout/IconLeafLabelList"/>
    <dgm:cxn modelId="{6F6A4D7C-373B-4FC5-91CD-5816CFCE714F}" type="presParOf" srcId="{69B4ED7D-7607-42A4-B6EE-5B0D3C73560B}" destId="{AB2CFDE0-17C1-42FA-A146-D4F5A5EE9617}" srcOrd="0" destOrd="0" presId="urn:microsoft.com/office/officeart/2018/5/layout/IconLeafLabelList"/>
    <dgm:cxn modelId="{744A0E69-F102-454B-B0E7-3D398D75D817}" type="presParOf" srcId="{69B4ED7D-7607-42A4-B6EE-5B0D3C73560B}" destId="{EEB6E98C-1A16-4500-A3A5-0E2FD73CD9FF}" srcOrd="1" destOrd="0" presId="urn:microsoft.com/office/officeart/2018/5/layout/IconLeafLabelList"/>
    <dgm:cxn modelId="{61143B55-C975-4229-B33F-8031554E57B3}" type="presParOf" srcId="{69B4ED7D-7607-42A4-B6EE-5B0D3C73560B}" destId="{BDC0351E-966A-499D-9D09-1D982F0FDB13}" srcOrd="2" destOrd="0" presId="urn:microsoft.com/office/officeart/2018/5/layout/IconLeafLabelList"/>
    <dgm:cxn modelId="{964D2FC9-7F9E-4C15-A3B2-4D8E03688510}" type="presParOf" srcId="{69B4ED7D-7607-42A4-B6EE-5B0D3C73560B}" destId="{E622CFA3-EBF3-4736-99D4-D6E2000AD7E3}" srcOrd="3" destOrd="0" presId="urn:microsoft.com/office/officeart/2018/5/layout/IconLeafLabelList"/>
    <dgm:cxn modelId="{13152CBA-AEC5-42ED-8E2F-473FC446A5DF}" type="presParOf" srcId="{37530DC6-60AE-4323-8170-83146C28B3E5}" destId="{AD8DE655-ED97-4B1B-B9C9-B60CEA1CF61B}" srcOrd="5" destOrd="0" presId="urn:microsoft.com/office/officeart/2018/5/layout/IconLeafLabelList"/>
    <dgm:cxn modelId="{B22403FD-1993-491A-A66E-18EB721BDE42}" type="presParOf" srcId="{37530DC6-60AE-4323-8170-83146C28B3E5}" destId="{C40DB82A-5D82-426D-B4F0-AF671336571F}" srcOrd="6" destOrd="0" presId="urn:microsoft.com/office/officeart/2018/5/layout/IconLeafLabelList"/>
    <dgm:cxn modelId="{DAFAB108-1AC3-4F04-81C0-473723F2FA68}" type="presParOf" srcId="{C40DB82A-5D82-426D-B4F0-AF671336571F}" destId="{55997493-DEF7-4F3D-896C-AE8D354A63D6}" srcOrd="0" destOrd="0" presId="urn:microsoft.com/office/officeart/2018/5/layout/IconLeafLabelList"/>
    <dgm:cxn modelId="{ABF283E1-001E-408B-BC90-FF4B0908A5B7}" type="presParOf" srcId="{C40DB82A-5D82-426D-B4F0-AF671336571F}" destId="{8061DC26-20C2-49FD-AB59-622DCD45BD49}" srcOrd="1" destOrd="0" presId="urn:microsoft.com/office/officeart/2018/5/layout/IconLeafLabelList"/>
    <dgm:cxn modelId="{1B118569-6A6E-45CD-8E48-05FD582A5CBB}" type="presParOf" srcId="{C40DB82A-5D82-426D-B4F0-AF671336571F}" destId="{022A4433-B6DE-46FC-8914-FA17CA16CDB3}" srcOrd="2" destOrd="0" presId="urn:microsoft.com/office/officeart/2018/5/layout/IconLeafLabelList"/>
    <dgm:cxn modelId="{DD863D01-6B94-4E30-B3B6-026CE9ACF46C}" type="presParOf" srcId="{C40DB82A-5D82-426D-B4F0-AF671336571F}" destId="{66353607-0D82-4056-8B6C-2D4A45AAC59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EA6159-3BBE-4E1C-BAAF-6F38DEBA3F2C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25C2C3E-7429-4ACC-ACA2-1474181788AA}">
      <dgm:prSet/>
      <dgm:spPr/>
      <dgm:t>
        <a:bodyPr/>
        <a:lstStyle/>
        <a:p>
          <a:r>
            <a:rPr lang="en-US"/>
            <a:t>Analyzed crude death rates for males and females.</a:t>
          </a:r>
        </a:p>
      </dgm:t>
    </dgm:pt>
    <dgm:pt modelId="{E82E57A4-1FCD-4F3A-83A9-993AB71240B4}" type="parTrans" cxnId="{277F22C9-06DF-453F-8840-08648DB9F5B0}">
      <dgm:prSet/>
      <dgm:spPr/>
      <dgm:t>
        <a:bodyPr/>
        <a:lstStyle/>
        <a:p>
          <a:endParaRPr lang="en-US"/>
        </a:p>
      </dgm:t>
    </dgm:pt>
    <dgm:pt modelId="{62F95AB4-99D6-4147-98F0-78D45C320042}" type="sibTrans" cxnId="{277F22C9-06DF-453F-8840-08648DB9F5B0}">
      <dgm:prSet/>
      <dgm:spPr/>
      <dgm:t>
        <a:bodyPr/>
        <a:lstStyle/>
        <a:p>
          <a:endParaRPr lang="en-US"/>
        </a:p>
      </dgm:t>
    </dgm:pt>
    <dgm:pt modelId="{90D3DB1E-7530-4EA4-BC2A-EDB73AADA0C3}">
      <dgm:prSet/>
      <dgm:spPr/>
      <dgm:t>
        <a:bodyPr/>
        <a:lstStyle/>
        <a:p>
          <a:r>
            <a:rPr lang="en-US"/>
            <a:t>Identified if there is a significant difference in mortality between genders.</a:t>
          </a:r>
        </a:p>
      </dgm:t>
    </dgm:pt>
    <dgm:pt modelId="{7AB2151F-4803-4320-88AB-57E28675451B}" type="parTrans" cxnId="{5E5A6533-2FE8-4A9D-90B5-5E784C011F05}">
      <dgm:prSet/>
      <dgm:spPr/>
      <dgm:t>
        <a:bodyPr/>
        <a:lstStyle/>
        <a:p>
          <a:endParaRPr lang="en-US"/>
        </a:p>
      </dgm:t>
    </dgm:pt>
    <dgm:pt modelId="{F33F24FC-F4E5-4F63-9327-DACAC01CC9F9}" type="sibTrans" cxnId="{5E5A6533-2FE8-4A9D-90B5-5E784C011F05}">
      <dgm:prSet/>
      <dgm:spPr/>
      <dgm:t>
        <a:bodyPr/>
        <a:lstStyle/>
        <a:p>
          <a:endParaRPr lang="en-US"/>
        </a:p>
      </dgm:t>
    </dgm:pt>
    <dgm:pt modelId="{E313D364-BFED-4833-A113-FE0B1CD7CEFC}">
      <dgm:prSet/>
      <dgm:spPr/>
      <dgm:t>
        <a:bodyPr/>
        <a:lstStyle/>
        <a:p>
          <a:r>
            <a:rPr lang="en-US"/>
            <a:t>Used both statistical analysis and visual comparisons using K-Means.</a:t>
          </a:r>
        </a:p>
      </dgm:t>
    </dgm:pt>
    <dgm:pt modelId="{A5574335-9695-4E9F-9EAB-DB6453B4434B}" type="parTrans" cxnId="{DD8D2131-7FB2-4A78-B7B0-9204C001E37E}">
      <dgm:prSet/>
      <dgm:spPr/>
      <dgm:t>
        <a:bodyPr/>
        <a:lstStyle/>
        <a:p>
          <a:endParaRPr lang="en-US"/>
        </a:p>
      </dgm:t>
    </dgm:pt>
    <dgm:pt modelId="{7EB30363-96EC-4D83-AA42-75FD57657A32}" type="sibTrans" cxnId="{DD8D2131-7FB2-4A78-B7B0-9204C001E37E}">
      <dgm:prSet/>
      <dgm:spPr/>
      <dgm:t>
        <a:bodyPr/>
        <a:lstStyle/>
        <a:p>
          <a:endParaRPr lang="en-US"/>
        </a:p>
      </dgm:t>
    </dgm:pt>
    <dgm:pt modelId="{BD4641F7-66B9-0346-B9ED-6081221EE78D}" type="pres">
      <dgm:prSet presAssocID="{5AEA6159-3BBE-4E1C-BAAF-6F38DEBA3F2C}" presName="Name0" presStyleCnt="0">
        <dgm:presLayoutVars>
          <dgm:dir/>
          <dgm:animLvl val="lvl"/>
          <dgm:resizeHandles val="exact"/>
        </dgm:presLayoutVars>
      </dgm:prSet>
      <dgm:spPr/>
    </dgm:pt>
    <dgm:pt modelId="{E5732332-777C-0941-84CC-936ABD406DE5}" type="pres">
      <dgm:prSet presAssocID="{E313D364-BFED-4833-A113-FE0B1CD7CEFC}" presName="boxAndChildren" presStyleCnt="0"/>
      <dgm:spPr/>
    </dgm:pt>
    <dgm:pt modelId="{47078A62-F925-6641-BF0E-19BBB437FBF9}" type="pres">
      <dgm:prSet presAssocID="{E313D364-BFED-4833-A113-FE0B1CD7CEFC}" presName="parentTextBox" presStyleLbl="node1" presStyleIdx="0" presStyleCnt="3"/>
      <dgm:spPr/>
    </dgm:pt>
    <dgm:pt modelId="{64A3455C-A709-824E-BEBE-B50F40EB8CE4}" type="pres">
      <dgm:prSet presAssocID="{F33F24FC-F4E5-4F63-9327-DACAC01CC9F9}" presName="sp" presStyleCnt="0"/>
      <dgm:spPr/>
    </dgm:pt>
    <dgm:pt modelId="{10B4ADA4-CA72-E245-BD3B-68964B010927}" type="pres">
      <dgm:prSet presAssocID="{90D3DB1E-7530-4EA4-BC2A-EDB73AADA0C3}" presName="arrowAndChildren" presStyleCnt="0"/>
      <dgm:spPr/>
    </dgm:pt>
    <dgm:pt modelId="{7250954C-E8A5-D347-AE35-78682E5C9482}" type="pres">
      <dgm:prSet presAssocID="{90D3DB1E-7530-4EA4-BC2A-EDB73AADA0C3}" presName="parentTextArrow" presStyleLbl="node1" presStyleIdx="1" presStyleCnt="3"/>
      <dgm:spPr/>
    </dgm:pt>
    <dgm:pt modelId="{6BFA11B5-A82C-994E-A03B-012CB9D6E6E7}" type="pres">
      <dgm:prSet presAssocID="{62F95AB4-99D6-4147-98F0-78D45C320042}" presName="sp" presStyleCnt="0"/>
      <dgm:spPr/>
    </dgm:pt>
    <dgm:pt modelId="{02E8911E-B360-8646-AC46-06763886A043}" type="pres">
      <dgm:prSet presAssocID="{625C2C3E-7429-4ACC-ACA2-1474181788AA}" presName="arrowAndChildren" presStyleCnt="0"/>
      <dgm:spPr/>
    </dgm:pt>
    <dgm:pt modelId="{108B2382-7FBF-A640-85ED-7A6F0F9CDF28}" type="pres">
      <dgm:prSet presAssocID="{625C2C3E-7429-4ACC-ACA2-1474181788AA}" presName="parentTextArrow" presStyleLbl="node1" presStyleIdx="2" presStyleCnt="3"/>
      <dgm:spPr/>
    </dgm:pt>
  </dgm:ptLst>
  <dgm:cxnLst>
    <dgm:cxn modelId="{4B1DB116-7A54-3E4F-B6DA-9FBB27C60683}" type="presOf" srcId="{90D3DB1E-7530-4EA4-BC2A-EDB73AADA0C3}" destId="{7250954C-E8A5-D347-AE35-78682E5C9482}" srcOrd="0" destOrd="0" presId="urn:microsoft.com/office/officeart/2005/8/layout/process4"/>
    <dgm:cxn modelId="{DD8D2131-7FB2-4A78-B7B0-9204C001E37E}" srcId="{5AEA6159-3BBE-4E1C-BAAF-6F38DEBA3F2C}" destId="{E313D364-BFED-4833-A113-FE0B1CD7CEFC}" srcOrd="2" destOrd="0" parTransId="{A5574335-9695-4E9F-9EAB-DB6453B4434B}" sibTransId="{7EB30363-96EC-4D83-AA42-75FD57657A32}"/>
    <dgm:cxn modelId="{5E5A6533-2FE8-4A9D-90B5-5E784C011F05}" srcId="{5AEA6159-3BBE-4E1C-BAAF-6F38DEBA3F2C}" destId="{90D3DB1E-7530-4EA4-BC2A-EDB73AADA0C3}" srcOrd="1" destOrd="0" parTransId="{7AB2151F-4803-4320-88AB-57E28675451B}" sibTransId="{F33F24FC-F4E5-4F63-9327-DACAC01CC9F9}"/>
    <dgm:cxn modelId="{6D639781-4313-2C48-A6F9-BEA143A97C7D}" type="presOf" srcId="{E313D364-BFED-4833-A113-FE0B1CD7CEFC}" destId="{47078A62-F925-6641-BF0E-19BBB437FBF9}" srcOrd="0" destOrd="0" presId="urn:microsoft.com/office/officeart/2005/8/layout/process4"/>
    <dgm:cxn modelId="{028985AB-4899-044B-9763-76F25BECC984}" type="presOf" srcId="{5AEA6159-3BBE-4E1C-BAAF-6F38DEBA3F2C}" destId="{BD4641F7-66B9-0346-B9ED-6081221EE78D}" srcOrd="0" destOrd="0" presId="urn:microsoft.com/office/officeart/2005/8/layout/process4"/>
    <dgm:cxn modelId="{277F22C9-06DF-453F-8840-08648DB9F5B0}" srcId="{5AEA6159-3BBE-4E1C-BAAF-6F38DEBA3F2C}" destId="{625C2C3E-7429-4ACC-ACA2-1474181788AA}" srcOrd="0" destOrd="0" parTransId="{E82E57A4-1FCD-4F3A-83A9-993AB71240B4}" sibTransId="{62F95AB4-99D6-4147-98F0-78D45C320042}"/>
    <dgm:cxn modelId="{E10482D1-D0B5-8048-B717-1579CBDC22EB}" type="presOf" srcId="{625C2C3E-7429-4ACC-ACA2-1474181788AA}" destId="{108B2382-7FBF-A640-85ED-7A6F0F9CDF28}" srcOrd="0" destOrd="0" presId="urn:microsoft.com/office/officeart/2005/8/layout/process4"/>
    <dgm:cxn modelId="{2C78441E-1DC1-204E-80A9-0B0F7867AB6E}" type="presParOf" srcId="{BD4641F7-66B9-0346-B9ED-6081221EE78D}" destId="{E5732332-777C-0941-84CC-936ABD406DE5}" srcOrd="0" destOrd="0" presId="urn:microsoft.com/office/officeart/2005/8/layout/process4"/>
    <dgm:cxn modelId="{65E4CCCB-7659-D949-A575-166AD5BD41D2}" type="presParOf" srcId="{E5732332-777C-0941-84CC-936ABD406DE5}" destId="{47078A62-F925-6641-BF0E-19BBB437FBF9}" srcOrd="0" destOrd="0" presId="urn:microsoft.com/office/officeart/2005/8/layout/process4"/>
    <dgm:cxn modelId="{1BA784AD-5F71-9543-9D24-E7F113607532}" type="presParOf" srcId="{BD4641F7-66B9-0346-B9ED-6081221EE78D}" destId="{64A3455C-A709-824E-BEBE-B50F40EB8CE4}" srcOrd="1" destOrd="0" presId="urn:microsoft.com/office/officeart/2005/8/layout/process4"/>
    <dgm:cxn modelId="{53E88007-A793-6E43-8DFF-05C183A02AA5}" type="presParOf" srcId="{BD4641F7-66B9-0346-B9ED-6081221EE78D}" destId="{10B4ADA4-CA72-E245-BD3B-68964B010927}" srcOrd="2" destOrd="0" presId="urn:microsoft.com/office/officeart/2005/8/layout/process4"/>
    <dgm:cxn modelId="{7EAB42CD-7833-6E4B-9C99-20C44835880B}" type="presParOf" srcId="{10B4ADA4-CA72-E245-BD3B-68964B010927}" destId="{7250954C-E8A5-D347-AE35-78682E5C9482}" srcOrd="0" destOrd="0" presId="urn:microsoft.com/office/officeart/2005/8/layout/process4"/>
    <dgm:cxn modelId="{30F96086-2D6E-0B45-ADD7-A734112A0AF9}" type="presParOf" srcId="{BD4641F7-66B9-0346-B9ED-6081221EE78D}" destId="{6BFA11B5-A82C-994E-A03B-012CB9D6E6E7}" srcOrd="3" destOrd="0" presId="urn:microsoft.com/office/officeart/2005/8/layout/process4"/>
    <dgm:cxn modelId="{A9E0DD99-1F88-8740-9B5A-2DD6F938574A}" type="presParOf" srcId="{BD4641F7-66B9-0346-B9ED-6081221EE78D}" destId="{02E8911E-B360-8646-AC46-06763886A043}" srcOrd="4" destOrd="0" presId="urn:microsoft.com/office/officeart/2005/8/layout/process4"/>
    <dgm:cxn modelId="{4103AEF7-DEEF-3848-99A1-FE4738DAE0F3}" type="presParOf" srcId="{02E8911E-B360-8646-AC46-06763886A043}" destId="{108B2382-7FBF-A640-85ED-7A6F0F9CDF2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8126D9-4FA0-40B6-A4A5-3A792CA76EE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DE9D411-D070-4551-87F2-54A74FA5D916}">
      <dgm:prSet/>
      <dgm:spPr/>
      <dgm:t>
        <a:bodyPr/>
        <a:lstStyle/>
        <a:p>
          <a:r>
            <a:rPr lang="en-US"/>
            <a:t>Group districts based on crude death rates for males and females.</a:t>
          </a:r>
        </a:p>
      </dgm:t>
    </dgm:pt>
    <dgm:pt modelId="{FBBBFE30-621F-4C1D-B8A3-8F737D2E1380}" type="parTrans" cxnId="{998BA3BF-7D99-4DE8-A9C1-A6E42878F17D}">
      <dgm:prSet/>
      <dgm:spPr/>
      <dgm:t>
        <a:bodyPr/>
        <a:lstStyle/>
        <a:p>
          <a:endParaRPr lang="en-US"/>
        </a:p>
      </dgm:t>
    </dgm:pt>
    <dgm:pt modelId="{EBA6815D-784E-464C-B9D1-840716DD38BA}" type="sibTrans" cxnId="{998BA3BF-7D99-4DE8-A9C1-A6E42878F17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833BD41-174D-4543-A959-F78AD7062F70}">
      <dgm:prSet/>
      <dgm:spPr/>
      <dgm:t>
        <a:bodyPr/>
        <a:lstStyle/>
        <a:p>
          <a:r>
            <a:rPr lang="en-US"/>
            <a:t>Identify clusters with similar mortality patterns.</a:t>
          </a:r>
        </a:p>
      </dgm:t>
    </dgm:pt>
    <dgm:pt modelId="{DE324BB7-6A4F-40D9-B750-0AC376007663}" type="parTrans" cxnId="{ED80B78C-6AA9-47F3-8403-CEF37F4D6EAC}">
      <dgm:prSet/>
      <dgm:spPr/>
      <dgm:t>
        <a:bodyPr/>
        <a:lstStyle/>
        <a:p>
          <a:endParaRPr lang="en-US"/>
        </a:p>
      </dgm:t>
    </dgm:pt>
    <dgm:pt modelId="{25352343-F4AB-4D06-A435-4FD39955ABF7}" type="sibTrans" cxnId="{ED80B78C-6AA9-47F3-8403-CEF37F4D6EA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B241CFD-399C-4FA4-9D08-439395A2CBFC}">
      <dgm:prSet/>
      <dgm:spPr/>
      <dgm:t>
        <a:bodyPr/>
        <a:lstStyle/>
        <a:p>
          <a:r>
            <a:rPr lang="en-US"/>
            <a:t>Two clusters identified: Low mortality (yellow) and high mortality (purple).</a:t>
          </a:r>
        </a:p>
      </dgm:t>
    </dgm:pt>
    <dgm:pt modelId="{33AA00C3-DB38-43A4-A4C9-1C7CA8ECF34D}" type="parTrans" cxnId="{94741B2C-843C-4529-8684-55E7FC198BFB}">
      <dgm:prSet/>
      <dgm:spPr/>
      <dgm:t>
        <a:bodyPr/>
        <a:lstStyle/>
        <a:p>
          <a:endParaRPr lang="en-US"/>
        </a:p>
      </dgm:t>
    </dgm:pt>
    <dgm:pt modelId="{3BCF4602-C0DC-4845-AEA8-4856398353F8}" type="sibTrans" cxnId="{94741B2C-843C-4529-8684-55E7FC198BF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798DF3B-2FFD-7A46-9226-55BD1EE4213E}" type="pres">
      <dgm:prSet presAssocID="{628126D9-4FA0-40B6-A4A5-3A792CA76EE4}" presName="Name0" presStyleCnt="0">
        <dgm:presLayoutVars>
          <dgm:animLvl val="lvl"/>
          <dgm:resizeHandles val="exact"/>
        </dgm:presLayoutVars>
      </dgm:prSet>
      <dgm:spPr/>
    </dgm:pt>
    <dgm:pt modelId="{460112EC-20AD-DE43-8D84-C144BC8554E1}" type="pres">
      <dgm:prSet presAssocID="{3DE9D411-D070-4551-87F2-54A74FA5D916}" presName="compositeNode" presStyleCnt="0">
        <dgm:presLayoutVars>
          <dgm:bulletEnabled val="1"/>
        </dgm:presLayoutVars>
      </dgm:prSet>
      <dgm:spPr/>
    </dgm:pt>
    <dgm:pt modelId="{5F8E7E9D-50D8-524B-9FCA-E3BFEE87F851}" type="pres">
      <dgm:prSet presAssocID="{3DE9D411-D070-4551-87F2-54A74FA5D916}" presName="bgRect" presStyleLbl="alignNode1" presStyleIdx="0" presStyleCnt="3"/>
      <dgm:spPr/>
    </dgm:pt>
    <dgm:pt modelId="{0C3B903D-F2FF-1E4F-9CFB-33EC1BEA7B80}" type="pres">
      <dgm:prSet presAssocID="{EBA6815D-784E-464C-B9D1-840716DD38B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6EB3126-C66C-6C43-94D3-31A899F1F5A6}" type="pres">
      <dgm:prSet presAssocID="{3DE9D411-D070-4551-87F2-54A74FA5D916}" presName="nodeRect" presStyleLbl="alignNode1" presStyleIdx="0" presStyleCnt="3">
        <dgm:presLayoutVars>
          <dgm:bulletEnabled val="1"/>
        </dgm:presLayoutVars>
      </dgm:prSet>
      <dgm:spPr/>
    </dgm:pt>
    <dgm:pt modelId="{274E9DB3-191A-2D45-B428-98BC42D2797D}" type="pres">
      <dgm:prSet presAssocID="{EBA6815D-784E-464C-B9D1-840716DD38BA}" presName="sibTrans" presStyleCnt="0"/>
      <dgm:spPr/>
    </dgm:pt>
    <dgm:pt modelId="{8648BFB5-6178-164A-B326-A6FB8C65681E}" type="pres">
      <dgm:prSet presAssocID="{7833BD41-174D-4543-A959-F78AD7062F70}" presName="compositeNode" presStyleCnt="0">
        <dgm:presLayoutVars>
          <dgm:bulletEnabled val="1"/>
        </dgm:presLayoutVars>
      </dgm:prSet>
      <dgm:spPr/>
    </dgm:pt>
    <dgm:pt modelId="{3AFB7FFD-BB90-0A4A-86F5-E1B0F96BB4CE}" type="pres">
      <dgm:prSet presAssocID="{7833BD41-174D-4543-A959-F78AD7062F70}" presName="bgRect" presStyleLbl="alignNode1" presStyleIdx="1" presStyleCnt="3"/>
      <dgm:spPr/>
    </dgm:pt>
    <dgm:pt modelId="{40648E83-9FBB-CF42-9D36-74DBFB6EFBEE}" type="pres">
      <dgm:prSet presAssocID="{25352343-F4AB-4D06-A435-4FD39955ABF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2DA3BEF-90CE-3742-A300-5F3027D345B7}" type="pres">
      <dgm:prSet presAssocID="{7833BD41-174D-4543-A959-F78AD7062F70}" presName="nodeRect" presStyleLbl="alignNode1" presStyleIdx="1" presStyleCnt="3">
        <dgm:presLayoutVars>
          <dgm:bulletEnabled val="1"/>
        </dgm:presLayoutVars>
      </dgm:prSet>
      <dgm:spPr/>
    </dgm:pt>
    <dgm:pt modelId="{4D6312A2-01B2-6240-BC6B-E3F5043CDB88}" type="pres">
      <dgm:prSet presAssocID="{25352343-F4AB-4D06-A435-4FD39955ABF7}" presName="sibTrans" presStyleCnt="0"/>
      <dgm:spPr/>
    </dgm:pt>
    <dgm:pt modelId="{A7C28BF4-EE96-EF4C-88EB-CE049CF45B37}" type="pres">
      <dgm:prSet presAssocID="{BB241CFD-399C-4FA4-9D08-439395A2CBFC}" presName="compositeNode" presStyleCnt="0">
        <dgm:presLayoutVars>
          <dgm:bulletEnabled val="1"/>
        </dgm:presLayoutVars>
      </dgm:prSet>
      <dgm:spPr/>
    </dgm:pt>
    <dgm:pt modelId="{7E5635D0-70CC-4641-8DF7-0DAE18003267}" type="pres">
      <dgm:prSet presAssocID="{BB241CFD-399C-4FA4-9D08-439395A2CBFC}" presName="bgRect" presStyleLbl="alignNode1" presStyleIdx="2" presStyleCnt="3"/>
      <dgm:spPr/>
    </dgm:pt>
    <dgm:pt modelId="{D6627DC9-4F58-1341-90C1-C485B35D65CE}" type="pres">
      <dgm:prSet presAssocID="{3BCF4602-C0DC-4845-AEA8-4856398353F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DDF0295-5754-1644-A637-F0172D11D124}" type="pres">
      <dgm:prSet presAssocID="{BB241CFD-399C-4FA4-9D08-439395A2CBF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4741B2C-843C-4529-8684-55E7FC198BFB}" srcId="{628126D9-4FA0-40B6-A4A5-3A792CA76EE4}" destId="{BB241CFD-399C-4FA4-9D08-439395A2CBFC}" srcOrd="2" destOrd="0" parTransId="{33AA00C3-DB38-43A4-A4C9-1C7CA8ECF34D}" sibTransId="{3BCF4602-C0DC-4845-AEA8-4856398353F8}"/>
    <dgm:cxn modelId="{93AFFC3F-DE7F-6343-9038-533B58418DB3}" type="presOf" srcId="{BB241CFD-399C-4FA4-9D08-439395A2CBFC}" destId="{5DDF0295-5754-1644-A637-F0172D11D124}" srcOrd="1" destOrd="0" presId="urn:microsoft.com/office/officeart/2016/7/layout/LinearBlockProcessNumbered"/>
    <dgm:cxn modelId="{68A25766-D8F5-1A4F-906E-EC9287DB5FD0}" type="presOf" srcId="{25352343-F4AB-4D06-A435-4FD39955ABF7}" destId="{40648E83-9FBB-CF42-9D36-74DBFB6EFBEE}" srcOrd="0" destOrd="0" presId="urn:microsoft.com/office/officeart/2016/7/layout/LinearBlockProcessNumbered"/>
    <dgm:cxn modelId="{ED80B78C-6AA9-47F3-8403-CEF37F4D6EAC}" srcId="{628126D9-4FA0-40B6-A4A5-3A792CA76EE4}" destId="{7833BD41-174D-4543-A959-F78AD7062F70}" srcOrd="1" destOrd="0" parTransId="{DE324BB7-6A4F-40D9-B750-0AC376007663}" sibTransId="{25352343-F4AB-4D06-A435-4FD39955ABF7}"/>
    <dgm:cxn modelId="{85F15491-D62D-E740-97EE-AFA9A3F70CC6}" type="presOf" srcId="{3BCF4602-C0DC-4845-AEA8-4856398353F8}" destId="{D6627DC9-4F58-1341-90C1-C485B35D65CE}" srcOrd="0" destOrd="0" presId="urn:microsoft.com/office/officeart/2016/7/layout/LinearBlockProcessNumbered"/>
    <dgm:cxn modelId="{922292BE-F40C-6E41-A3A4-23C1AFD7B441}" type="presOf" srcId="{BB241CFD-399C-4FA4-9D08-439395A2CBFC}" destId="{7E5635D0-70CC-4641-8DF7-0DAE18003267}" srcOrd="0" destOrd="0" presId="urn:microsoft.com/office/officeart/2016/7/layout/LinearBlockProcessNumbered"/>
    <dgm:cxn modelId="{998BA3BF-7D99-4DE8-A9C1-A6E42878F17D}" srcId="{628126D9-4FA0-40B6-A4A5-3A792CA76EE4}" destId="{3DE9D411-D070-4551-87F2-54A74FA5D916}" srcOrd="0" destOrd="0" parTransId="{FBBBFE30-621F-4C1D-B8A3-8F737D2E1380}" sibTransId="{EBA6815D-784E-464C-B9D1-840716DD38BA}"/>
    <dgm:cxn modelId="{8EF726C6-BD30-1D4B-8C6A-2703DFB07C93}" type="presOf" srcId="{EBA6815D-784E-464C-B9D1-840716DD38BA}" destId="{0C3B903D-F2FF-1E4F-9CFB-33EC1BEA7B80}" srcOrd="0" destOrd="0" presId="urn:microsoft.com/office/officeart/2016/7/layout/LinearBlockProcessNumbered"/>
    <dgm:cxn modelId="{03C836CA-23D1-784D-BDA5-793512DB9E92}" type="presOf" srcId="{3DE9D411-D070-4551-87F2-54A74FA5D916}" destId="{D6EB3126-C66C-6C43-94D3-31A899F1F5A6}" srcOrd="1" destOrd="0" presId="urn:microsoft.com/office/officeart/2016/7/layout/LinearBlockProcessNumbered"/>
    <dgm:cxn modelId="{4DDA69DD-8AD0-AC46-902C-826367F0304D}" type="presOf" srcId="{7833BD41-174D-4543-A959-F78AD7062F70}" destId="{3AFB7FFD-BB90-0A4A-86F5-E1B0F96BB4CE}" srcOrd="0" destOrd="0" presId="urn:microsoft.com/office/officeart/2016/7/layout/LinearBlockProcessNumbered"/>
    <dgm:cxn modelId="{3B7672E0-4CE9-E940-868D-1DBD88DBA8EB}" type="presOf" srcId="{628126D9-4FA0-40B6-A4A5-3A792CA76EE4}" destId="{D798DF3B-2FFD-7A46-9226-55BD1EE4213E}" srcOrd="0" destOrd="0" presId="urn:microsoft.com/office/officeart/2016/7/layout/LinearBlockProcessNumbered"/>
    <dgm:cxn modelId="{DD7B8FED-665B-074A-8B55-44FFC77537D8}" type="presOf" srcId="{3DE9D411-D070-4551-87F2-54A74FA5D916}" destId="{5F8E7E9D-50D8-524B-9FCA-E3BFEE87F851}" srcOrd="0" destOrd="0" presId="urn:microsoft.com/office/officeart/2016/7/layout/LinearBlockProcessNumbered"/>
    <dgm:cxn modelId="{3C1CABF2-AC5B-8A4C-A0A8-5908C66341F9}" type="presOf" srcId="{7833BD41-174D-4543-A959-F78AD7062F70}" destId="{E2DA3BEF-90CE-3742-A300-5F3027D345B7}" srcOrd="1" destOrd="0" presId="urn:microsoft.com/office/officeart/2016/7/layout/LinearBlockProcessNumbered"/>
    <dgm:cxn modelId="{E5AD0459-8B4B-1942-96C5-5AE81C054C6C}" type="presParOf" srcId="{D798DF3B-2FFD-7A46-9226-55BD1EE4213E}" destId="{460112EC-20AD-DE43-8D84-C144BC8554E1}" srcOrd="0" destOrd="0" presId="urn:microsoft.com/office/officeart/2016/7/layout/LinearBlockProcessNumbered"/>
    <dgm:cxn modelId="{52E0532A-14EC-4A4E-8E33-3CF63B00DDD1}" type="presParOf" srcId="{460112EC-20AD-DE43-8D84-C144BC8554E1}" destId="{5F8E7E9D-50D8-524B-9FCA-E3BFEE87F851}" srcOrd="0" destOrd="0" presId="urn:microsoft.com/office/officeart/2016/7/layout/LinearBlockProcessNumbered"/>
    <dgm:cxn modelId="{3BDAD0A4-4FDB-0741-84A9-A52F4F2FF8AE}" type="presParOf" srcId="{460112EC-20AD-DE43-8D84-C144BC8554E1}" destId="{0C3B903D-F2FF-1E4F-9CFB-33EC1BEA7B80}" srcOrd="1" destOrd="0" presId="urn:microsoft.com/office/officeart/2016/7/layout/LinearBlockProcessNumbered"/>
    <dgm:cxn modelId="{8C70EF32-4040-2846-82B2-C4686F9DCC51}" type="presParOf" srcId="{460112EC-20AD-DE43-8D84-C144BC8554E1}" destId="{D6EB3126-C66C-6C43-94D3-31A899F1F5A6}" srcOrd="2" destOrd="0" presId="urn:microsoft.com/office/officeart/2016/7/layout/LinearBlockProcessNumbered"/>
    <dgm:cxn modelId="{410309CB-A93A-5746-B8DE-29F59ACFBEAA}" type="presParOf" srcId="{D798DF3B-2FFD-7A46-9226-55BD1EE4213E}" destId="{274E9DB3-191A-2D45-B428-98BC42D2797D}" srcOrd="1" destOrd="0" presId="urn:microsoft.com/office/officeart/2016/7/layout/LinearBlockProcessNumbered"/>
    <dgm:cxn modelId="{2BB47E35-6F58-A64F-95F3-24850DD535E4}" type="presParOf" srcId="{D798DF3B-2FFD-7A46-9226-55BD1EE4213E}" destId="{8648BFB5-6178-164A-B326-A6FB8C65681E}" srcOrd="2" destOrd="0" presId="urn:microsoft.com/office/officeart/2016/7/layout/LinearBlockProcessNumbered"/>
    <dgm:cxn modelId="{64A8A51A-053F-7B48-8011-7022B5985BF4}" type="presParOf" srcId="{8648BFB5-6178-164A-B326-A6FB8C65681E}" destId="{3AFB7FFD-BB90-0A4A-86F5-E1B0F96BB4CE}" srcOrd="0" destOrd="0" presId="urn:microsoft.com/office/officeart/2016/7/layout/LinearBlockProcessNumbered"/>
    <dgm:cxn modelId="{653A3FFC-3386-354F-B16D-AE71E8187AA9}" type="presParOf" srcId="{8648BFB5-6178-164A-B326-A6FB8C65681E}" destId="{40648E83-9FBB-CF42-9D36-74DBFB6EFBEE}" srcOrd="1" destOrd="0" presId="urn:microsoft.com/office/officeart/2016/7/layout/LinearBlockProcessNumbered"/>
    <dgm:cxn modelId="{5C93B966-4094-0547-9800-AE7619FCCC5F}" type="presParOf" srcId="{8648BFB5-6178-164A-B326-A6FB8C65681E}" destId="{E2DA3BEF-90CE-3742-A300-5F3027D345B7}" srcOrd="2" destOrd="0" presId="urn:microsoft.com/office/officeart/2016/7/layout/LinearBlockProcessNumbered"/>
    <dgm:cxn modelId="{DFBB18C1-B128-8344-9B66-B663E5EC1BA5}" type="presParOf" srcId="{D798DF3B-2FFD-7A46-9226-55BD1EE4213E}" destId="{4D6312A2-01B2-6240-BC6B-E3F5043CDB88}" srcOrd="3" destOrd="0" presId="urn:microsoft.com/office/officeart/2016/7/layout/LinearBlockProcessNumbered"/>
    <dgm:cxn modelId="{141932D8-51AA-AB46-864D-4F8C279FCF4E}" type="presParOf" srcId="{D798DF3B-2FFD-7A46-9226-55BD1EE4213E}" destId="{A7C28BF4-EE96-EF4C-88EB-CE049CF45B37}" srcOrd="4" destOrd="0" presId="urn:microsoft.com/office/officeart/2016/7/layout/LinearBlockProcessNumbered"/>
    <dgm:cxn modelId="{1D704B8D-FDFD-5542-AC52-E3CF6A0F69C8}" type="presParOf" srcId="{A7C28BF4-EE96-EF4C-88EB-CE049CF45B37}" destId="{7E5635D0-70CC-4641-8DF7-0DAE18003267}" srcOrd="0" destOrd="0" presId="urn:microsoft.com/office/officeart/2016/7/layout/LinearBlockProcessNumbered"/>
    <dgm:cxn modelId="{C340980D-29EF-1E43-9626-2B2E73E7119D}" type="presParOf" srcId="{A7C28BF4-EE96-EF4C-88EB-CE049CF45B37}" destId="{D6627DC9-4F58-1341-90C1-C485B35D65CE}" srcOrd="1" destOrd="0" presId="urn:microsoft.com/office/officeart/2016/7/layout/LinearBlockProcessNumbered"/>
    <dgm:cxn modelId="{BFB4E18D-34D3-FE4E-8A1B-486269E6C987}" type="presParOf" srcId="{A7C28BF4-EE96-EF4C-88EB-CE049CF45B37}" destId="{5DDF0295-5754-1644-A637-F0172D11D12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14FA93-B823-4296-899C-8B90F3ACE5D6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43CD2CE-C3E6-4E11-965B-FBA1CA904B0F}">
      <dgm:prSet/>
      <dgm:spPr/>
      <dgm:t>
        <a:bodyPr/>
        <a:lstStyle/>
        <a:p>
          <a:r>
            <a:rPr lang="en-US"/>
            <a:t>Classified states based on whether their crude death rate is above or below the median.</a:t>
          </a:r>
        </a:p>
      </dgm:t>
    </dgm:pt>
    <dgm:pt modelId="{0FC2F663-7119-41F6-8D9C-D79EB1CB11BE}" type="parTrans" cxnId="{610A91BE-2A22-4326-8136-5104D70B52D1}">
      <dgm:prSet/>
      <dgm:spPr/>
      <dgm:t>
        <a:bodyPr/>
        <a:lstStyle/>
        <a:p>
          <a:endParaRPr lang="en-US"/>
        </a:p>
      </dgm:t>
    </dgm:pt>
    <dgm:pt modelId="{9A21F719-7D46-48DF-980D-C7A25805E7C5}" type="sibTrans" cxnId="{610A91BE-2A22-4326-8136-5104D70B52D1}">
      <dgm:prSet/>
      <dgm:spPr/>
      <dgm:t>
        <a:bodyPr/>
        <a:lstStyle/>
        <a:p>
          <a:endParaRPr lang="en-US"/>
        </a:p>
      </dgm:t>
    </dgm:pt>
    <dgm:pt modelId="{DBDD71E4-EEE7-44E4-A7CB-AF1680E7A093}">
      <dgm:prSet/>
      <dgm:spPr/>
      <dgm:t>
        <a:bodyPr/>
        <a:lstStyle/>
        <a:p>
          <a:r>
            <a:rPr lang="en-US"/>
            <a:t>Used of Artificial Neural Network (ANN) for classification.</a:t>
          </a:r>
        </a:p>
      </dgm:t>
    </dgm:pt>
    <dgm:pt modelId="{BEFA688C-5E9E-43FA-8885-ED45ECE5D74D}" type="parTrans" cxnId="{0D9D603F-BB59-4EC2-812C-63A30A46579A}">
      <dgm:prSet/>
      <dgm:spPr/>
      <dgm:t>
        <a:bodyPr/>
        <a:lstStyle/>
        <a:p>
          <a:endParaRPr lang="en-US"/>
        </a:p>
      </dgm:t>
    </dgm:pt>
    <dgm:pt modelId="{E0530529-0AD0-4ACA-ACBD-BF1F87CD3FD3}" type="sibTrans" cxnId="{0D9D603F-BB59-4EC2-812C-63A30A46579A}">
      <dgm:prSet/>
      <dgm:spPr/>
      <dgm:t>
        <a:bodyPr/>
        <a:lstStyle/>
        <a:p>
          <a:endParaRPr lang="en-US"/>
        </a:p>
      </dgm:t>
    </dgm:pt>
    <dgm:pt modelId="{C0CC6552-CA05-42F5-AFB8-9704C2F35591}">
      <dgm:prSet/>
      <dgm:spPr/>
      <dgm:t>
        <a:bodyPr/>
        <a:lstStyle/>
        <a:p>
          <a:r>
            <a:rPr lang="en-US"/>
            <a:t>Code: ANN model architecture with ReLU activation and binary cross</a:t>
          </a:r>
          <a:r>
            <a:rPr lang="en-CA"/>
            <a:t> - </a:t>
          </a:r>
          <a:r>
            <a:rPr lang="en-US"/>
            <a:t>entropy loss.</a:t>
          </a:r>
        </a:p>
      </dgm:t>
    </dgm:pt>
    <dgm:pt modelId="{CACD615E-0049-476C-9CBF-816943085407}" type="parTrans" cxnId="{43384C58-00CD-4928-81E9-DD0BF371C31C}">
      <dgm:prSet/>
      <dgm:spPr/>
      <dgm:t>
        <a:bodyPr/>
        <a:lstStyle/>
        <a:p>
          <a:endParaRPr lang="en-US"/>
        </a:p>
      </dgm:t>
    </dgm:pt>
    <dgm:pt modelId="{8B7B5EC2-C435-492B-883F-5A64740DA198}" type="sibTrans" cxnId="{43384C58-00CD-4928-81E9-DD0BF371C31C}">
      <dgm:prSet/>
      <dgm:spPr/>
      <dgm:t>
        <a:bodyPr/>
        <a:lstStyle/>
        <a:p>
          <a:endParaRPr lang="en-US"/>
        </a:p>
      </dgm:t>
    </dgm:pt>
    <dgm:pt modelId="{28EEB287-2B63-724B-BBF5-94E36EDE558C}" type="pres">
      <dgm:prSet presAssocID="{7E14FA93-B823-4296-899C-8B90F3ACE5D6}" presName="vert0" presStyleCnt="0">
        <dgm:presLayoutVars>
          <dgm:dir/>
          <dgm:animOne val="branch"/>
          <dgm:animLvl val="lvl"/>
        </dgm:presLayoutVars>
      </dgm:prSet>
      <dgm:spPr/>
    </dgm:pt>
    <dgm:pt modelId="{38D1E6EE-590F-964E-893E-9C759ACAA688}" type="pres">
      <dgm:prSet presAssocID="{F43CD2CE-C3E6-4E11-965B-FBA1CA904B0F}" presName="thickLine" presStyleLbl="alignNode1" presStyleIdx="0" presStyleCnt="3"/>
      <dgm:spPr/>
    </dgm:pt>
    <dgm:pt modelId="{11CE605E-8500-0948-AFA9-D133B069B3E1}" type="pres">
      <dgm:prSet presAssocID="{F43CD2CE-C3E6-4E11-965B-FBA1CA904B0F}" presName="horz1" presStyleCnt="0"/>
      <dgm:spPr/>
    </dgm:pt>
    <dgm:pt modelId="{957EAE0E-272F-AF47-8682-FC44FC46AAB9}" type="pres">
      <dgm:prSet presAssocID="{F43CD2CE-C3E6-4E11-965B-FBA1CA904B0F}" presName="tx1" presStyleLbl="revTx" presStyleIdx="0" presStyleCnt="3"/>
      <dgm:spPr/>
    </dgm:pt>
    <dgm:pt modelId="{2BBC0ACF-B479-3644-90DD-A7ABD4718B23}" type="pres">
      <dgm:prSet presAssocID="{F43CD2CE-C3E6-4E11-965B-FBA1CA904B0F}" presName="vert1" presStyleCnt="0"/>
      <dgm:spPr/>
    </dgm:pt>
    <dgm:pt modelId="{A2DCCC60-C43E-D64C-B964-82F5036CC843}" type="pres">
      <dgm:prSet presAssocID="{DBDD71E4-EEE7-44E4-A7CB-AF1680E7A093}" presName="thickLine" presStyleLbl="alignNode1" presStyleIdx="1" presStyleCnt="3"/>
      <dgm:spPr/>
    </dgm:pt>
    <dgm:pt modelId="{F3D1ACDE-85ED-FB46-959D-E4A5BBEF62B9}" type="pres">
      <dgm:prSet presAssocID="{DBDD71E4-EEE7-44E4-A7CB-AF1680E7A093}" presName="horz1" presStyleCnt="0"/>
      <dgm:spPr/>
    </dgm:pt>
    <dgm:pt modelId="{152AE2F7-80DF-F242-AF8C-372A5CD3A803}" type="pres">
      <dgm:prSet presAssocID="{DBDD71E4-EEE7-44E4-A7CB-AF1680E7A093}" presName="tx1" presStyleLbl="revTx" presStyleIdx="1" presStyleCnt="3"/>
      <dgm:spPr/>
    </dgm:pt>
    <dgm:pt modelId="{BF7DE849-0F8F-5447-A0C4-4AC8EE2E79A4}" type="pres">
      <dgm:prSet presAssocID="{DBDD71E4-EEE7-44E4-A7CB-AF1680E7A093}" presName="vert1" presStyleCnt="0"/>
      <dgm:spPr/>
    </dgm:pt>
    <dgm:pt modelId="{40DA683B-2052-9D45-8635-3D5F437B6AEC}" type="pres">
      <dgm:prSet presAssocID="{C0CC6552-CA05-42F5-AFB8-9704C2F35591}" presName="thickLine" presStyleLbl="alignNode1" presStyleIdx="2" presStyleCnt="3"/>
      <dgm:spPr/>
    </dgm:pt>
    <dgm:pt modelId="{343B6D4C-56D1-BD42-B42B-606E4758E699}" type="pres">
      <dgm:prSet presAssocID="{C0CC6552-CA05-42F5-AFB8-9704C2F35591}" presName="horz1" presStyleCnt="0"/>
      <dgm:spPr/>
    </dgm:pt>
    <dgm:pt modelId="{E3D7C0BE-7D89-8E48-9FA0-466698B0F0A4}" type="pres">
      <dgm:prSet presAssocID="{C0CC6552-CA05-42F5-AFB8-9704C2F35591}" presName="tx1" presStyleLbl="revTx" presStyleIdx="2" presStyleCnt="3"/>
      <dgm:spPr/>
    </dgm:pt>
    <dgm:pt modelId="{4E8AD2A2-AC3B-A24F-AF0F-B3CF4C215A96}" type="pres">
      <dgm:prSet presAssocID="{C0CC6552-CA05-42F5-AFB8-9704C2F35591}" presName="vert1" presStyleCnt="0"/>
      <dgm:spPr/>
    </dgm:pt>
  </dgm:ptLst>
  <dgm:cxnLst>
    <dgm:cxn modelId="{0D9D603F-BB59-4EC2-812C-63A30A46579A}" srcId="{7E14FA93-B823-4296-899C-8B90F3ACE5D6}" destId="{DBDD71E4-EEE7-44E4-A7CB-AF1680E7A093}" srcOrd="1" destOrd="0" parTransId="{BEFA688C-5E9E-43FA-8885-ED45ECE5D74D}" sibTransId="{E0530529-0AD0-4ACA-ACBD-BF1F87CD3FD3}"/>
    <dgm:cxn modelId="{43384C58-00CD-4928-81E9-DD0BF371C31C}" srcId="{7E14FA93-B823-4296-899C-8B90F3ACE5D6}" destId="{C0CC6552-CA05-42F5-AFB8-9704C2F35591}" srcOrd="2" destOrd="0" parTransId="{CACD615E-0049-476C-9CBF-816943085407}" sibTransId="{8B7B5EC2-C435-492B-883F-5A64740DA198}"/>
    <dgm:cxn modelId="{43AD666F-0BF2-A942-9CCF-4C22E1EC02A7}" type="presOf" srcId="{F43CD2CE-C3E6-4E11-965B-FBA1CA904B0F}" destId="{957EAE0E-272F-AF47-8682-FC44FC46AAB9}" srcOrd="0" destOrd="0" presId="urn:microsoft.com/office/officeart/2008/layout/LinedList"/>
    <dgm:cxn modelId="{686BB785-AC68-1E43-B82D-598AF4AA47A4}" type="presOf" srcId="{DBDD71E4-EEE7-44E4-A7CB-AF1680E7A093}" destId="{152AE2F7-80DF-F242-AF8C-372A5CD3A803}" srcOrd="0" destOrd="0" presId="urn:microsoft.com/office/officeart/2008/layout/LinedList"/>
    <dgm:cxn modelId="{F63F35B8-8A90-014F-BDAA-536C5761E8D9}" type="presOf" srcId="{7E14FA93-B823-4296-899C-8B90F3ACE5D6}" destId="{28EEB287-2B63-724B-BBF5-94E36EDE558C}" srcOrd="0" destOrd="0" presId="urn:microsoft.com/office/officeart/2008/layout/LinedList"/>
    <dgm:cxn modelId="{610A91BE-2A22-4326-8136-5104D70B52D1}" srcId="{7E14FA93-B823-4296-899C-8B90F3ACE5D6}" destId="{F43CD2CE-C3E6-4E11-965B-FBA1CA904B0F}" srcOrd="0" destOrd="0" parTransId="{0FC2F663-7119-41F6-8D9C-D79EB1CB11BE}" sibTransId="{9A21F719-7D46-48DF-980D-C7A25805E7C5}"/>
    <dgm:cxn modelId="{2E621AFC-89E8-6F40-9E59-8829A083B5C3}" type="presOf" srcId="{C0CC6552-CA05-42F5-AFB8-9704C2F35591}" destId="{E3D7C0BE-7D89-8E48-9FA0-466698B0F0A4}" srcOrd="0" destOrd="0" presId="urn:microsoft.com/office/officeart/2008/layout/LinedList"/>
    <dgm:cxn modelId="{90434F58-3CBD-9D40-81C7-604E90D9FAD1}" type="presParOf" srcId="{28EEB287-2B63-724B-BBF5-94E36EDE558C}" destId="{38D1E6EE-590F-964E-893E-9C759ACAA688}" srcOrd="0" destOrd="0" presId="urn:microsoft.com/office/officeart/2008/layout/LinedList"/>
    <dgm:cxn modelId="{4CF997D2-47B6-F946-9DA2-7009EDEE0F13}" type="presParOf" srcId="{28EEB287-2B63-724B-BBF5-94E36EDE558C}" destId="{11CE605E-8500-0948-AFA9-D133B069B3E1}" srcOrd="1" destOrd="0" presId="urn:microsoft.com/office/officeart/2008/layout/LinedList"/>
    <dgm:cxn modelId="{29DE1AEB-0205-414A-B02D-434FF4EC21FD}" type="presParOf" srcId="{11CE605E-8500-0948-AFA9-D133B069B3E1}" destId="{957EAE0E-272F-AF47-8682-FC44FC46AAB9}" srcOrd="0" destOrd="0" presId="urn:microsoft.com/office/officeart/2008/layout/LinedList"/>
    <dgm:cxn modelId="{7BBE5796-10B4-2543-AEB2-56A135943141}" type="presParOf" srcId="{11CE605E-8500-0948-AFA9-D133B069B3E1}" destId="{2BBC0ACF-B479-3644-90DD-A7ABD4718B23}" srcOrd="1" destOrd="0" presId="urn:microsoft.com/office/officeart/2008/layout/LinedList"/>
    <dgm:cxn modelId="{029BDF6C-3A87-EF4F-A550-1308ED0BB0C0}" type="presParOf" srcId="{28EEB287-2B63-724B-BBF5-94E36EDE558C}" destId="{A2DCCC60-C43E-D64C-B964-82F5036CC843}" srcOrd="2" destOrd="0" presId="urn:microsoft.com/office/officeart/2008/layout/LinedList"/>
    <dgm:cxn modelId="{0AFC2479-1579-0347-AC36-2FEEF4D817D3}" type="presParOf" srcId="{28EEB287-2B63-724B-BBF5-94E36EDE558C}" destId="{F3D1ACDE-85ED-FB46-959D-E4A5BBEF62B9}" srcOrd="3" destOrd="0" presId="urn:microsoft.com/office/officeart/2008/layout/LinedList"/>
    <dgm:cxn modelId="{21D407D1-F081-E742-B41F-34E61A2CF5B0}" type="presParOf" srcId="{F3D1ACDE-85ED-FB46-959D-E4A5BBEF62B9}" destId="{152AE2F7-80DF-F242-AF8C-372A5CD3A803}" srcOrd="0" destOrd="0" presId="urn:microsoft.com/office/officeart/2008/layout/LinedList"/>
    <dgm:cxn modelId="{799A7663-C249-F541-B0BA-BD4E50638BF0}" type="presParOf" srcId="{F3D1ACDE-85ED-FB46-959D-E4A5BBEF62B9}" destId="{BF7DE849-0F8F-5447-A0C4-4AC8EE2E79A4}" srcOrd="1" destOrd="0" presId="urn:microsoft.com/office/officeart/2008/layout/LinedList"/>
    <dgm:cxn modelId="{A8FD5146-F39F-FF40-9319-1514E1DDDEEA}" type="presParOf" srcId="{28EEB287-2B63-724B-BBF5-94E36EDE558C}" destId="{40DA683B-2052-9D45-8635-3D5F437B6AEC}" srcOrd="4" destOrd="0" presId="urn:microsoft.com/office/officeart/2008/layout/LinedList"/>
    <dgm:cxn modelId="{EA734DB3-9A88-B745-B582-0203A000C0C1}" type="presParOf" srcId="{28EEB287-2B63-724B-BBF5-94E36EDE558C}" destId="{343B6D4C-56D1-BD42-B42B-606E4758E699}" srcOrd="5" destOrd="0" presId="urn:microsoft.com/office/officeart/2008/layout/LinedList"/>
    <dgm:cxn modelId="{509CF11E-4EB1-9449-A208-BFEFB65A8F0E}" type="presParOf" srcId="{343B6D4C-56D1-BD42-B42B-606E4758E699}" destId="{E3D7C0BE-7D89-8E48-9FA0-466698B0F0A4}" srcOrd="0" destOrd="0" presId="urn:microsoft.com/office/officeart/2008/layout/LinedList"/>
    <dgm:cxn modelId="{AA447B38-531D-424C-89AE-9B962A33470D}" type="presParOf" srcId="{343B6D4C-56D1-BD42-B42B-606E4758E699}" destId="{4E8AD2A2-AC3B-A24F-AF0F-B3CF4C215A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A58033-F5B5-4970-A610-E8E9F418B9E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40422E-F0FF-46D2-8888-218C7D649A4F}">
      <dgm:prSet/>
      <dgm:spPr/>
      <dgm:t>
        <a:bodyPr/>
        <a:lstStyle/>
        <a:p>
          <a:r>
            <a:rPr lang="en-US"/>
            <a:t>To provide targeted Interventions there is a need to focus on high-risk states and districts identified through clustering and ANN models.</a:t>
          </a:r>
        </a:p>
      </dgm:t>
    </dgm:pt>
    <dgm:pt modelId="{923A0227-C8AC-4352-AE8C-F87B2B79F505}" type="parTrans" cxnId="{96B8F1B5-1253-4903-94D7-EBEB4AD0D324}">
      <dgm:prSet/>
      <dgm:spPr/>
      <dgm:t>
        <a:bodyPr/>
        <a:lstStyle/>
        <a:p>
          <a:endParaRPr lang="en-US"/>
        </a:p>
      </dgm:t>
    </dgm:pt>
    <dgm:pt modelId="{5EBEFBF5-C206-49A1-9F05-0D52B0891B59}" type="sibTrans" cxnId="{96B8F1B5-1253-4903-94D7-EBEB4AD0D324}">
      <dgm:prSet/>
      <dgm:spPr/>
      <dgm:t>
        <a:bodyPr/>
        <a:lstStyle/>
        <a:p>
          <a:endParaRPr lang="en-US"/>
        </a:p>
      </dgm:t>
    </dgm:pt>
    <dgm:pt modelId="{A6DF4568-881D-4266-8BC3-F5DD43B89BD4}">
      <dgm:prSet/>
      <dgm:spPr/>
      <dgm:t>
        <a:bodyPr/>
        <a:lstStyle/>
        <a:p>
          <a:r>
            <a:rPr lang="en-US"/>
            <a:t>Hospitals should allocate healthcare resources more effectively based on state-wise and gender-specific findings.</a:t>
          </a:r>
        </a:p>
      </dgm:t>
    </dgm:pt>
    <dgm:pt modelId="{844C16F9-BA2A-4D5A-BF3B-BE38EAA78ACF}" type="parTrans" cxnId="{31575308-A962-4D9A-BC5D-41441F4C230A}">
      <dgm:prSet/>
      <dgm:spPr/>
      <dgm:t>
        <a:bodyPr/>
        <a:lstStyle/>
        <a:p>
          <a:endParaRPr lang="en-US"/>
        </a:p>
      </dgm:t>
    </dgm:pt>
    <dgm:pt modelId="{2A163A13-4D23-469D-8F82-EE6DCF8A33B6}" type="sibTrans" cxnId="{31575308-A962-4D9A-BC5D-41441F4C230A}">
      <dgm:prSet/>
      <dgm:spPr/>
      <dgm:t>
        <a:bodyPr/>
        <a:lstStyle/>
        <a:p>
          <a:endParaRPr lang="en-US"/>
        </a:p>
      </dgm:t>
    </dgm:pt>
    <dgm:pt modelId="{3A58E320-E192-4B5F-AF5D-203DF9ECAE7B}">
      <dgm:prSet/>
      <dgm:spPr/>
      <dgm:t>
        <a:bodyPr/>
        <a:lstStyle/>
        <a:p>
          <a:r>
            <a:rPr lang="en-US"/>
            <a:t>It may be important to incorporate more features for refined insights and predictions.</a:t>
          </a:r>
        </a:p>
      </dgm:t>
    </dgm:pt>
    <dgm:pt modelId="{E9F35F4D-55C8-4915-8C70-2C0AFBB0C6A0}" type="parTrans" cxnId="{D904A7DF-8B69-43CA-876F-3F5410472230}">
      <dgm:prSet/>
      <dgm:spPr/>
      <dgm:t>
        <a:bodyPr/>
        <a:lstStyle/>
        <a:p>
          <a:endParaRPr lang="en-US"/>
        </a:p>
      </dgm:t>
    </dgm:pt>
    <dgm:pt modelId="{1A75F589-9B6A-4EB9-8013-956EAE81F258}" type="sibTrans" cxnId="{D904A7DF-8B69-43CA-876F-3F5410472230}">
      <dgm:prSet/>
      <dgm:spPr/>
      <dgm:t>
        <a:bodyPr/>
        <a:lstStyle/>
        <a:p>
          <a:endParaRPr lang="en-US"/>
        </a:p>
      </dgm:t>
    </dgm:pt>
    <dgm:pt modelId="{7494F279-EB5D-AE4F-B0D3-864F03C32A0D}" type="pres">
      <dgm:prSet presAssocID="{2EA58033-F5B5-4970-A610-E8E9F418B9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0DEF04-9C74-B849-A2FD-DD870993E700}" type="pres">
      <dgm:prSet presAssocID="{B140422E-F0FF-46D2-8888-218C7D649A4F}" presName="hierRoot1" presStyleCnt="0"/>
      <dgm:spPr/>
    </dgm:pt>
    <dgm:pt modelId="{E705A486-9A20-EA4A-AC09-A6FA8A7F4ED4}" type="pres">
      <dgm:prSet presAssocID="{B140422E-F0FF-46D2-8888-218C7D649A4F}" presName="composite" presStyleCnt="0"/>
      <dgm:spPr/>
    </dgm:pt>
    <dgm:pt modelId="{E1996A59-1ECE-104C-80E8-A55E12385423}" type="pres">
      <dgm:prSet presAssocID="{B140422E-F0FF-46D2-8888-218C7D649A4F}" presName="background" presStyleLbl="node0" presStyleIdx="0" presStyleCnt="3"/>
      <dgm:spPr/>
    </dgm:pt>
    <dgm:pt modelId="{107080A0-BBB3-3F40-B43E-CF3E2F451F35}" type="pres">
      <dgm:prSet presAssocID="{B140422E-F0FF-46D2-8888-218C7D649A4F}" presName="text" presStyleLbl="fgAcc0" presStyleIdx="0" presStyleCnt="3">
        <dgm:presLayoutVars>
          <dgm:chPref val="3"/>
        </dgm:presLayoutVars>
      </dgm:prSet>
      <dgm:spPr/>
    </dgm:pt>
    <dgm:pt modelId="{B171CE46-A49D-454F-A1D7-5CB31F450440}" type="pres">
      <dgm:prSet presAssocID="{B140422E-F0FF-46D2-8888-218C7D649A4F}" presName="hierChild2" presStyleCnt="0"/>
      <dgm:spPr/>
    </dgm:pt>
    <dgm:pt modelId="{395548A3-D389-ED43-A063-CAAEE76CE722}" type="pres">
      <dgm:prSet presAssocID="{A6DF4568-881D-4266-8BC3-F5DD43B89BD4}" presName="hierRoot1" presStyleCnt="0"/>
      <dgm:spPr/>
    </dgm:pt>
    <dgm:pt modelId="{B4F7C979-3BC9-2E44-9C80-3C02A2C6997A}" type="pres">
      <dgm:prSet presAssocID="{A6DF4568-881D-4266-8BC3-F5DD43B89BD4}" presName="composite" presStyleCnt="0"/>
      <dgm:spPr/>
    </dgm:pt>
    <dgm:pt modelId="{B3D8CABF-C087-8C4C-9DC8-20DEB37DCCE1}" type="pres">
      <dgm:prSet presAssocID="{A6DF4568-881D-4266-8BC3-F5DD43B89BD4}" presName="background" presStyleLbl="node0" presStyleIdx="1" presStyleCnt="3"/>
      <dgm:spPr/>
    </dgm:pt>
    <dgm:pt modelId="{6F7D46DA-E8EE-B147-B2C4-74BC3B74BDA5}" type="pres">
      <dgm:prSet presAssocID="{A6DF4568-881D-4266-8BC3-F5DD43B89BD4}" presName="text" presStyleLbl="fgAcc0" presStyleIdx="1" presStyleCnt="3">
        <dgm:presLayoutVars>
          <dgm:chPref val="3"/>
        </dgm:presLayoutVars>
      </dgm:prSet>
      <dgm:spPr/>
    </dgm:pt>
    <dgm:pt modelId="{1A5317B4-A7C7-954C-8E72-D19795268C55}" type="pres">
      <dgm:prSet presAssocID="{A6DF4568-881D-4266-8BC3-F5DD43B89BD4}" presName="hierChild2" presStyleCnt="0"/>
      <dgm:spPr/>
    </dgm:pt>
    <dgm:pt modelId="{4A3FB8F3-E79B-6649-BD47-24824CDC491E}" type="pres">
      <dgm:prSet presAssocID="{3A58E320-E192-4B5F-AF5D-203DF9ECAE7B}" presName="hierRoot1" presStyleCnt="0"/>
      <dgm:spPr/>
    </dgm:pt>
    <dgm:pt modelId="{FE151DB0-3B69-4849-AAC0-66E4EAA85255}" type="pres">
      <dgm:prSet presAssocID="{3A58E320-E192-4B5F-AF5D-203DF9ECAE7B}" presName="composite" presStyleCnt="0"/>
      <dgm:spPr/>
    </dgm:pt>
    <dgm:pt modelId="{BAB40E81-CE1C-324C-AC68-4B95EDBC84B2}" type="pres">
      <dgm:prSet presAssocID="{3A58E320-E192-4B5F-AF5D-203DF9ECAE7B}" presName="background" presStyleLbl="node0" presStyleIdx="2" presStyleCnt="3"/>
      <dgm:spPr/>
    </dgm:pt>
    <dgm:pt modelId="{31EB2A90-0FAE-9F41-8A84-C1708FD81060}" type="pres">
      <dgm:prSet presAssocID="{3A58E320-E192-4B5F-AF5D-203DF9ECAE7B}" presName="text" presStyleLbl="fgAcc0" presStyleIdx="2" presStyleCnt="3">
        <dgm:presLayoutVars>
          <dgm:chPref val="3"/>
        </dgm:presLayoutVars>
      </dgm:prSet>
      <dgm:spPr/>
    </dgm:pt>
    <dgm:pt modelId="{3130CC1B-C2DA-6244-800F-49D606DB0C7D}" type="pres">
      <dgm:prSet presAssocID="{3A58E320-E192-4B5F-AF5D-203DF9ECAE7B}" presName="hierChild2" presStyleCnt="0"/>
      <dgm:spPr/>
    </dgm:pt>
  </dgm:ptLst>
  <dgm:cxnLst>
    <dgm:cxn modelId="{31575308-A962-4D9A-BC5D-41441F4C230A}" srcId="{2EA58033-F5B5-4970-A610-E8E9F418B9E6}" destId="{A6DF4568-881D-4266-8BC3-F5DD43B89BD4}" srcOrd="1" destOrd="0" parTransId="{844C16F9-BA2A-4D5A-BF3B-BE38EAA78ACF}" sibTransId="{2A163A13-4D23-469D-8F82-EE6DCF8A33B6}"/>
    <dgm:cxn modelId="{E957FD73-EAAB-A945-B1E4-B2A8ACEF99B9}" type="presOf" srcId="{2EA58033-F5B5-4970-A610-E8E9F418B9E6}" destId="{7494F279-EB5D-AE4F-B0D3-864F03C32A0D}" srcOrd="0" destOrd="0" presId="urn:microsoft.com/office/officeart/2005/8/layout/hierarchy1"/>
    <dgm:cxn modelId="{C8925982-9C47-AA47-AB1E-E23F8364C71A}" type="presOf" srcId="{A6DF4568-881D-4266-8BC3-F5DD43B89BD4}" destId="{6F7D46DA-E8EE-B147-B2C4-74BC3B74BDA5}" srcOrd="0" destOrd="0" presId="urn:microsoft.com/office/officeart/2005/8/layout/hierarchy1"/>
    <dgm:cxn modelId="{429EBB83-707F-4F4B-B6A7-2FFDBCB1DE9E}" type="presOf" srcId="{B140422E-F0FF-46D2-8888-218C7D649A4F}" destId="{107080A0-BBB3-3F40-B43E-CF3E2F451F35}" srcOrd="0" destOrd="0" presId="urn:microsoft.com/office/officeart/2005/8/layout/hierarchy1"/>
    <dgm:cxn modelId="{96B8F1B5-1253-4903-94D7-EBEB4AD0D324}" srcId="{2EA58033-F5B5-4970-A610-E8E9F418B9E6}" destId="{B140422E-F0FF-46D2-8888-218C7D649A4F}" srcOrd="0" destOrd="0" parTransId="{923A0227-C8AC-4352-AE8C-F87B2B79F505}" sibTransId="{5EBEFBF5-C206-49A1-9F05-0D52B0891B59}"/>
    <dgm:cxn modelId="{B20050D2-CA4D-6C40-BFE9-07C75022FDAE}" type="presOf" srcId="{3A58E320-E192-4B5F-AF5D-203DF9ECAE7B}" destId="{31EB2A90-0FAE-9F41-8A84-C1708FD81060}" srcOrd="0" destOrd="0" presId="urn:microsoft.com/office/officeart/2005/8/layout/hierarchy1"/>
    <dgm:cxn modelId="{D904A7DF-8B69-43CA-876F-3F5410472230}" srcId="{2EA58033-F5B5-4970-A610-E8E9F418B9E6}" destId="{3A58E320-E192-4B5F-AF5D-203DF9ECAE7B}" srcOrd="2" destOrd="0" parTransId="{E9F35F4D-55C8-4915-8C70-2C0AFBB0C6A0}" sibTransId="{1A75F589-9B6A-4EB9-8013-956EAE81F258}"/>
    <dgm:cxn modelId="{60D89EAC-0B85-8748-9822-88855EAB2157}" type="presParOf" srcId="{7494F279-EB5D-AE4F-B0D3-864F03C32A0D}" destId="{AA0DEF04-9C74-B849-A2FD-DD870993E700}" srcOrd="0" destOrd="0" presId="urn:microsoft.com/office/officeart/2005/8/layout/hierarchy1"/>
    <dgm:cxn modelId="{D4CAC857-6123-C449-B1FD-0FA80DCEB330}" type="presParOf" srcId="{AA0DEF04-9C74-B849-A2FD-DD870993E700}" destId="{E705A486-9A20-EA4A-AC09-A6FA8A7F4ED4}" srcOrd="0" destOrd="0" presId="urn:microsoft.com/office/officeart/2005/8/layout/hierarchy1"/>
    <dgm:cxn modelId="{4C3AA56C-2DA3-354E-B923-CFD16E84065A}" type="presParOf" srcId="{E705A486-9A20-EA4A-AC09-A6FA8A7F4ED4}" destId="{E1996A59-1ECE-104C-80E8-A55E12385423}" srcOrd="0" destOrd="0" presId="urn:microsoft.com/office/officeart/2005/8/layout/hierarchy1"/>
    <dgm:cxn modelId="{AA4051F5-1522-754A-AD04-EC8EBFA30ECE}" type="presParOf" srcId="{E705A486-9A20-EA4A-AC09-A6FA8A7F4ED4}" destId="{107080A0-BBB3-3F40-B43E-CF3E2F451F35}" srcOrd="1" destOrd="0" presId="urn:microsoft.com/office/officeart/2005/8/layout/hierarchy1"/>
    <dgm:cxn modelId="{B771EACD-145A-9D49-8E42-4DB6379E7A8C}" type="presParOf" srcId="{AA0DEF04-9C74-B849-A2FD-DD870993E700}" destId="{B171CE46-A49D-454F-A1D7-5CB31F450440}" srcOrd="1" destOrd="0" presId="urn:microsoft.com/office/officeart/2005/8/layout/hierarchy1"/>
    <dgm:cxn modelId="{24F7EB94-CF82-A344-9DF6-F401B6B99508}" type="presParOf" srcId="{7494F279-EB5D-AE4F-B0D3-864F03C32A0D}" destId="{395548A3-D389-ED43-A063-CAAEE76CE722}" srcOrd="1" destOrd="0" presId="urn:microsoft.com/office/officeart/2005/8/layout/hierarchy1"/>
    <dgm:cxn modelId="{FAE03878-C98E-D14C-9107-1482310C6A45}" type="presParOf" srcId="{395548A3-D389-ED43-A063-CAAEE76CE722}" destId="{B4F7C979-3BC9-2E44-9C80-3C02A2C6997A}" srcOrd="0" destOrd="0" presId="urn:microsoft.com/office/officeart/2005/8/layout/hierarchy1"/>
    <dgm:cxn modelId="{7C82744F-CFD5-6B4D-BCB0-F3B0B27BEBF8}" type="presParOf" srcId="{B4F7C979-3BC9-2E44-9C80-3C02A2C6997A}" destId="{B3D8CABF-C087-8C4C-9DC8-20DEB37DCCE1}" srcOrd="0" destOrd="0" presId="urn:microsoft.com/office/officeart/2005/8/layout/hierarchy1"/>
    <dgm:cxn modelId="{A3D8C3B1-BBF1-C040-9849-0F5DA6AA0212}" type="presParOf" srcId="{B4F7C979-3BC9-2E44-9C80-3C02A2C6997A}" destId="{6F7D46DA-E8EE-B147-B2C4-74BC3B74BDA5}" srcOrd="1" destOrd="0" presId="urn:microsoft.com/office/officeart/2005/8/layout/hierarchy1"/>
    <dgm:cxn modelId="{0F911DE8-ACA1-F34B-B383-8A8B7BF8F2A6}" type="presParOf" srcId="{395548A3-D389-ED43-A063-CAAEE76CE722}" destId="{1A5317B4-A7C7-954C-8E72-D19795268C55}" srcOrd="1" destOrd="0" presId="urn:microsoft.com/office/officeart/2005/8/layout/hierarchy1"/>
    <dgm:cxn modelId="{E26471EE-3732-7141-8D26-676051B99972}" type="presParOf" srcId="{7494F279-EB5D-AE4F-B0D3-864F03C32A0D}" destId="{4A3FB8F3-E79B-6649-BD47-24824CDC491E}" srcOrd="2" destOrd="0" presId="urn:microsoft.com/office/officeart/2005/8/layout/hierarchy1"/>
    <dgm:cxn modelId="{79D4BCBB-4080-0040-917D-8394B48B4A87}" type="presParOf" srcId="{4A3FB8F3-E79B-6649-BD47-24824CDC491E}" destId="{FE151DB0-3B69-4849-AAC0-66E4EAA85255}" srcOrd="0" destOrd="0" presId="urn:microsoft.com/office/officeart/2005/8/layout/hierarchy1"/>
    <dgm:cxn modelId="{6ABD8FCA-F489-2C47-B758-5C606D9E83F7}" type="presParOf" srcId="{FE151DB0-3B69-4849-AAC0-66E4EAA85255}" destId="{BAB40E81-CE1C-324C-AC68-4B95EDBC84B2}" srcOrd="0" destOrd="0" presId="urn:microsoft.com/office/officeart/2005/8/layout/hierarchy1"/>
    <dgm:cxn modelId="{B18657ED-3438-9247-80AF-20D6CACDD36D}" type="presParOf" srcId="{FE151DB0-3B69-4849-AAC0-66E4EAA85255}" destId="{31EB2A90-0FAE-9F41-8A84-C1708FD81060}" srcOrd="1" destOrd="0" presId="urn:microsoft.com/office/officeart/2005/8/layout/hierarchy1"/>
    <dgm:cxn modelId="{EB1CFC1F-6797-4B4A-A728-4D102263D51B}" type="presParOf" srcId="{4A3FB8F3-E79B-6649-BD47-24824CDC491E}" destId="{3130CC1B-C2DA-6244-800F-49D606DB0C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612ED-92A7-4B05-B061-FF0468261C4E}">
      <dsp:nvSpPr>
        <dsp:cNvPr id="0" name=""/>
        <dsp:cNvSpPr/>
      </dsp:nvSpPr>
      <dsp:spPr>
        <a:xfrm>
          <a:off x="37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D61E3-75FF-43AF-B01D-85D151967378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89414-818A-4487-930D-BEE6540171EF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Understand patterns and relationships within the dataset.</a:t>
          </a:r>
        </a:p>
      </dsp:txBody>
      <dsp:txXfrm>
        <a:off x="25435" y="2456402"/>
        <a:ext cx="1800000" cy="720000"/>
      </dsp:txXfrm>
    </dsp:sp>
    <dsp:sp modelId="{FB2232F1-6756-43EB-A742-6D12C283748B}">
      <dsp:nvSpPr>
        <dsp:cNvPr id="0" name=""/>
        <dsp:cNvSpPr/>
      </dsp:nvSpPr>
      <dsp:spPr>
        <a:xfrm>
          <a:off x="249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6C2A0-33E2-4E01-B39B-FF503317C5FB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AE077-0C60-4CCD-B53F-2086428184C9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Focus on gender-based and state-wise mortality analysis.</a:t>
          </a:r>
        </a:p>
      </dsp:txBody>
      <dsp:txXfrm>
        <a:off x="2140435" y="2456402"/>
        <a:ext cx="1800000" cy="720000"/>
      </dsp:txXfrm>
    </dsp:sp>
    <dsp:sp modelId="{AB2CFDE0-17C1-42FA-A146-D4F5A5EE9617}">
      <dsp:nvSpPr>
        <dsp:cNvPr id="0" name=""/>
        <dsp:cNvSpPr/>
      </dsp:nvSpPr>
      <dsp:spPr>
        <a:xfrm>
          <a:off x="460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6E98C-1A16-4500-A3A5-0E2FD73CD9FF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CFA3-EBF3-4736-99D4-D6E2000AD7E3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Visualization techniques like bar charts for state-wise comparison.</a:t>
          </a:r>
        </a:p>
      </dsp:txBody>
      <dsp:txXfrm>
        <a:off x="4255435" y="2456402"/>
        <a:ext cx="1800000" cy="720000"/>
      </dsp:txXfrm>
    </dsp:sp>
    <dsp:sp modelId="{55997493-DEF7-4F3D-896C-AE8D354A63D6}">
      <dsp:nvSpPr>
        <dsp:cNvPr id="0" name=""/>
        <dsp:cNvSpPr/>
      </dsp:nvSpPr>
      <dsp:spPr>
        <a:xfrm>
          <a:off x="672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1DC26-20C2-49FD-AB59-622DCD45BD49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53607-0D82-4056-8B6C-2D4A45AAC594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Correlation analysis to identify potential predictors.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78A62-F925-6641-BF0E-19BBB437FBF9}">
      <dsp:nvSpPr>
        <dsp:cNvPr id="0" name=""/>
        <dsp:cNvSpPr/>
      </dsp:nvSpPr>
      <dsp:spPr>
        <a:xfrm>
          <a:off x="0" y="4254525"/>
          <a:ext cx="3621129" cy="13964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both statistical analysis and visual comparisons using K-Means.</a:t>
          </a:r>
        </a:p>
      </dsp:txBody>
      <dsp:txXfrm>
        <a:off x="0" y="4254525"/>
        <a:ext cx="3621129" cy="1396430"/>
      </dsp:txXfrm>
    </dsp:sp>
    <dsp:sp modelId="{7250954C-E8A5-D347-AE35-78682E5C9482}">
      <dsp:nvSpPr>
        <dsp:cNvPr id="0" name=""/>
        <dsp:cNvSpPr/>
      </dsp:nvSpPr>
      <dsp:spPr>
        <a:xfrm rot="10800000">
          <a:off x="0" y="2127762"/>
          <a:ext cx="3621129" cy="2147709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Identified if there is a significant difference in mortality between genders.</a:t>
          </a:r>
        </a:p>
      </dsp:txBody>
      <dsp:txXfrm rot="10800000">
        <a:off x="0" y="2127762"/>
        <a:ext cx="3621129" cy="1395517"/>
      </dsp:txXfrm>
    </dsp:sp>
    <dsp:sp modelId="{108B2382-7FBF-A640-85ED-7A6F0F9CDF28}">
      <dsp:nvSpPr>
        <dsp:cNvPr id="0" name=""/>
        <dsp:cNvSpPr/>
      </dsp:nvSpPr>
      <dsp:spPr>
        <a:xfrm rot="10800000">
          <a:off x="0" y="999"/>
          <a:ext cx="3621129" cy="2147709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Analyzed crude death rates for males and females.</a:t>
          </a:r>
        </a:p>
      </dsp:txBody>
      <dsp:txXfrm rot="10800000">
        <a:off x="0" y="999"/>
        <a:ext cx="3621129" cy="1395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E7E9D-50D8-524B-9FCA-E3BFEE87F851}">
      <dsp:nvSpPr>
        <dsp:cNvPr id="0" name=""/>
        <dsp:cNvSpPr/>
      </dsp:nvSpPr>
      <dsp:spPr>
        <a:xfrm>
          <a:off x="282" y="2138528"/>
          <a:ext cx="1145747" cy="13748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74" tIns="0" rIns="11317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Group districts based on crude death rates for males and females.</a:t>
          </a:r>
        </a:p>
      </dsp:txBody>
      <dsp:txXfrm>
        <a:off x="282" y="2688487"/>
        <a:ext cx="1145747" cy="824938"/>
      </dsp:txXfrm>
    </dsp:sp>
    <dsp:sp modelId="{0C3B903D-F2FF-1E4F-9CFB-33EC1BEA7B80}">
      <dsp:nvSpPr>
        <dsp:cNvPr id="0" name=""/>
        <dsp:cNvSpPr/>
      </dsp:nvSpPr>
      <dsp:spPr>
        <a:xfrm>
          <a:off x="282" y="2138528"/>
          <a:ext cx="1145747" cy="5499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74" tIns="165100" rIns="113174" bIns="165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01</a:t>
          </a:r>
        </a:p>
      </dsp:txBody>
      <dsp:txXfrm>
        <a:off x="282" y="2138528"/>
        <a:ext cx="1145747" cy="549958"/>
      </dsp:txXfrm>
    </dsp:sp>
    <dsp:sp modelId="{3AFB7FFD-BB90-0A4A-86F5-E1B0F96BB4CE}">
      <dsp:nvSpPr>
        <dsp:cNvPr id="0" name=""/>
        <dsp:cNvSpPr/>
      </dsp:nvSpPr>
      <dsp:spPr>
        <a:xfrm>
          <a:off x="1237690" y="2138528"/>
          <a:ext cx="1145747" cy="13748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74" tIns="0" rIns="11317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clusters with similar mortality patterns.</a:t>
          </a:r>
        </a:p>
      </dsp:txBody>
      <dsp:txXfrm>
        <a:off x="1237690" y="2688487"/>
        <a:ext cx="1145747" cy="824938"/>
      </dsp:txXfrm>
    </dsp:sp>
    <dsp:sp modelId="{40648E83-9FBB-CF42-9D36-74DBFB6EFBEE}">
      <dsp:nvSpPr>
        <dsp:cNvPr id="0" name=""/>
        <dsp:cNvSpPr/>
      </dsp:nvSpPr>
      <dsp:spPr>
        <a:xfrm>
          <a:off x="1237690" y="2138528"/>
          <a:ext cx="1145747" cy="5499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74" tIns="165100" rIns="113174" bIns="165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02</a:t>
          </a:r>
        </a:p>
      </dsp:txBody>
      <dsp:txXfrm>
        <a:off x="1237690" y="2138528"/>
        <a:ext cx="1145747" cy="549958"/>
      </dsp:txXfrm>
    </dsp:sp>
    <dsp:sp modelId="{7E5635D0-70CC-4641-8DF7-0DAE18003267}">
      <dsp:nvSpPr>
        <dsp:cNvPr id="0" name=""/>
        <dsp:cNvSpPr/>
      </dsp:nvSpPr>
      <dsp:spPr>
        <a:xfrm>
          <a:off x="2475098" y="2138528"/>
          <a:ext cx="1145747" cy="13748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74" tIns="0" rIns="11317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Two clusters identified: Low mortality (yellow) and high mortality (purple).</a:t>
          </a:r>
        </a:p>
      </dsp:txBody>
      <dsp:txXfrm>
        <a:off x="2475098" y="2688487"/>
        <a:ext cx="1145747" cy="824938"/>
      </dsp:txXfrm>
    </dsp:sp>
    <dsp:sp modelId="{D6627DC9-4F58-1341-90C1-C485B35D65CE}">
      <dsp:nvSpPr>
        <dsp:cNvPr id="0" name=""/>
        <dsp:cNvSpPr/>
      </dsp:nvSpPr>
      <dsp:spPr>
        <a:xfrm>
          <a:off x="2475098" y="2138528"/>
          <a:ext cx="1145747" cy="5499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74" tIns="165100" rIns="113174" bIns="165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03</a:t>
          </a:r>
        </a:p>
      </dsp:txBody>
      <dsp:txXfrm>
        <a:off x="2475098" y="2138528"/>
        <a:ext cx="1145747" cy="5499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1E6EE-590F-964E-893E-9C759ACAA688}">
      <dsp:nvSpPr>
        <dsp:cNvPr id="0" name=""/>
        <dsp:cNvSpPr/>
      </dsp:nvSpPr>
      <dsp:spPr>
        <a:xfrm>
          <a:off x="0" y="2759"/>
          <a:ext cx="36211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AE0E-272F-AF47-8682-FC44FC46AAB9}">
      <dsp:nvSpPr>
        <dsp:cNvPr id="0" name=""/>
        <dsp:cNvSpPr/>
      </dsp:nvSpPr>
      <dsp:spPr>
        <a:xfrm>
          <a:off x="0" y="2759"/>
          <a:ext cx="3621129" cy="188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Classified states based on whether their crude death rate is above or below the median.</a:t>
          </a:r>
        </a:p>
      </dsp:txBody>
      <dsp:txXfrm>
        <a:off x="0" y="2759"/>
        <a:ext cx="3621129" cy="1882145"/>
      </dsp:txXfrm>
    </dsp:sp>
    <dsp:sp modelId="{A2DCCC60-C43E-D64C-B964-82F5036CC843}">
      <dsp:nvSpPr>
        <dsp:cNvPr id="0" name=""/>
        <dsp:cNvSpPr/>
      </dsp:nvSpPr>
      <dsp:spPr>
        <a:xfrm>
          <a:off x="0" y="1884904"/>
          <a:ext cx="3621129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AE2F7-80DF-F242-AF8C-372A5CD3A803}">
      <dsp:nvSpPr>
        <dsp:cNvPr id="0" name=""/>
        <dsp:cNvSpPr/>
      </dsp:nvSpPr>
      <dsp:spPr>
        <a:xfrm>
          <a:off x="0" y="1884904"/>
          <a:ext cx="3621129" cy="188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Used of Artificial Neural Network (ANN) for classification.</a:t>
          </a:r>
        </a:p>
      </dsp:txBody>
      <dsp:txXfrm>
        <a:off x="0" y="1884904"/>
        <a:ext cx="3621129" cy="1882145"/>
      </dsp:txXfrm>
    </dsp:sp>
    <dsp:sp modelId="{40DA683B-2052-9D45-8635-3D5F437B6AEC}">
      <dsp:nvSpPr>
        <dsp:cNvPr id="0" name=""/>
        <dsp:cNvSpPr/>
      </dsp:nvSpPr>
      <dsp:spPr>
        <a:xfrm>
          <a:off x="0" y="3767050"/>
          <a:ext cx="3621129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7C0BE-7D89-8E48-9FA0-466698B0F0A4}">
      <dsp:nvSpPr>
        <dsp:cNvPr id="0" name=""/>
        <dsp:cNvSpPr/>
      </dsp:nvSpPr>
      <dsp:spPr>
        <a:xfrm>
          <a:off x="0" y="3767050"/>
          <a:ext cx="3621129" cy="188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Code: ANN model architecture with ReLU activation and binary cross</a:t>
          </a:r>
          <a:r>
            <a:rPr lang="en-CA" sz="2800" kern="1200"/>
            <a:t> - </a:t>
          </a:r>
          <a:r>
            <a:rPr lang="en-US" sz="2800" kern="1200"/>
            <a:t>entropy loss.</a:t>
          </a:r>
        </a:p>
      </dsp:txBody>
      <dsp:txXfrm>
        <a:off x="0" y="3767050"/>
        <a:ext cx="3621129" cy="1882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96A59-1ECE-104C-80E8-A55E12385423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080A0-BBB3-3F40-B43E-CF3E2F451F35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provide targeted Interventions there is a need to focus on high-risk states and districts identified through clustering and ANN models.</a:t>
          </a:r>
        </a:p>
      </dsp:txBody>
      <dsp:txXfrm>
        <a:off x="298991" y="1277365"/>
        <a:ext cx="2219346" cy="1377989"/>
      </dsp:txXfrm>
    </dsp:sp>
    <dsp:sp modelId="{B3D8CABF-C087-8C4C-9DC8-20DEB37DCCE1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D46DA-E8EE-B147-B2C4-74BC3B74BDA5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Hospitals should allocate healthcare resources more effectively based on state-wise and gender-specific findings.</a:t>
          </a:r>
        </a:p>
      </dsp:txBody>
      <dsp:txXfrm>
        <a:off x="3116322" y="1277365"/>
        <a:ext cx="2219346" cy="1377989"/>
      </dsp:txXfrm>
    </dsp:sp>
    <dsp:sp modelId="{BAB40E81-CE1C-324C-AC68-4B95EDBC84B2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B2A90-0FAE-9F41-8A84-C1708FD81060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may be important to incorporate more features for refined insights and predictions.</a:t>
          </a:r>
        </a:p>
      </dsp:txBody>
      <dsp:txXfrm>
        <a:off x="5933653" y="1277365"/>
        <a:ext cx="2219346" cy="1377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Machine Learning Analysis of Mortality Rates in Northern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Understanding Crude Death Rates and Gender Disparities</a:t>
            </a:r>
          </a:p>
          <a:p>
            <a:r>
              <a:rPr dirty="0">
                <a:solidFill>
                  <a:schemeClr val="tx1"/>
                </a:solidFill>
              </a:rPr>
              <a:t>Presented by: </a:t>
            </a:r>
            <a:r>
              <a:rPr lang="en-US" dirty="0">
                <a:solidFill>
                  <a:schemeClr val="tx1"/>
                </a:solidFill>
              </a:rPr>
              <a:t>Ucheoma Udoha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K-Means Clustering Results</a:t>
            </a:r>
          </a:p>
        </p:txBody>
      </p:sp>
      <p:pic>
        <p:nvPicPr>
          <p:cNvPr id="3" name="Picture 2" descr="kmeans_cluster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66361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CA" sz="4200">
                <a:solidFill>
                  <a:schemeClr val="bg1"/>
                </a:solidFill>
              </a:rPr>
              <a:t>Building and Evaluating ANN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3D088D-8CBA-D629-7A35-88623B679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054643"/>
              </p:ext>
            </p:extLst>
          </p:nvPr>
        </p:nvGraphicFramePr>
        <p:xfrm>
          <a:off x="4894221" y="529388"/>
          <a:ext cx="3621129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81" y="685800"/>
            <a:ext cx="3264837" cy="1474666"/>
          </a:xfrm>
        </p:spPr>
        <p:txBody>
          <a:bodyPr anchor="b">
            <a:normAutofit/>
          </a:bodyPr>
          <a:lstStyle/>
          <a:p>
            <a:r>
              <a:rPr lang="en-CA" sz="2800">
                <a:solidFill>
                  <a:srgbClr val="595959"/>
                </a:solidFill>
              </a:rPr>
              <a:t>ANN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581" y="2447337"/>
            <a:ext cx="3264837" cy="3770434"/>
          </a:xfrm>
        </p:spPr>
        <p:txBody>
          <a:bodyPr anchor="t">
            <a:normAutofit/>
          </a:bodyPr>
          <a:lstStyle/>
          <a:p>
            <a:r>
              <a:rPr lang="en-CA" sz="1700">
                <a:solidFill>
                  <a:srgbClr val="595959"/>
                </a:solidFill>
              </a:rPr>
              <a:t>Metrics Used: Accuracy, precision, recall, F1 score, and ROC AUC score.</a:t>
            </a:r>
          </a:p>
          <a:p>
            <a:r>
              <a:rPr lang="en-CA" sz="1700">
                <a:solidFill>
                  <a:srgbClr val="595959"/>
                </a:solidFill>
              </a:rPr>
              <a:t>Results: 100% accuracy, precision, recall, F1 score, and ROC AUC.</a:t>
            </a:r>
          </a:p>
          <a:p>
            <a:r>
              <a:rPr lang="en-CA" sz="1700">
                <a:solidFill>
                  <a:srgbClr val="595959"/>
                </a:solidFill>
              </a:rPr>
              <a:t>Insight: High predictive accuracy reinforces the model's reliability.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F59593-40BD-F403-E428-57CDC26A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614" y="685799"/>
            <a:ext cx="2987263" cy="55319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Rectangle 311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7199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67" y="4551036"/>
            <a:ext cx="3213315" cy="1687143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CA" sz="3700">
                <a:solidFill>
                  <a:schemeClr val="bg1"/>
                </a:solidFill>
              </a:rPr>
              <a:t>Clustering and Dimensionality Reduction</a:t>
            </a:r>
          </a:p>
        </p:txBody>
      </p:sp>
      <p:sp>
        <p:nvSpPr>
          <p:cNvPr id="3122" name="Rectangle 312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Unsupervised machine learning: Clustering, dimensionality reduction, and  anomaly detection techniques. - The Talent500 Blog">
            <a:extLst>
              <a:ext uri="{FF2B5EF4-FFF2-40B4-BE49-F238E27FC236}">
                <a16:creationId xmlns:a16="http://schemas.microsoft.com/office/drawing/2014/main" id="{70BFF692-FE09-5739-B127-137F13B84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1" r="-2" b="5278"/>
          <a:stretch/>
        </p:blipFill>
        <p:spPr bwMode="auto">
          <a:xfrm>
            <a:off x="866667" y="637762"/>
            <a:ext cx="7417323" cy="357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4" name="Rectangle 31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0987" y="4544112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86" y="4750698"/>
            <a:ext cx="3233004" cy="1463834"/>
          </a:xfrm>
        </p:spPr>
        <p:txBody>
          <a:bodyPr>
            <a:normAutofit/>
          </a:bodyPr>
          <a:lstStyle/>
          <a:p>
            <a:r>
              <a:rPr lang="en-CA" sz="1300" dirty="0"/>
              <a:t>The dataset had a manageable number of features, hence didn’t use dimension reduction in clustering like PCA.</a:t>
            </a:r>
          </a:p>
          <a:p>
            <a:r>
              <a:rPr lang="en-CA" sz="1300" dirty="0"/>
              <a:t>In future, PCA could be applied if more features are added for better visualization.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3719703" cy="1642969"/>
          </a:xfrm>
        </p:spPr>
        <p:txBody>
          <a:bodyPr anchor="b">
            <a:normAutofit/>
          </a:bodyPr>
          <a:lstStyle/>
          <a:p>
            <a:r>
              <a:rPr lang="en-CA" sz="3500"/>
              <a:t>Results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2144990"/>
            <a:ext cx="4286250" cy="3795987"/>
          </a:xfrm>
        </p:spPr>
        <p:txBody>
          <a:bodyPr anchor="t">
            <a:normAutofit/>
          </a:bodyPr>
          <a:lstStyle/>
          <a:p>
            <a:r>
              <a:rPr lang="en-CA" sz="1700" dirty="0"/>
              <a:t>Gender-based disparities: Males have higher mortality rates in some states as represented by the K-Means result.</a:t>
            </a:r>
          </a:p>
          <a:p>
            <a:r>
              <a:rPr lang="en-CA" sz="1700" dirty="0"/>
              <a:t>State-wise differences: States like Odisha and Uttar Pradesh have higher mortality rates.</a:t>
            </a:r>
          </a:p>
          <a:p>
            <a:r>
              <a:rPr lang="en-CA" sz="1700" dirty="0"/>
              <a:t>The ANN model identifies high-risk states.</a:t>
            </a:r>
          </a:p>
        </p:txBody>
      </p:sp>
      <p:pic>
        <p:nvPicPr>
          <p:cNvPr id="5" name="Picture 4" descr="A graph of blue bars with names&#10;&#10;Description automatically generated">
            <a:extLst>
              <a:ext uri="{FF2B5EF4-FFF2-40B4-BE49-F238E27FC236}">
                <a16:creationId xmlns:a16="http://schemas.microsoft.com/office/drawing/2014/main" id="{3E119336-2403-0CAF-2B74-907D981D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80" y="1385887"/>
            <a:ext cx="4790943" cy="424338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Future Recommendations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DC61EFC-9B68-623D-8C7B-1557A01A0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64541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200"/>
              <a:t>The analysis provides actionable insights into mortality trends across northern India.</a:t>
            </a:r>
          </a:p>
          <a:p>
            <a:pPr>
              <a:lnSpc>
                <a:spcPct val="90000"/>
              </a:lnSpc>
            </a:pPr>
            <a:r>
              <a:rPr lang="en-CA" sz="2200"/>
              <a:t>The hospital can use these findings to improve patient outcomes and allocate resources more effectively.</a:t>
            </a:r>
          </a:p>
          <a:p>
            <a:pPr>
              <a:lnSpc>
                <a:spcPct val="90000"/>
              </a:lnSpc>
            </a:pPr>
            <a:r>
              <a:rPr lang="en-CA" sz="2200"/>
              <a:t>The combination of clustering and ANN models offers a comprehensive approach to understanding mortality patterns.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81" y="685800"/>
            <a:ext cx="3264837" cy="1474666"/>
          </a:xfrm>
        </p:spPr>
        <p:txBody>
          <a:bodyPr anchor="b">
            <a:normAutofit/>
          </a:bodyPr>
          <a:lstStyle/>
          <a:p>
            <a:r>
              <a:rPr lang="en-CA" sz="2800">
                <a:solidFill>
                  <a:srgbClr val="595959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581" y="2447337"/>
            <a:ext cx="3264837" cy="3770434"/>
          </a:xfrm>
        </p:spPr>
        <p:txBody>
          <a:bodyPr anchor="t">
            <a:normAutofit/>
          </a:bodyPr>
          <a:lstStyle/>
          <a:p>
            <a:r>
              <a:rPr lang="en-CA" sz="1700" dirty="0">
                <a:solidFill>
                  <a:srgbClr val="595959"/>
                </a:solidFill>
              </a:rPr>
              <a:t>It’s Important to understand mortality rates in healthcare.</a:t>
            </a:r>
          </a:p>
          <a:p>
            <a:r>
              <a:rPr lang="en-CA" sz="1700" dirty="0">
                <a:solidFill>
                  <a:srgbClr val="595959"/>
                </a:solidFill>
              </a:rPr>
              <a:t> Objectives: Analyze mortality data to identify trends across states in northern India.</a:t>
            </a:r>
          </a:p>
          <a:p>
            <a:r>
              <a:rPr lang="en-CA" sz="1700" dirty="0">
                <a:solidFill>
                  <a:srgbClr val="595959"/>
                </a:solidFill>
              </a:rPr>
              <a:t>Focus on gender disparities and state-wise variations.</a:t>
            </a:r>
          </a:p>
        </p:txBody>
      </p:sp>
      <p:pic>
        <p:nvPicPr>
          <p:cNvPr id="1026" name="Picture 2" descr="State-wise distribution of NMR in India. | Download Scientific Diagram">
            <a:extLst>
              <a:ext uri="{FF2B5EF4-FFF2-40B4-BE49-F238E27FC236}">
                <a16:creationId xmlns:a16="http://schemas.microsoft.com/office/drawing/2014/main" id="{960A5D6E-BD10-9CE8-EDA9-D0CC2C4AC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6350" y="1994679"/>
            <a:ext cx="3597792" cy="29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81" y="685800"/>
            <a:ext cx="3264837" cy="1474666"/>
          </a:xfrm>
        </p:spPr>
        <p:txBody>
          <a:bodyPr anchor="b">
            <a:normAutofit/>
          </a:bodyPr>
          <a:lstStyle/>
          <a:p>
            <a:r>
              <a:rPr lang="en-CA" sz="2800">
                <a:solidFill>
                  <a:srgbClr val="595959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581" y="2447337"/>
            <a:ext cx="3264837" cy="3770434"/>
          </a:xfrm>
        </p:spPr>
        <p:txBody>
          <a:bodyPr anchor="t">
            <a:normAutofit/>
          </a:bodyPr>
          <a:lstStyle/>
          <a:p>
            <a:r>
              <a:rPr lang="en-CA" sz="1700">
                <a:solidFill>
                  <a:srgbClr val="595959"/>
                </a:solidFill>
              </a:rPr>
              <a:t>The hospital wants to identify high-mortality states in northern India.</a:t>
            </a:r>
          </a:p>
          <a:p>
            <a:r>
              <a:rPr lang="en-CA" sz="1700">
                <a:solidFill>
                  <a:srgbClr val="595959"/>
                </a:solidFill>
              </a:rPr>
              <a:t>Determine if the crude death rate is higher among males or females.</a:t>
            </a:r>
          </a:p>
          <a:p>
            <a:r>
              <a:rPr lang="en-CA" sz="1700">
                <a:solidFill>
                  <a:srgbClr val="595959"/>
                </a:solidFill>
              </a:rPr>
              <a:t>Provide actionable insights for resource allocation and public health interventions.</a:t>
            </a:r>
          </a:p>
        </p:txBody>
      </p:sp>
      <p:pic>
        <p:nvPicPr>
          <p:cNvPr id="2050" name="Picture 2" descr="Subnational estimates of life expectancy at birth in India: evidence from  NFHS and SRS data | BMC Public Health | Full Text">
            <a:extLst>
              <a:ext uri="{FF2B5EF4-FFF2-40B4-BE49-F238E27FC236}">
                <a16:creationId xmlns:a16="http://schemas.microsoft.com/office/drawing/2014/main" id="{6470AF6E-6C2A-6F6F-0F26-894AB7B63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6350" y="1543142"/>
            <a:ext cx="3597792" cy="381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CA" sz="410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Data source: '</a:t>
            </a:r>
            <a:r>
              <a:rPr dirty="0" err="1"/>
              <a:t>YY_Mortality_District.csv</a:t>
            </a:r>
            <a:r>
              <a:rPr dirty="0"/>
              <a:t>'</a:t>
            </a:r>
          </a:p>
          <a:p>
            <a:r>
              <a:rPr dirty="0"/>
              <a:t>Key columns: Crude death rates for males, females, and total persons; infant mortality rates; state names.</a:t>
            </a:r>
          </a:p>
          <a:p>
            <a:r>
              <a:rPr dirty="0"/>
              <a:t>Data covers districts across northern India.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81" y="685800"/>
            <a:ext cx="3264837" cy="1474666"/>
          </a:xfrm>
        </p:spPr>
        <p:txBody>
          <a:bodyPr anchor="b">
            <a:normAutofit/>
          </a:bodyPr>
          <a:lstStyle/>
          <a:p>
            <a:r>
              <a:rPr lang="en-CA" sz="2800">
                <a:solidFill>
                  <a:srgbClr val="595959"/>
                </a:solidFill>
              </a:rPr>
              <a:t>Data Cleaning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581" y="2447337"/>
            <a:ext cx="3264837" cy="3770434"/>
          </a:xfrm>
        </p:spPr>
        <p:txBody>
          <a:bodyPr anchor="t">
            <a:normAutofit/>
          </a:bodyPr>
          <a:lstStyle/>
          <a:p>
            <a:r>
              <a:rPr lang="en-CA" sz="1700" dirty="0">
                <a:solidFill>
                  <a:srgbClr val="595959"/>
                </a:solidFill>
              </a:rPr>
              <a:t>Handling missing values - Removed rows or imputed missing values.</a:t>
            </a:r>
          </a:p>
          <a:p>
            <a:r>
              <a:rPr lang="en-CA" sz="1700" dirty="0">
                <a:solidFill>
                  <a:srgbClr val="595959"/>
                </a:solidFill>
              </a:rPr>
              <a:t>Feature selection - Focused on relevant features for mortality analysis.</a:t>
            </a:r>
          </a:p>
          <a:p>
            <a:r>
              <a:rPr lang="en-CA" sz="1700" dirty="0">
                <a:solidFill>
                  <a:srgbClr val="595959"/>
                </a:solidFill>
              </a:rPr>
              <a:t>Data transformation - Normalized or standardized crude death rates.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D93C16-A174-BC97-315D-BAFACA1D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36" y="2160466"/>
            <a:ext cx="3865006" cy="24156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Exploratory Data Analysis (EDA)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E768CE-8688-8E7C-AD80-AC19621F8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21713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State-Wise Mortality Rates</a:t>
            </a:r>
          </a:p>
        </p:txBody>
      </p:sp>
      <p:pic>
        <p:nvPicPr>
          <p:cNvPr id="3" name="Picture 2" descr="death_rates_by_st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66361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CA" sz="4200">
                <a:solidFill>
                  <a:schemeClr val="bg1"/>
                </a:solidFill>
              </a:rPr>
              <a:t>Gender-Based Mortality Disparities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FBB46A-7FBD-E46F-1330-DA2B47636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18481"/>
              </p:ext>
            </p:extLst>
          </p:nvPr>
        </p:nvGraphicFramePr>
        <p:xfrm>
          <a:off x="4894221" y="529388"/>
          <a:ext cx="3621129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66361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CA" sz="4200">
                <a:solidFill>
                  <a:schemeClr val="bg1"/>
                </a:solidFill>
              </a:rPr>
              <a:t>K-Means Clustering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308ED5-6A24-A8B4-E5A9-A3201F22E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588277"/>
              </p:ext>
            </p:extLst>
          </p:nvPr>
        </p:nvGraphicFramePr>
        <p:xfrm>
          <a:off x="4894221" y="529388"/>
          <a:ext cx="3621129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215219F-DB41-5D4F-B148-C088D9823F99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558</Words>
  <Application>Microsoft Macintosh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Machine Learning Analysis of Mortality Rates in Northern India</vt:lpstr>
      <vt:lpstr>Introduction</vt:lpstr>
      <vt:lpstr>Problem Statement</vt:lpstr>
      <vt:lpstr>Data Collection</vt:lpstr>
      <vt:lpstr>Data Cleaning and Preprocessing</vt:lpstr>
      <vt:lpstr>Exploratory Data Analysis (EDA)</vt:lpstr>
      <vt:lpstr>State-Wise Mortality Rates</vt:lpstr>
      <vt:lpstr>Gender-Based Mortality Disparities</vt:lpstr>
      <vt:lpstr>K-Means Clustering</vt:lpstr>
      <vt:lpstr>K-Means Clustering Results</vt:lpstr>
      <vt:lpstr>Building and Evaluating ANN</vt:lpstr>
      <vt:lpstr>ANN Model Evaluation</vt:lpstr>
      <vt:lpstr>Clustering and Dimensionality Reduction</vt:lpstr>
      <vt:lpstr>Results Interpretation</vt:lpstr>
      <vt:lpstr>Future Recommendations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Ucheoma Udoha</cp:lastModifiedBy>
  <cp:revision>3</cp:revision>
  <dcterms:created xsi:type="dcterms:W3CDTF">2013-01-27T09:14:16Z</dcterms:created>
  <dcterms:modified xsi:type="dcterms:W3CDTF">2024-08-20T09:48:45Z</dcterms:modified>
  <cp:category/>
</cp:coreProperties>
</file>