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58" r:id="rId3"/>
    <p:sldId id="284" r:id="rId4"/>
    <p:sldId id="266" r:id="rId5"/>
    <p:sldId id="265" r:id="rId6"/>
    <p:sldId id="257" r:id="rId7"/>
    <p:sldId id="267" r:id="rId8"/>
    <p:sldId id="268" r:id="rId9"/>
    <p:sldId id="260" r:id="rId10"/>
    <p:sldId id="261" r:id="rId11"/>
    <p:sldId id="262" r:id="rId12"/>
    <p:sldId id="282" r:id="rId13"/>
    <p:sldId id="263" r:id="rId14"/>
    <p:sldId id="281" r:id="rId15"/>
    <p:sldId id="275" r:id="rId16"/>
    <p:sldId id="276" r:id="rId17"/>
    <p:sldId id="277" r:id="rId18"/>
    <p:sldId id="278" r:id="rId19"/>
    <p:sldId id="279" r:id="rId20"/>
    <p:sldId id="280" r:id="rId21"/>
    <p:sldId id="274" r:id="rId22"/>
    <p:sldId id="269" r:id="rId23"/>
    <p:sldId id="273" r:id="rId24"/>
    <p:sldId id="264" r:id="rId25"/>
    <p:sldId id="270" r:id="rId26"/>
    <p:sldId id="272" r:id="rId27"/>
    <p:sldId id="27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62" autoAdjust="0"/>
    <p:restoredTop sz="94291" autoAdjust="0"/>
  </p:normalViewPr>
  <p:slideViewPr>
    <p:cSldViewPr snapToGrid="0">
      <p:cViewPr varScale="1">
        <p:scale>
          <a:sx n="68" d="100"/>
          <a:sy n="68" d="100"/>
        </p:scale>
        <p:origin x="38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24B00-86D6-97BA-0627-C9A2821513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579455-0F46-8210-EA65-CF6EF30E0D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DE2728-E327-DBE0-D028-38D0322063DF}"/>
              </a:ext>
            </a:extLst>
          </p:cNvPr>
          <p:cNvSpPr>
            <a:spLocks noGrp="1"/>
          </p:cNvSpPr>
          <p:nvPr>
            <p:ph type="dt" sz="half" idx="10"/>
          </p:nvPr>
        </p:nvSpPr>
        <p:spPr/>
        <p:txBody>
          <a:bodyPr/>
          <a:lstStyle/>
          <a:p>
            <a:fld id="{108EA383-212E-407B-ABAE-860E019829B8}" type="datetimeFigureOut">
              <a:rPr lang="en-US" smtClean="0"/>
              <a:t>7/23/2024</a:t>
            </a:fld>
            <a:endParaRPr lang="en-US"/>
          </a:p>
        </p:txBody>
      </p:sp>
      <p:sp>
        <p:nvSpPr>
          <p:cNvPr id="5" name="Footer Placeholder 4">
            <a:extLst>
              <a:ext uri="{FF2B5EF4-FFF2-40B4-BE49-F238E27FC236}">
                <a16:creationId xmlns:a16="http://schemas.microsoft.com/office/drawing/2014/main" id="{658CDA62-2EDC-12F7-B221-148437DFDF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46204-E58A-167C-B61B-19319A36D795}"/>
              </a:ext>
            </a:extLst>
          </p:cNvPr>
          <p:cNvSpPr>
            <a:spLocks noGrp="1"/>
          </p:cNvSpPr>
          <p:nvPr>
            <p:ph type="sldNum" sz="quarter" idx="12"/>
          </p:nvPr>
        </p:nvSpPr>
        <p:spPr/>
        <p:txBody>
          <a:bodyPr/>
          <a:lstStyle/>
          <a:p>
            <a:fld id="{7FF403D2-50C7-42D3-B777-0DD3B8360D53}" type="slidenum">
              <a:rPr lang="en-US" smtClean="0"/>
              <a:t>‹#›</a:t>
            </a:fld>
            <a:endParaRPr lang="en-US"/>
          </a:p>
        </p:txBody>
      </p:sp>
    </p:spTree>
    <p:extLst>
      <p:ext uri="{BB962C8B-B14F-4D97-AF65-F5344CB8AC3E}">
        <p14:creationId xmlns:p14="http://schemas.microsoft.com/office/powerpoint/2010/main" val="824512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72546-F084-93BF-F72A-157217002D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C0108B-5DE2-1B56-5DC4-67578889C1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6E39DC-2E70-CC7E-B20C-021C12DA94D4}"/>
              </a:ext>
            </a:extLst>
          </p:cNvPr>
          <p:cNvSpPr>
            <a:spLocks noGrp="1"/>
          </p:cNvSpPr>
          <p:nvPr>
            <p:ph type="dt" sz="half" idx="10"/>
          </p:nvPr>
        </p:nvSpPr>
        <p:spPr/>
        <p:txBody>
          <a:bodyPr/>
          <a:lstStyle/>
          <a:p>
            <a:fld id="{108EA383-212E-407B-ABAE-860E019829B8}" type="datetimeFigureOut">
              <a:rPr lang="en-US" smtClean="0"/>
              <a:t>7/23/2024</a:t>
            </a:fld>
            <a:endParaRPr lang="en-US"/>
          </a:p>
        </p:txBody>
      </p:sp>
      <p:sp>
        <p:nvSpPr>
          <p:cNvPr id="5" name="Footer Placeholder 4">
            <a:extLst>
              <a:ext uri="{FF2B5EF4-FFF2-40B4-BE49-F238E27FC236}">
                <a16:creationId xmlns:a16="http://schemas.microsoft.com/office/drawing/2014/main" id="{B27BA014-7191-A18F-F3C1-2AAB10B149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08E756-1087-0E11-2F48-C313AE2F90D8}"/>
              </a:ext>
            </a:extLst>
          </p:cNvPr>
          <p:cNvSpPr>
            <a:spLocks noGrp="1"/>
          </p:cNvSpPr>
          <p:nvPr>
            <p:ph type="sldNum" sz="quarter" idx="12"/>
          </p:nvPr>
        </p:nvSpPr>
        <p:spPr/>
        <p:txBody>
          <a:bodyPr/>
          <a:lstStyle/>
          <a:p>
            <a:fld id="{7FF403D2-50C7-42D3-B777-0DD3B8360D53}" type="slidenum">
              <a:rPr lang="en-US" smtClean="0"/>
              <a:t>‹#›</a:t>
            </a:fld>
            <a:endParaRPr lang="en-US"/>
          </a:p>
        </p:txBody>
      </p:sp>
    </p:spTree>
    <p:extLst>
      <p:ext uri="{BB962C8B-B14F-4D97-AF65-F5344CB8AC3E}">
        <p14:creationId xmlns:p14="http://schemas.microsoft.com/office/powerpoint/2010/main" val="3125073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765168-49BC-2C02-B73F-065D764CA5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3FA0E5-081F-C13E-F6E3-1A3DADCA62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6D4FDC-B9A8-557B-193D-91EFEF1F8C70}"/>
              </a:ext>
            </a:extLst>
          </p:cNvPr>
          <p:cNvSpPr>
            <a:spLocks noGrp="1"/>
          </p:cNvSpPr>
          <p:nvPr>
            <p:ph type="dt" sz="half" idx="10"/>
          </p:nvPr>
        </p:nvSpPr>
        <p:spPr/>
        <p:txBody>
          <a:bodyPr/>
          <a:lstStyle/>
          <a:p>
            <a:fld id="{108EA383-212E-407B-ABAE-860E019829B8}" type="datetimeFigureOut">
              <a:rPr lang="en-US" smtClean="0"/>
              <a:t>7/23/2024</a:t>
            </a:fld>
            <a:endParaRPr lang="en-US"/>
          </a:p>
        </p:txBody>
      </p:sp>
      <p:sp>
        <p:nvSpPr>
          <p:cNvPr id="5" name="Footer Placeholder 4">
            <a:extLst>
              <a:ext uri="{FF2B5EF4-FFF2-40B4-BE49-F238E27FC236}">
                <a16:creationId xmlns:a16="http://schemas.microsoft.com/office/drawing/2014/main" id="{D0275D10-0875-2FAA-BDC1-FFA5ADFAB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ABFBBF-1CCC-6DDC-4C3E-CCC489D4BBEF}"/>
              </a:ext>
            </a:extLst>
          </p:cNvPr>
          <p:cNvSpPr>
            <a:spLocks noGrp="1"/>
          </p:cNvSpPr>
          <p:nvPr>
            <p:ph type="sldNum" sz="quarter" idx="12"/>
          </p:nvPr>
        </p:nvSpPr>
        <p:spPr/>
        <p:txBody>
          <a:bodyPr/>
          <a:lstStyle/>
          <a:p>
            <a:fld id="{7FF403D2-50C7-42D3-B777-0DD3B8360D53}" type="slidenum">
              <a:rPr lang="en-US" smtClean="0"/>
              <a:t>‹#›</a:t>
            </a:fld>
            <a:endParaRPr lang="en-US"/>
          </a:p>
        </p:txBody>
      </p:sp>
    </p:spTree>
    <p:extLst>
      <p:ext uri="{BB962C8B-B14F-4D97-AF65-F5344CB8AC3E}">
        <p14:creationId xmlns:p14="http://schemas.microsoft.com/office/powerpoint/2010/main" val="2398537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EF814-F972-8249-2117-16EC2585A7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525810-773D-0C43-5BAF-579A5B422C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A9F81D-F0DA-DDAD-7107-E1830B598CA5}"/>
              </a:ext>
            </a:extLst>
          </p:cNvPr>
          <p:cNvSpPr>
            <a:spLocks noGrp="1"/>
          </p:cNvSpPr>
          <p:nvPr>
            <p:ph type="dt" sz="half" idx="10"/>
          </p:nvPr>
        </p:nvSpPr>
        <p:spPr/>
        <p:txBody>
          <a:bodyPr/>
          <a:lstStyle/>
          <a:p>
            <a:fld id="{108EA383-212E-407B-ABAE-860E019829B8}" type="datetimeFigureOut">
              <a:rPr lang="en-US" smtClean="0"/>
              <a:t>7/23/2024</a:t>
            </a:fld>
            <a:endParaRPr lang="en-US"/>
          </a:p>
        </p:txBody>
      </p:sp>
      <p:sp>
        <p:nvSpPr>
          <p:cNvPr id="5" name="Footer Placeholder 4">
            <a:extLst>
              <a:ext uri="{FF2B5EF4-FFF2-40B4-BE49-F238E27FC236}">
                <a16:creationId xmlns:a16="http://schemas.microsoft.com/office/drawing/2014/main" id="{0BA96DBD-DFE8-9B7C-B80D-D420C62B84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FC3FEB-F7FC-D5DA-3D7A-15E841A3D53E}"/>
              </a:ext>
            </a:extLst>
          </p:cNvPr>
          <p:cNvSpPr>
            <a:spLocks noGrp="1"/>
          </p:cNvSpPr>
          <p:nvPr>
            <p:ph type="sldNum" sz="quarter" idx="12"/>
          </p:nvPr>
        </p:nvSpPr>
        <p:spPr/>
        <p:txBody>
          <a:bodyPr/>
          <a:lstStyle/>
          <a:p>
            <a:fld id="{7FF403D2-50C7-42D3-B777-0DD3B8360D53}" type="slidenum">
              <a:rPr lang="en-US" smtClean="0"/>
              <a:t>‹#›</a:t>
            </a:fld>
            <a:endParaRPr lang="en-US"/>
          </a:p>
        </p:txBody>
      </p:sp>
    </p:spTree>
    <p:extLst>
      <p:ext uri="{BB962C8B-B14F-4D97-AF65-F5344CB8AC3E}">
        <p14:creationId xmlns:p14="http://schemas.microsoft.com/office/powerpoint/2010/main" val="1508896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3B0E6-AC91-6D81-76B2-F843181178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6EC5D0-8824-6E2E-B18A-ABCFA39949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DD6293-F727-6F8E-18A8-D8F5B7F01F5A}"/>
              </a:ext>
            </a:extLst>
          </p:cNvPr>
          <p:cNvSpPr>
            <a:spLocks noGrp="1"/>
          </p:cNvSpPr>
          <p:nvPr>
            <p:ph type="dt" sz="half" idx="10"/>
          </p:nvPr>
        </p:nvSpPr>
        <p:spPr/>
        <p:txBody>
          <a:bodyPr/>
          <a:lstStyle/>
          <a:p>
            <a:fld id="{108EA383-212E-407B-ABAE-860E019829B8}" type="datetimeFigureOut">
              <a:rPr lang="en-US" smtClean="0"/>
              <a:t>7/23/2024</a:t>
            </a:fld>
            <a:endParaRPr lang="en-US"/>
          </a:p>
        </p:txBody>
      </p:sp>
      <p:sp>
        <p:nvSpPr>
          <p:cNvPr id="5" name="Footer Placeholder 4">
            <a:extLst>
              <a:ext uri="{FF2B5EF4-FFF2-40B4-BE49-F238E27FC236}">
                <a16:creationId xmlns:a16="http://schemas.microsoft.com/office/drawing/2014/main" id="{288F3E89-852F-D8ED-35CE-B32BC34B90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DB084C-4D35-0D20-AB90-D86168E223E3}"/>
              </a:ext>
            </a:extLst>
          </p:cNvPr>
          <p:cNvSpPr>
            <a:spLocks noGrp="1"/>
          </p:cNvSpPr>
          <p:nvPr>
            <p:ph type="sldNum" sz="quarter" idx="12"/>
          </p:nvPr>
        </p:nvSpPr>
        <p:spPr/>
        <p:txBody>
          <a:bodyPr/>
          <a:lstStyle/>
          <a:p>
            <a:fld id="{7FF403D2-50C7-42D3-B777-0DD3B8360D53}" type="slidenum">
              <a:rPr lang="en-US" smtClean="0"/>
              <a:t>‹#›</a:t>
            </a:fld>
            <a:endParaRPr lang="en-US"/>
          </a:p>
        </p:txBody>
      </p:sp>
    </p:spTree>
    <p:extLst>
      <p:ext uri="{BB962C8B-B14F-4D97-AF65-F5344CB8AC3E}">
        <p14:creationId xmlns:p14="http://schemas.microsoft.com/office/powerpoint/2010/main" val="912836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D647F-6DD6-3236-EF2F-CAC399CAAA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59B5F4-5116-8B01-899C-67B7DAC9A2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207012-1382-EF02-A049-00F7E7651C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0D35C1-8B77-9F99-3E87-28D7C0948435}"/>
              </a:ext>
            </a:extLst>
          </p:cNvPr>
          <p:cNvSpPr>
            <a:spLocks noGrp="1"/>
          </p:cNvSpPr>
          <p:nvPr>
            <p:ph type="dt" sz="half" idx="10"/>
          </p:nvPr>
        </p:nvSpPr>
        <p:spPr/>
        <p:txBody>
          <a:bodyPr/>
          <a:lstStyle/>
          <a:p>
            <a:fld id="{108EA383-212E-407B-ABAE-860E019829B8}" type="datetimeFigureOut">
              <a:rPr lang="en-US" smtClean="0"/>
              <a:t>7/23/2024</a:t>
            </a:fld>
            <a:endParaRPr lang="en-US"/>
          </a:p>
        </p:txBody>
      </p:sp>
      <p:sp>
        <p:nvSpPr>
          <p:cNvPr id="6" name="Footer Placeholder 5">
            <a:extLst>
              <a:ext uri="{FF2B5EF4-FFF2-40B4-BE49-F238E27FC236}">
                <a16:creationId xmlns:a16="http://schemas.microsoft.com/office/drawing/2014/main" id="{9854061F-E700-FF2B-93C3-192D0C2D79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8CAD92-AA74-28F9-DBBC-4E30CD7E89B0}"/>
              </a:ext>
            </a:extLst>
          </p:cNvPr>
          <p:cNvSpPr>
            <a:spLocks noGrp="1"/>
          </p:cNvSpPr>
          <p:nvPr>
            <p:ph type="sldNum" sz="quarter" idx="12"/>
          </p:nvPr>
        </p:nvSpPr>
        <p:spPr/>
        <p:txBody>
          <a:bodyPr/>
          <a:lstStyle/>
          <a:p>
            <a:fld id="{7FF403D2-50C7-42D3-B777-0DD3B8360D53}" type="slidenum">
              <a:rPr lang="en-US" smtClean="0"/>
              <a:t>‹#›</a:t>
            </a:fld>
            <a:endParaRPr lang="en-US"/>
          </a:p>
        </p:txBody>
      </p:sp>
    </p:spTree>
    <p:extLst>
      <p:ext uri="{BB962C8B-B14F-4D97-AF65-F5344CB8AC3E}">
        <p14:creationId xmlns:p14="http://schemas.microsoft.com/office/powerpoint/2010/main" val="3748301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293D-A23B-2650-3F25-5EBF6CE49B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596657-7B20-6564-B424-5E8EC1BEAF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156DDE-81AA-5204-C1AE-16B4A36D32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076359-7BC4-A897-CD0D-EED69FA49E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818CCF-C15D-5469-5386-134182A450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428BFA-D5B6-5DDD-C4D0-E3355799B039}"/>
              </a:ext>
            </a:extLst>
          </p:cNvPr>
          <p:cNvSpPr>
            <a:spLocks noGrp="1"/>
          </p:cNvSpPr>
          <p:nvPr>
            <p:ph type="dt" sz="half" idx="10"/>
          </p:nvPr>
        </p:nvSpPr>
        <p:spPr/>
        <p:txBody>
          <a:bodyPr/>
          <a:lstStyle/>
          <a:p>
            <a:fld id="{108EA383-212E-407B-ABAE-860E019829B8}" type="datetimeFigureOut">
              <a:rPr lang="en-US" smtClean="0"/>
              <a:t>7/23/2024</a:t>
            </a:fld>
            <a:endParaRPr lang="en-US"/>
          </a:p>
        </p:txBody>
      </p:sp>
      <p:sp>
        <p:nvSpPr>
          <p:cNvPr id="8" name="Footer Placeholder 7">
            <a:extLst>
              <a:ext uri="{FF2B5EF4-FFF2-40B4-BE49-F238E27FC236}">
                <a16:creationId xmlns:a16="http://schemas.microsoft.com/office/drawing/2014/main" id="{EE37F241-DFC4-D6D8-3AA6-7D628B01F6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985CCB-D145-21A4-BB69-093C293EC500}"/>
              </a:ext>
            </a:extLst>
          </p:cNvPr>
          <p:cNvSpPr>
            <a:spLocks noGrp="1"/>
          </p:cNvSpPr>
          <p:nvPr>
            <p:ph type="sldNum" sz="quarter" idx="12"/>
          </p:nvPr>
        </p:nvSpPr>
        <p:spPr/>
        <p:txBody>
          <a:bodyPr/>
          <a:lstStyle/>
          <a:p>
            <a:fld id="{7FF403D2-50C7-42D3-B777-0DD3B8360D53}" type="slidenum">
              <a:rPr lang="en-US" smtClean="0"/>
              <a:t>‹#›</a:t>
            </a:fld>
            <a:endParaRPr lang="en-US"/>
          </a:p>
        </p:txBody>
      </p:sp>
    </p:spTree>
    <p:extLst>
      <p:ext uri="{BB962C8B-B14F-4D97-AF65-F5344CB8AC3E}">
        <p14:creationId xmlns:p14="http://schemas.microsoft.com/office/powerpoint/2010/main" val="3784763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3207-861B-E739-4A87-3E4BCF2AA5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15ED59-0F70-7808-6CFA-AE9B00989C0D}"/>
              </a:ext>
            </a:extLst>
          </p:cNvPr>
          <p:cNvSpPr>
            <a:spLocks noGrp="1"/>
          </p:cNvSpPr>
          <p:nvPr>
            <p:ph type="dt" sz="half" idx="10"/>
          </p:nvPr>
        </p:nvSpPr>
        <p:spPr/>
        <p:txBody>
          <a:bodyPr/>
          <a:lstStyle/>
          <a:p>
            <a:fld id="{108EA383-212E-407B-ABAE-860E019829B8}" type="datetimeFigureOut">
              <a:rPr lang="en-US" smtClean="0"/>
              <a:t>7/23/2024</a:t>
            </a:fld>
            <a:endParaRPr lang="en-US"/>
          </a:p>
        </p:txBody>
      </p:sp>
      <p:sp>
        <p:nvSpPr>
          <p:cNvPr id="4" name="Footer Placeholder 3">
            <a:extLst>
              <a:ext uri="{FF2B5EF4-FFF2-40B4-BE49-F238E27FC236}">
                <a16:creationId xmlns:a16="http://schemas.microsoft.com/office/drawing/2014/main" id="{D4EC3A22-7E22-3984-B7EB-5DC5E5FBD6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7F8215-D7E1-7FC1-FEBF-55D524D2E00D}"/>
              </a:ext>
            </a:extLst>
          </p:cNvPr>
          <p:cNvSpPr>
            <a:spLocks noGrp="1"/>
          </p:cNvSpPr>
          <p:nvPr>
            <p:ph type="sldNum" sz="quarter" idx="12"/>
          </p:nvPr>
        </p:nvSpPr>
        <p:spPr/>
        <p:txBody>
          <a:bodyPr/>
          <a:lstStyle/>
          <a:p>
            <a:fld id="{7FF403D2-50C7-42D3-B777-0DD3B8360D53}" type="slidenum">
              <a:rPr lang="en-US" smtClean="0"/>
              <a:t>‹#›</a:t>
            </a:fld>
            <a:endParaRPr lang="en-US"/>
          </a:p>
        </p:txBody>
      </p:sp>
    </p:spTree>
    <p:extLst>
      <p:ext uri="{BB962C8B-B14F-4D97-AF65-F5344CB8AC3E}">
        <p14:creationId xmlns:p14="http://schemas.microsoft.com/office/powerpoint/2010/main" val="327355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F9E4D8-9646-F7C3-6FA9-1D8083BDAC30}"/>
              </a:ext>
            </a:extLst>
          </p:cNvPr>
          <p:cNvSpPr>
            <a:spLocks noGrp="1"/>
          </p:cNvSpPr>
          <p:nvPr>
            <p:ph type="dt" sz="half" idx="10"/>
          </p:nvPr>
        </p:nvSpPr>
        <p:spPr/>
        <p:txBody>
          <a:bodyPr/>
          <a:lstStyle/>
          <a:p>
            <a:fld id="{108EA383-212E-407B-ABAE-860E019829B8}" type="datetimeFigureOut">
              <a:rPr lang="en-US" smtClean="0"/>
              <a:t>7/23/2024</a:t>
            </a:fld>
            <a:endParaRPr lang="en-US"/>
          </a:p>
        </p:txBody>
      </p:sp>
      <p:sp>
        <p:nvSpPr>
          <p:cNvPr id="3" name="Footer Placeholder 2">
            <a:extLst>
              <a:ext uri="{FF2B5EF4-FFF2-40B4-BE49-F238E27FC236}">
                <a16:creationId xmlns:a16="http://schemas.microsoft.com/office/drawing/2014/main" id="{B5912FFC-43CD-6DDB-C722-E04CFF6C48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01807A-B1AE-ACF7-C8A4-E43A2CB8E12C}"/>
              </a:ext>
            </a:extLst>
          </p:cNvPr>
          <p:cNvSpPr>
            <a:spLocks noGrp="1"/>
          </p:cNvSpPr>
          <p:nvPr>
            <p:ph type="sldNum" sz="quarter" idx="12"/>
          </p:nvPr>
        </p:nvSpPr>
        <p:spPr/>
        <p:txBody>
          <a:bodyPr/>
          <a:lstStyle/>
          <a:p>
            <a:fld id="{7FF403D2-50C7-42D3-B777-0DD3B8360D53}" type="slidenum">
              <a:rPr lang="en-US" smtClean="0"/>
              <a:t>‹#›</a:t>
            </a:fld>
            <a:endParaRPr lang="en-US"/>
          </a:p>
        </p:txBody>
      </p:sp>
    </p:spTree>
    <p:extLst>
      <p:ext uri="{BB962C8B-B14F-4D97-AF65-F5344CB8AC3E}">
        <p14:creationId xmlns:p14="http://schemas.microsoft.com/office/powerpoint/2010/main" val="294933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00A7-CA3F-6AEA-23B3-BB91680392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10AC82-D6C5-6447-E890-9CDE5F72B4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5759B4-2ECA-8CCC-B088-E923BE1435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18A344-DC1F-AF68-4010-29148B3A1BF9}"/>
              </a:ext>
            </a:extLst>
          </p:cNvPr>
          <p:cNvSpPr>
            <a:spLocks noGrp="1"/>
          </p:cNvSpPr>
          <p:nvPr>
            <p:ph type="dt" sz="half" idx="10"/>
          </p:nvPr>
        </p:nvSpPr>
        <p:spPr/>
        <p:txBody>
          <a:bodyPr/>
          <a:lstStyle/>
          <a:p>
            <a:fld id="{108EA383-212E-407B-ABAE-860E019829B8}" type="datetimeFigureOut">
              <a:rPr lang="en-US" smtClean="0"/>
              <a:t>7/23/2024</a:t>
            </a:fld>
            <a:endParaRPr lang="en-US"/>
          </a:p>
        </p:txBody>
      </p:sp>
      <p:sp>
        <p:nvSpPr>
          <p:cNvPr id="6" name="Footer Placeholder 5">
            <a:extLst>
              <a:ext uri="{FF2B5EF4-FFF2-40B4-BE49-F238E27FC236}">
                <a16:creationId xmlns:a16="http://schemas.microsoft.com/office/drawing/2014/main" id="{5BFAB7E2-2E85-B9DF-463F-B4ED13B4E0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882610-DF80-FB89-1043-73EF7E74A11A}"/>
              </a:ext>
            </a:extLst>
          </p:cNvPr>
          <p:cNvSpPr>
            <a:spLocks noGrp="1"/>
          </p:cNvSpPr>
          <p:nvPr>
            <p:ph type="sldNum" sz="quarter" idx="12"/>
          </p:nvPr>
        </p:nvSpPr>
        <p:spPr/>
        <p:txBody>
          <a:bodyPr/>
          <a:lstStyle/>
          <a:p>
            <a:fld id="{7FF403D2-50C7-42D3-B777-0DD3B8360D53}" type="slidenum">
              <a:rPr lang="en-US" smtClean="0"/>
              <a:t>‹#›</a:t>
            </a:fld>
            <a:endParaRPr lang="en-US"/>
          </a:p>
        </p:txBody>
      </p:sp>
    </p:spTree>
    <p:extLst>
      <p:ext uri="{BB962C8B-B14F-4D97-AF65-F5344CB8AC3E}">
        <p14:creationId xmlns:p14="http://schemas.microsoft.com/office/powerpoint/2010/main" val="3883043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BF08F-41FB-0633-C51B-5DCE1410CA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D04A76-DB32-DEFD-77A7-3785DFC0D8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07BBE5-629F-DD11-707B-3EF94BEBEF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04F473-F00A-1DEB-427E-F605E4A71CFE}"/>
              </a:ext>
            </a:extLst>
          </p:cNvPr>
          <p:cNvSpPr>
            <a:spLocks noGrp="1"/>
          </p:cNvSpPr>
          <p:nvPr>
            <p:ph type="dt" sz="half" idx="10"/>
          </p:nvPr>
        </p:nvSpPr>
        <p:spPr/>
        <p:txBody>
          <a:bodyPr/>
          <a:lstStyle/>
          <a:p>
            <a:fld id="{108EA383-212E-407B-ABAE-860E019829B8}" type="datetimeFigureOut">
              <a:rPr lang="en-US" smtClean="0"/>
              <a:t>7/23/2024</a:t>
            </a:fld>
            <a:endParaRPr lang="en-US"/>
          </a:p>
        </p:txBody>
      </p:sp>
      <p:sp>
        <p:nvSpPr>
          <p:cNvPr id="6" name="Footer Placeholder 5">
            <a:extLst>
              <a:ext uri="{FF2B5EF4-FFF2-40B4-BE49-F238E27FC236}">
                <a16:creationId xmlns:a16="http://schemas.microsoft.com/office/drawing/2014/main" id="{CF39E7EE-D3FD-F837-8DFD-AF662960EE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FFF519-8B49-35CC-9542-B10A176B7180}"/>
              </a:ext>
            </a:extLst>
          </p:cNvPr>
          <p:cNvSpPr>
            <a:spLocks noGrp="1"/>
          </p:cNvSpPr>
          <p:nvPr>
            <p:ph type="sldNum" sz="quarter" idx="12"/>
          </p:nvPr>
        </p:nvSpPr>
        <p:spPr/>
        <p:txBody>
          <a:bodyPr/>
          <a:lstStyle/>
          <a:p>
            <a:fld id="{7FF403D2-50C7-42D3-B777-0DD3B8360D53}" type="slidenum">
              <a:rPr lang="en-US" smtClean="0"/>
              <a:t>‹#›</a:t>
            </a:fld>
            <a:endParaRPr lang="en-US"/>
          </a:p>
        </p:txBody>
      </p:sp>
    </p:spTree>
    <p:extLst>
      <p:ext uri="{BB962C8B-B14F-4D97-AF65-F5344CB8AC3E}">
        <p14:creationId xmlns:p14="http://schemas.microsoft.com/office/powerpoint/2010/main" val="4261722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84BA96-9E02-22B0-3468-CBC05B6B0A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05CE3A-FF85-0225-3375-32700CE4EF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D8CE94-9EB7-B2FB-7D10-B363D41288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8EA383-212E-407B-ABAE-860E019829B8}" type="datetimeFigureOut">
              <a:rPr lang="en-US" smtClean="0"/>
              <a:t>7/23/2024</a:t>
            </a:fld>
            <a:endParaRPr lang="en-US"/>
          </a:p>
        </p:txBody>
      </p:sp>
      <p:sp>
        <p:nvSpPr>
          <p:cNvPr id="5" name="Footer Placeholder 4">
            <a:extLst>
              <a:ext uri="{FF2B5EF4-FFF2-40B4-BE49-F238E27FC236}">
                <a16:creationId xmlns:a16="http://schemas.microsoft.com/office/drawing/2014/main" id="{06AC4B45-37AF-72B8-C744-FA4652D935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5B9ED2-2B20-92FC-B33A-9E18E19657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F403D2-50C7-42D3-B777-0DD3B8360D53}" type="slidenum">
              <a:rPr lang="en-US" smtClean="0"/>
              <a:t>‹#›</a:t>
            </a:fld>
            <a:endParaRPr lang="en-US"/>
          </a:p>
        </p:txBody>
      </p:sp>
    </p:spTree>
    <p:extLst>
      <p:ext uri="{BB962C8B-B14F-4D97-AF65-F5344CB8AC3E}">
        <p14:creationId xmlns:p14="http://schemas.microsoft.com/office/powerpoint/2010/main" val="1493276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en.wikipedia.org/wiki/Barometer" TargetMode="External"/><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oi.org/10.3390/app132112019" TargetMode="External"/><Relationship Id="rId2" Type="http://schemas.openxmlformats.org/officeDocument/2006/relationships/hyperlink" Target="http://dx.doi.org/10.1126/science.aav7274"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i.org/10.1016/j.ijforecast.2021.11.001" TargetMode="External"/><Relationship Id="rId2" Type="http://schemas.openxmlformats.org/officeDocument/2006/relationships/hyperlink" Target="https://doi.org/10.3390/standards3040028" TargetMode="External"/><Relationship Id="rId1" Type="http://schemas.openxmlformats.org/officeDocument/2006/relationships/slideLayout" Target="../slideLayouts/slideLayout2.xml"/><Relationship Id="rId4" Type="http://schemas.openxmlformats.org/officeDocument/2006/relationships/hyperlink" Target="https://psycnet.apa.org/doi/10.1037/qup0000062"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www.sas.com/en_gb/insights/articles/analytics/machine-learning-algorithms.html#:~:text=There%20are%20four%20types%20of,%2Dsupervised%2C%20unsupervised%20and%20reinforcement" TargetMode="External"/><Relationship Id="rId2" Type="http://schemas.openxmlformats.org/officeDocument/2006/relationships/hyperlink" Target="https://www.visualcrossing.com/weather-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B330ACF-9B08-0C8F-4588-2AA539C272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54" y="14068"/>
            <a:ext cx="12367284" cy="6858000"/>
          </a:xfrm>
        </p:spPr>
      </p:pic>
      <p:sp>
        <p:nvSpPr>
          <p:cNvPr id="6" name="Title 1">
            <a:extLst>
              <a:ext uri="{FF2B5EF4-FFF2-40B4-BE49-F238E27FC236}">
                <a16:creationId xmlns:a16="http://schemas.microsoft.com/office/drawing/2014/main" id="{08395111-FFDC-0E9B-3570-8543C0AA8DB5}"/>
              </a:ext>
            </a:extLst>
          </p:cNvPr>
          <p:cNvSpPr txBox="1">
            <a:spLocks/>
          </p:cNvSpPr>
          <p:nvPr/>
        </p:nvSpPr>
        <p:spPr>
          <a:xfrm>
            <a:off x="1600783" y="1844050"/>
            <a:ext cx="8464062" cy="19865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500" b="1" dirty="0"/>
              <a:t>Weather Prediction Using Machine Learning Models</a:t>
            </a:r>
          </a:p>
        </p:txBody>
      </p:sp>
      <p:sp>
        <p:nvSpPr>
          <p:cNvPr id="7" name="Subtitle 2">
            <a:extLst>
              <a:ext uri="{FF2B5EF4-FFF2-40B4-BE49-F238E27FC236}">
                <a16:creationId xmlns:a16="http://schemas.microsoft.com/office/drawing/2014/main" id="{020F1B00-388F-C71D-1455-33C9FF99587C}"/>
              </a:ext>
            </a:extLst>
          </p:cNvPr>
          <p:cNvSpPr txBox="1">
            <a:spLocks/>
          </p:cNvSpPr>
          <p:nvPr/>
        </p:nvSpPr>
        <p:spPr>
          <a:xfrm>
            <a:off x="2665238" y="3639433"/>
            <a:ext cx="6335151" cy="3999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Location: Wolverhampton, </a:t>
            </a:r>
            <a:r>
              <a:rPr lang="en-US" dirty="0" err="1"/>
              <a:t>Uk</a:t>
            </a:r>
            <a:r>
              <a:rPr lang="en-US" dirty="0"/>
              <a:t>.</a:t>
            </a:r>
          </a:p>
        </p:txBody>
      </p:sp>
      <p:sp>
        <p:nvSpPr>
          <p:cNvPr id="8" name="TextBox 7">
            <a:extLst>
              <a:ext uri="{FF2B5EF4-FFF2-40B4-BE49-F238E27FC236}">
                <a16:creationId xmlns:a16="http://schemas.microsoft.com/office/drawing/2014/main" id="{EE772136-D445-DEC5-626A-651322C6832D}"/>
              </a:ext>
            </a:extLst>
          </p:cNvPr>
          <p:cNvSpPr txBox="1"/>
          <p:nvPr/>
        </p:nvSpPr>
        <p:spPr>
          <a:xfrm>
            <a:off x="2959195" y="5136320"/>
            <a:ext cx="7105650" cy="584775"/>
          </a:xfrm>
          <a:prstGeom prst="rect">
            <a:avLst/>
          </a:prstGeom>
          <a:noFill/>
        </p:spPr>
        <p:txBody>
          <a:bodyPr wrap="square" rtlCol="0">
            <a:spAutoFit/>
          </a:bodyPr>
          <a:lstStyle/>
          <a:p>
            <a:pPr algn="ctr"/>
            <a:r>
              <a:rPr lang="en-US" sz="3200" b="1" dirty="0" err="1"/>
              <a:t>Buzugbe</a:t>
            </a:r>
            <a:r>
              <a:rPr lang="en-US" sz="3200" b="1" dirty="0"/>
              <a:t> </a:t>
            </a:r>
            <a:r>
              <a:rPr lang="en-US" sz="3200" b="1" dirty="0" err="1"/>
              <a:t>Uchechukwu</a:t>
            </a:r>
            <a:r>
              <a:rPr lang="en-US" sz="3200" b="1" dirty="0"/>
              <a:t> Ephraim</a:t>
            </a:r>
          </a:p>
        </p:txBody>
      </p:sp>
      <p:sp>
        <p:nvSpPr>
          <p:cNvPr id="9" name="TextBox 8">
            <a:extLst>
              <a:ext uri="{FF2B5EF4-FFF2-40B4-BE49-F238E27FC236}">
                <a16:creationId xmlns:a16="http://schemas.microsoft.com/office/drawing/2014/main" id="{9EF2740A-99C9-02CE-E37A-5AED7751D090}"/>
              </a:ext>
            </a:extLst>
          </p:cNvPr>
          <p:cNvSpPr txBox="1"/>
          <p:nvPr/>
        </p:nvSpPr>
        <p:spPr>
          <a:xfrm>
            <a:off x="5610223" y="5855701"/>
            <a:ext cx="2048901" cy="584775"/>
          </a:xfrm>
          <a:prstGeom prst="rect">
            <a:avLst/>
          </a:prstGeom>
          <a:noFill/>
        </p:spPr>
        <p:txBody>
          <a:bodyPr wrap="square" rtlCol="0">
            <a:spAutoFit/>
          </a:bodyPr>
          <a:lstStyle/>
          <a:p>
            <a:r>
              <a:rPr lang="en-US" sz="3200" b="1" dirty="0"/>
              <a:t>2329926</a:t>
            </a:r>
          </a:p>
        </p:txBody>
      </p:sp>
      <p:pic>
        <p:nvPicPr>
          <p:cNvPr id="10" name="Picture 9" descr="University of Wolverhampton">
            <a:extLst>
              <a:ext uri="{FF2B5EF4-FFF2-40B4-BE49-F238E27FC236}">
                <a16:creationId xmlns:a16="http://schemas.microsoft.com/office/drawing/2014/main" id="{942D836C-083A-42F7-3D74-56C91FD309B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500" y="209288"/>
            <a:ext cx="3433763" cy="938600"/>
          </a:xfrm>
          <a:prstGeom prst="rect">
            <a:avLst/>
          </a:prstGeom>
          <a:noFill/>
          <a:ln>
            <a:noFill/>
          </a:ln>
        </p:spPr>
      </p:pic>
    </p:spTree>
    <p:extLst>
      <p:ext uri="{BB962C8B-B14F-4D97-AF65-F5344CB8AC3E}">
        <p14:creationId xmlns:p14="http://schemas.microsoft.com/office/powerpoint/2010/main" val="2472264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BBC4C-9D17-EDEE-5E83-566A60AF61D6}"/>
              </a:ext>
            </a:extLst>
          </p:cNvPr>
          <p:cNvSpPr>
            <a:spLocks noGrp="1"/>
          </p:cNvSpPr>
          <p:nvPr>
            <p:ph type="title"/>
          </p:nvPr>
        </p:nvSpPr>
        <p:spPr>
          <a:xfrm>
            <a:off x="1095375" y="150458"/>
            <a:ext cx="10515600" cy="1171906"/>
          </a:xfrm>
        </p:spPr>
        <p:txBody>
          <a:bodyPr/>
          <a:lstStyle/>
          <a:p>
            <a:pPr algn="ctr"/>
            <a:r>
              <a:rPr lang="en-US" b="1" dirty="0"/>
              <a:t>Pre-Processing Data</a:t>
            </a:r>
          </a:p>
        </p:txBody>
      </p:sp>
      <p:sp>
        <p:nvSpPr>
          <p:cNvPr id="10" name="TextBox 9">
            <a:extLst>
              <a:ext uri="{FF2B5EF4-FFF2-40B4-BE49-F238E27FC236}">
                <a16:creationId xmlns:a16="http://schemas.microsoft.com/office/drawing/2014/main" id="{D81AB5DF-B31A-151E-8509-562AA382A82E}"/>
              </a:ext>
            </a:extLst>
          </p:cNvPr>
          <p:cNvSpPr txBox="1"/>
          <p:nvPr/>
        </p:nvSpPr>
        <p:spPr>
          <a:xfrm>
            <a:off x="581025" y="1476020"/>
            <a:ext cx="11029950" cy="4893647"/>
          </a:xfrm>
          <a:prstGeom prst="rect">
            <a:avLst/>
          </a:prstGeom>
          <a:noFill/>
        </p:spPr>
        <p:txBody>
          <a:bodyPr wrap="square" rtlCol="0">
            <a:spAutoFit/>
          </a:bodyPr>
          <a:lstStyle/>
          <a:p>
            <a:pPr marL="285750" indent="-285750">
              <a:buFont typeface="Arial" panose="020B0604020202020204" pitchFamily="34" charset="0"/>
              <a:buChar char="•"/>
            </a:pPr>
            <a:r>
              <a:rPr lang="en-US" sz="2400" b="1" dirty="0"/>
              <a:t>Date Features: </a:t>
            </a:r>
            <a:r>
              <a:rPr lang="en-US" sz="2400" dirty="0"/>
              <a:t>Extracted features such as day of the year, month, and day of the week from the date.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dirty="0"/>
              <a:t>Rolling Average</a:t>
            </a:r>
            <a:r>
              <a:rPr lang="en-US" sz="2400" dirty="0"/>
              <a:t>: Computed rolling means and standard deviations to capture trends and variability.</a:t>
            </a:r>
          </a:p>
          <a:p>
            <a:endParaRPr lang="en-US" sz="2400" dirty="0"/>
          </a:p>
          <a:p>
            <a:pPr marL="285750" indent="-285750">
              <a:buFont typeface="Arial" panose="020B0604020202020204" pitchFamily="34" charset="0"/>
              <a:buChar char="•"/>
            </a:pPr>
            <a:r>
              <a:rPr lang="en-US" sz="2400" b="1" dirty="0"/>
              <a:t>Normalization: </a:t>
            </a:r>
            <a:r>
              <a:rPr lang="en-US" sz="2400" dirty="0"/>
              <a:t>Scaled features to a standard range (</a:t>
            </a:r>
            <a:r>
              <a:rPr lang="en-US" sz="2400" dirty="0" err="1"/>
              <a:t>e.g</a:t>
            </a:r>
            <a:r>
              <a:rPr lang="en-US" sz="2400" dirty="0"/>
              <a:t>, 0 to 1) to ensure uniformity across the dataset.</a:t>
            </a:r>
          </a:p>
          <a:p>
            <a:endParaRPr lang="en-US" sz="2400" dirty="0"/>
          </a:p>
          <a:p>
            <a:pPr marL="285750" indent="-285750">
              <a:buFont typeface="Arial" panose="020B0604020202020204" pitchFamily="34" charset="0"/>
              <a:buChar char="•"/>
            </a:pPr>
            <a:r>
              <a:rPr lang="en-US" sz="2400" b="1" dirty="0"/>
              <a:t>Standardization: </a:t>
            </a:r>
            <a:r>
              <a:rPr lang="en-US" sz="2400" dirty="0"/>
              <a:t>Applied z-score standardization to normalize the data distribution.</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dirty="0"/>
              <a:t>Training and Testing Split</a:t>
            </a:r>
            <a:r>
              <a:rPr lang="en-US" sz="2400" dirty="0"/>
              <a:t>: Divided the data into training and testing sets to evaluate model performance.</a:t>
            </a:r>
          </a:p>
        </p:txBody>
      </p:sp>
    </p:spTree>
    <p:extLst>
      <p:ext uri="{BB962C8B-B14F-4D97-AF65-F5344CB8AC3E}">
        <p14:creationId xmlns:p14="http://schemas.microsoft.com/office/powerpoint/2010/main" val="861517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BBC4C-9D17-EDEE-5E83-566A60AF61D6}"/>
              </a:ext>
            </a:extLst>
          </p:cNvPr>
          <p:cNvSpPr>
            <a:spLocks noGrp="1"/>
          </p:cNvSpPr>
          <p:nvPr>
            <p:ph type="title"/>
          </p:nvPr>
        </p:nvSpPr>
        <p:spPr>
          <a:xfrm>
            <a:off x="528126" y="375170"/>
            <a:ext cx="10515600" cy="1325563"/>
          </a:xfrm>
        </p:spPr>
        <p:txBody>
          <a:bodyPr/>
          <a:lstStyle/>
          <a:p>
            <a:pPr algn="ctr"/>
            <a:r>
              <a:rPr lang="en-US" sz="4400" b="1" dirty="0"/>
              <a:t>Models Evaluated</a:t>
            </a:r>
            <a:endParaRPr lang="en-US" sz="4400" dirty="0"/>
          </a:p>
        </p:txBody>
      </p:sp>
      <p:sp>
        <p:nvSpPr>
          <p:cNvPr id="4" name="TextBox 3">
            <a:extLst>
              <a:ext uri="{FF2B5EF4-FFF2-40B4-BE49-F238E27FC236}">
                <a16:creationId xmlns:a16="http://schemas.microsoft.com/office/drawing/2014/main" id="{99F114BB-C7EA-2D17-7381-1B3D05A3B1C2}"/>
              </a:ext>
            </a:extLst>
          </p:cNvPr>
          <p:cNvSpPr txBox="1"/>
          <p:nvPr/>
        </p:nvSpPr>
        <p:spPr>
          <a:xfrm>
            <a:off x="989427" y="2037967"/>
            <a:ext cx="3681048" cy="3246530"/>
          </a:xfrm>
          <a:prstGeom prst="rect">
            <a:avLst/>
          </a:prstGeom>
          <a:noFill/>
        </p:spPr>
        <p:txBody>
          <a:bodyPr wrap="square">
            <a:spAutoFit/>
          </a:bodyPr>
          <a:lstStyle/>
          <a:p>
            <a:pPr algn="just">
              <a:lnSpc>
                <a:spcPct val="150000"/>
              </a:lnSpc>
              <a:buFont typeface="+mj-lt"/>
              <a:buAutoNum type="arabicPeriod"/>
            </a:pPr>
            <a:r>
              <a:rPr lang="en-US" sz="2800" dirty="0">
                <a:latin typeface="Times New Roman" panose="02020603050405020304" pitchFamily="18" charset="0"/>
                <a:cs typeface="Times New Roman" panose="02020603050405020304" pitchFamily="18" charset="0"/>
              </a:rPr>
              <a:t>Linear Regression</a:t>
            </a:r>
          </a:p>
          <a:p>
            <a:pPr algn="just">
              <a:lnSpc>
                <a:spcPct val="150000"/>
              </a:lnSpc>
              <a:buFont typeface="+mj-lt"/>
              <a:buAutoNum type="arabicPeriod"/>
            </a:pPr>
            <a:r>
              <a:rPr lang="en-US" sz="2800" dirty="0">
                <a:latin typeface="Times New Roman" panose="02020603050405020304" pitchFamily="18" charset="0"/>
                <a:cs typeface="Times New Roman" panose="02020603050405020304" pitchFamily="18" charset="0"/>
              </a:rPr>
              <a:t>Rigid Regression</a:t>
            </a:r>
          </a:p>
          <a:p>
            <a:pPr algn="just">
              <a:lnSpc>
                <a:spcPct val="150000"/>
              </a:lnSpc>
              <a:buFont typeface="+mj-lt"/>
              <a:buAutoNum type="arabicPeriod"/>
            </a:pPr>
            <a:r>
              <a:rPr lang="en-US" sz="2800" dirty="0">
                <a:latin typeface="Times New Roman" panose="02020603050405020304" pitchFamily="18" charset="0"/>
                <a:cs typeface="Times New Roman" panose="02020603050405020304" pitchFamily="18" charset="0"/>
              </a:rPr>
              <a:t>ARIMA</a:t>
            </a:r>
          </a:p>
          <a:p>
            <a:pPr algn="just">
              <a:lnSpc>
                <a:spcPct val="150000"/>
              </a:lnSpc>
              <a:buFont typeface="+mj-lt"/>
              <a:buAutoNum type="arabicPeriod"/>
            </a:pPr>
            <a:r>
              <a:rPr lang="en-US" sz="2800" dirty="0">
                <a:latin typeface="Times New Roman" panose="02020603050405020304" pitchFamily="18" charset="0"/>
                <a:cs typeface="Times New Roman" panose="02020603050405020304" pitchFamily="18" charset="0"/>
              </a:rPr>
              <a:t>Random Forest</a:t>
            </a:r>
          </a:p>
          <a:p>
            <a:pPr algn="just">
              <a:lnSpc>
                <a:spcPct val="150000"/>
              </a:lnSpc>
              <a:buFont typeface="+mj-lt"/>
              <a:buAutoNum type="arabicPeriod"/>
            </a:pPr>
            <a:r>
              <a:rPr lang="en-US" sz="2800" dirty="0">
                <a:latin typeface="Times New Roman" panose="02020603050405020304" pitchFamily="18" charset="0"/>
                <a:cs typeface="Times New Roman" panose="02020603050405020304" pitchFamily="18" charset="0"/>
              </a:rPr>
              <a:t>Decision Tree</a:t>
            </a:r>
          </a:p>
        </p:txBody>
      </p:sp>
    </p:spTree>
    <p:extLst>
      <p:ext uri="{BB962C8B-B14F-4D97-AF65-F5344CB8AC3E}">
        <p14:creationId xmlns:p14="http://schemas.microsoft.com/office/powerpoint/2010/main" val="2602225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56850-2B0E-2282-5F5F-ABEF3C5CFFC4}"/>
              </a:ext>
            </a:extLst>
          </p:cNvPr>
          <p:cNvSpPr>
            <a:spLocks noGrp="1"/>
          </p:cNvSpPr>
          <p:nvPr>
            <p:ph type="title"/>
          </p:nvPr>
        </p:nvSpPr>
        <p:spPr/>
        <p:txBody>
          <a:bodyPr/>
          <a:lstStyle/>
          <a:p>
            <a:pPr algn="ctr"/>
            <a:r>
              <a:rPr lang="en-US" dirty="0"/>
              <a:t>Error Metric Used</a:t>
            </a:r>
          </a:p>
        </p:txBody>
      </p:sp>
      <p:sp>
        <p:nvSpPr>
          <p:cNvPr id="3" name="Content Placeholder 2">
            <a:extLst>
              <a:ext uri="{FF2B5EF4-FFF2-40B4-BE49-F238E27FC236}">
                <a16:creationId xmlns:a16="http://schemas.microsoft.com/office/drawing/2014/main" id="{FC988CA8-034B-8B5F-1572-1BEF9302A246}"/>
              </a:ext>
            </a:extLst>
          </p:cNvPr>
          <p:cNvSpPr>
            <a:spLocks noGrp="1"/>
          </p:cNvSpPr>
          <p:nvPr>
            <p:ph idx="1"/>
          </p:nvPr>
        </p:nvSpPr>
        <p:spPr>
          <a:xfrm>
            <a:off x="1466850" y="2225675"/>
            <a:ext cx="5510725" cy="2955925"/>
          </a:xfrm>
        </p:spPr>
        <p:txBody>
          <a:bodyPr>
            <a:normAutofit/>
          </a:bodyPr>
          <a:lstStyle/>
          <a:p>
            <a:pPr marL="0" indent="0">
              <a:buNone/>
            </a:pPr>
            <a:endParaRPr lang="en-US" dirty="0"/>
          </a:p>
          <a:p>
            <a:r>
              <a:rPr lang="en-US" dirty="0"/>
              <a:t>Mean Absolute Error (MAE)</a:t>
            </a:r>
          </a:p>
          <a:p>
            <a:r>
              <a:rPr lang="en-US" dirty="0"/>
              <a:t>Mean Squared Error (MSE)</a:t>
            </a:r>
          </a:p>
          <a:p>
            <a:r>
              <a:rPr lang="en-US" dirty="0"/>
              <a:t>Root Mean Squared Error (RMSE)</a:t>
            </a:r>
          </a:p>
          <a:p>
            <a:r>
              <a:rPr lang="en-US" dirty="0"/>
              <a:t>R-squared (R2)</a:t>
            </a:r>
          </a:p>
        </p:txBody>
      </p:sp>
    </p:spTree>
    <p:extLst>
      <p:ext uri="{BB962C8B-B14F-4D97-AF65-F5344CB8AC3E}">
        <p14:creationId xmlns:p14="http://schemas.microsoft.com/office/powerpoint/2010/main" val="1454019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BBC4C-9D17-EDEE-5E83-566A60AF61D6}"/>
              </a:ext>
            </a:extLst>
          </p:cNvPr>
          <p:cNvSpPr>
            <a:spLocks noGrp="1"/>
          </p:cNvSpPr>
          <p:nvPr>
            <p:ph type="title"/>
          </p:nvPr>
        </p:nvSpPr>
        <p:spPr>
          <a:xfrm>
            <a:off x="691074" y="436207"/>
            <a:ext cx="10515600" cy="1325563"/>
          </a:xfrm>
        </p:spPr>
        <p:txBody>
          <a:bodyPr/>
          <a:lstStyle/>
          <a:p>
            <a:pPr algn="ctr"/>
            <a:r>
              <a:rPr lang="en-US" dirty="0"/>
              <a:t>Results</a:t>
            </a:r>
          </a:p>
        </p:txBody>
      </p:sp>
      <p:graphicFrame>
        <p:nvGraphicFramePr>
          <p:cNvPr id="6" name="Table 5">
            <a:extLst>
              <a:ext uri="{FF2B5EF4-FFF2-40B4-BE49-F238E27FC236}">
                <a16:creationId xmlns:a16="http://schemas.microsoft.com/office/drawing/2014/main" id="{36088148-E19D-EA07-BF14-A7010D358A4A}"/>
              </a:ext>
            </a:extLst>
          </p:cNvPr>
          <p:cNvGraphicFramePr>
            <a:graphicFrameLocks noGrp="1"/>
          </p:cNvGraphicFramePr>
          <p:nvPr>
            <p:extLst>
              <p:ext uri="{D42A27DB-BD31-4B8C-83A1-F6EECF244321}">
                <p14:modId xmlns:p14="http://schemas.microsoft.com/office/powerpoint/2010/main" val="1917931543"/>
              </p:ext>
            </p:extLst>
          </p:nvPr>
        </p:nvGraphicFramePr>
        <p:xfrm>
          <a:off x="1390651" y="1761770"/>
          <a:ext cx="9143999" cy="3534129"/>
        </p:xfrm>
        <a:graphic>
          <a:graphicData uri="http://schemas.openxmlformats.org/drawingml/2006/table">
            <a:tbl>
              <a:tblPr firstRow="1" firstCol="1" bandRow="1">
                <a:tableStyleId>{5C22544A-7EE6-4342-B048-85BDC9FD1C3A}</a:tableStyleId>
              </a:tblPr>
              <a:tblGrid>
                <a:gridCol w="1785328">
                  <a:extLst>
                    <a:ext uri="{9D8B030D-6E8A-4147-A177-3AD203B41FA5}">
                      <a16:colId xmlns:a16="http://schemas.microsoft.com/office/drawing/2014/main" val="3254066668"/>
                    </a:ext>
                  </a:extLst>
                </a:gridCol>
                <a:gridCol w="1688856">
                  <a:extLst>
                    <a:ext uri="{9D8B030D-6E8A-4147-A177-3AD203B41FA5}">
                      <a16:colId xmlns:a16="http://schemas.microsoft.com/office/drawing/2014/main" val="123903543"/>
                    </a:ext>
                  </a:extLst>
                </a:gridCol>
                <a:gridCol w="1688856">
                  <a:extLst>
                    <a:ext uri="{9D8B030D-6E8A-4147-A177-3AD203B41FA5}">
                      <a16:colId xmlns:a16="http://schemas.microsoft.com/office/drawing/2014/main" val="2724439687"/>
                    </a:ext>
                  </a:extLst>
                </a:gridCol>
                <a:gridCol w="1157674">
                  <a:extLst>
                    <a:ext uri="{9D8B030D-6E8A-4147-A177-3AD203B41FA5}">
                      <a16:colId xmlns:a16="http://schemas.microsoft.com/office/drawing/2014/main" val="3736591520"/>
                    </a:ext>
                  </a:extLst>
                </a:gridCol>
                <a:gridCol w="1554027">
                  <a:extLst>
                    <a:ext uri="{9D8B030D-6E8A-4147-A177-3AD203B41FA5}">
                      <a16:colId xmlns:a16="http://schemas.microsoft.com/office/drawing/2014/main" val="2072340443"/>
                    </a:ext>
                  </a:extLst>
                </a:gridCol>
                <a:gridCol w="1269258">
                  <a:extLst>
                    <a:ext uri="{9D8B030D-6E8A-4147-A177-3AD203B41FA5}">
                      <a16:colId xmlns:a16="http://schemas.microsoft.com/office/drawing/2014/main" val="3025551707"/>
                    </a:ext>
                  </a:extLst>
                </a:gridCol>
              </a:tblGrid>
              <a:tr h="1001960">
                <a:tc>
                  <a:txBody>
                    <a:bodyPr/>
                    <a:lstStyle/>
                    <a:p>
                      <a:pPr marL="0" marR="0" algn="just">
                        <a:lnSpc>
                          <a:spcPct val="150000"/>
                        </a:lnSpc>
                        <a:spcBef>
                          <a:spcPts val="0"/>
                        </a:spcBef>
                        <a:spcAft>
                          <a:spcPts val="0"/>
                        </a:spcAft>
                      </a:pPr>
                      <a:r>
                        <a:rPr lang="en-US" dirty="0"/>
                        <a:t>Error Metric</a:t>
                      </a:r>
                    </a:p>
                  </a:txBody>
                  <a:tcPr marL="68580" marR="68580" marT="0" marB="0"/>
                </a:tc>
                <a:tc>
                  <a:txBody>
                    <a:bodyPr/>
                    <a:lstStyle/>
                    <a:p>
                      <a:pPr marL="0" marR="0" algn="just">
                        <a:lnSpc>
                          <a:spcPct val="150000"/>
                        </a:lnSpc>
                        <a:spcBef>
                          <a:spcPts val="0"/>
                        </a:spcBef>
                        <a:spcAft>
                          <a:spcPts val="0"/>
                        </a:spcAft>
                      </a:pPr>
                      <a:r>
                        <a:rPr lang="en-US" dirty="0"/>
                        <a:t>Linear Regression(</a:t>
                      </a:r>
                      <a:r>
                        <a:rPr lang="en-US" sz="1600" baseline="30000" dirty="0"/>
                        <a:t>0</a:t>
                      </a:r>
                      <a:r>
                        <a:rPr lang="en-US" dirty="0"/>
                        <a:t>C)</a:t>
                      </a:r>
                    </a:p>
                  </a:txBody>
                  <a:tcPr marL="68580" marR="68580" marT="0" marB="0"/>
                </a:tc>
                <a:tc>
                  <a:txBody>
                    <a:bodyPr/>
                    <a:lstStyle/>
                    <a:p>
                      <a:pPr marL="0" marR="0" algn="just">
                        <a:lnSpc>
                          <a:spcPct val="150000"/>
                        </a:lnSpc>
                        <a:spcBef>
                          <a:spcPts val="0"/>
                        </a:spcBef>
                        <a:spcAft>
                          <a:spcPts val="0"/>
                        </a:spcAft>
                      </a:pPr>
                      <a:r>
                        <a:rPr lang="en-US" dirty="0"/>
                        <a:t>Rigid Regression(</a:t>
                      </a:r>
                      <a:r>
                        <a:rPr lang="en-US" sz="1600" baseline="30000" dirty="0"/>
                        <a:t>0</a:t>
                      </a:r>
                      <a:r>
                        <a:rPr lang="en-US" dirty="0"/>
                        <a:t>C)</a:t>
                      </a:r>
                    </a:p>
                  </a:txBody>
                  <a:tcPr marL="68580" marR="68580" marT="0" marB="0"/>
                </a:tc>
                <a:tc>
                  <a:txBody>
                    <a:bodyPr/>
                    <a:lstStyle/>
                    <a:p>
                      <a:pPr marL="0" marR="0" algn="just">
                        <a:lnSpc>
                          <a:spcPct val="150000"/>
                        </a:lnSpc>
                        <a:spcBef>
                          <a:spcPts val="0"/>
                        </a:spcBef>
                        <a:spcAft>
                          <a:spcPts val="0"/>
                        </a:spcAft>
                      </a:pPr>
                      <a:r>
                        <a:rPr lang="en-US" dirty="0"/>
                        <a:t>Arima(</a:t>
                      </a:r>
                      <a:r>
                        <a:rPr lang="en-US" sz="1600" baseline="30000" dirty="0"/>
                        <a:t>0</a:t>
                      </a:r>
                      <a:r>
                        <a:rPr lang="en-US" dirty="0"/>
                        <a:t>C)</a:t>
                      </a:r>
                    </a:p>
                  </a:txBody>
                  <a:tcPr marL="68580" marR="68580" marT="0" marB="0"/>
                </a:tc>
                <a:tc>
                  <a:txBody>
                    <a:bodyPr/>
                    <a:lstStyle/>
                    <a:p>
                      <a:pPr marL="0" marR="0" algn="just">
                        <a:lnSpc>
                          <a:spcPct val="150000"/>
                        </a:lnSpc>
                        <a:spcBef>
                          <a:spcPts val="0"/>
                        </a:spcBef>
                        <a:spcAft>
                          <a:spcPts val="0"/>
                        </a:spcAft>
                      </a:pPr>
                      <a:r>
                        <a:rPr lang="en-US" dirty="0"/>
                        <a:t>Random Forest(</a:t>
                      </a:r>
                      <a:r>
                        <a:rPr lang="en-US" sz="1600" baseline="30000" dirty="0"/>
                        <a:t>0</a:t>
                      </a:r>
                      <a:r>
                        <a:rPr lang="en-US" dirty="0"/>
                        <a:t>C)</a:t>
                      </a:r>
                    </a:p>
                  </a:txBody>
                  <a:tcPr marL="68580" marR="68580" marT="0" marB="0"/>
                </a:tc>
                <a:tc>
                  <a:txBody>
                    <a:bodyPr/>
                    <a:lstStyle/>
                    <a:p>
                      <a:pPr marL="0" marR="0" algn="just">
                        <a:lnSpc>
                          <a:spcPct val="150000"/>
                        </a:lnSpc>
                        <a:spcBef>
                          <a:spcPts val="0"/>
                        </a:spcBef>
                        <a:spcAft>
                          <a:spcPts val="0"/>
                        </a:spcAft>
                      </a:pPr>
                      <a:r>
                        <a:rPr lang="en-US" dirty="0"/>
                        <a:t>Decision Tree(</a:t>
                      </a:r>
                      <a:r>
                        <a:rPr lang="en-US" sz="1600" baseline="30000" dirty="0"/>
                        <a:t>0</a:t>
                      </a:r>
                      <a:r>
                        <a:rPr lang="en-US" dirty="0"/>
                        <a:t>C)</a:t>
                      </a:r>
                    </a:p>
                  </a:txBody>
                  <a:tcPr marL="68580" marR="68580" marT="0" marB="0"/>
                </a:tc>
                <a:extLst>
                  <a:ext uri="{0D108BD9-81ED-4DB2-BD59-A6C34878D82A}">
                    <a16:rowId xmlns:a16="http://schemas.microsoft.com/office/drawing/2014/main" val="2702864397"/>
                  </a:ext>
                </a:extLst>
              </a:tr>
              <a:tr h="1530209">
                <a:tc>
                  <a:txBody>
                    <a:bodyPr/>
                    <a:lstStyle/>
                    <a:p>
                      <a:pPr marL="0" marR="0" algn="just">
                        <a:lnSpc>
                          <a:spcPct val="150000"/>
                        </a:lnSpc>
                        <a:spcBef>
                          <a:spcPts val="0"/>
                        </a:spcBef>
                        <a:spcAft>
                          <a:spcPts val="0"/>
                        </a:spcAft>
                      </a:pPr>
                      <a:r>
                        <a:rPr lang="en-US" dirty="0"/>
                        <a:t>Mean Absolute Error (MAE</a:t>
                      </a:r>
                      <a:r>
                        <a:rPr lang="en-US" sz="1200" kern="0" dirty="0">
                          <a:effectLst/>
                          <a:highlight>
                            <a:srgbClr val="FFE599"/>
                          </a:highlight>
                        </a:rPr>
                        <a:t>)</a:t>
                      </a:r>
                      <a:endParaRPr lang="en-US" sz="1100" kern="100" dirty="0">
                        <a:effectLst/>
                        <a:highlight>
                          <a:srgbClr val="FFE599"/>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dirty="0"/>
                        <a:t>7.12</a:t>
                      </a:r>
                    </a:p>
                  </a:txBody>
                  <a:tcPr marL="68580" marR="68580" marT="0" marB="0"/>
                </a:tc>
                <a:tc>
                  <a:txBody>
                    <a:bodyPr/>
                    <a:lstStyle/>
                    <a:p>
                      <a:pPr marL="0" marR="0" algn="just">
                        <a:lnSpc>
                          <a:spcPct val="150000"/>
                        </a:lnSpc>
                        <a:spcBef>
                          <a:spcPts val="0"/>
                        </a:spcBef>
                        <a:spcAft>
                          <a:spcPts val="0"/>
                        </a:spcAft>
                      </a:pPr>
                      <a:r>
                        <a:rPr lang="en-US" dirty="0"/>
                        <a:t>7.12</a:t>
                      </a:r>
                    </a:p>
                  </a:txBody>
                  <a:tcPr marL="68580" marR="68580" marT="0" marB="0"/>
                </a:tc>
                <a:tc>
                  <a:txBody>
                    <a:bodyPr/>
                    <a:lstStyle/>
                    <a:p>
                      <a:pPr marL="0" marR="0" algn="just">
                        <a:lnSpc>
                          <a:spcPct val="150000"/>
                        </a:lnSpc>
                        <a:spcBef>
                          <a:spcPts val="0"/>
                        </a:spcBef>
                        <a:spcAft>
                          <a:spcPts val="0"/>
                        </a:spcAft>
                      </a:pPr>
                      <a:r>
                        <a:rPr lang="en-US" dirty="0"/>
                        <a:t>28.1</a:t>
                      </a:r>
                    </a:p>
                  </a:txBody>
                  <a:tcPr marL="68580" marR="68580" marT="0" marB="0"/>
                </a:tc>
                <a:tc>
                  <a:txBody>
                    <a:bodyPr/>
                    <a:lstStyle/>
                    <a:p>
                      <a:pPr marL="0" marR="0" algn="just">
                        <a:lnSpc>
                          <a:spcPct val="150000"/>
                        </a:lnSpc>
                        <a:spcBef>
                          <a:spcPts val="0"/>
                        </a:spcBef>
                        <a:spcAft>
                          <a:spcPts val="0"/>
                        </a:spcAft>
                      </a:pPr>
                      <a:r>
                        <a:rPr lang="en-US"/>
                        <a:t>0.66</a:t>
                      </a:r>
                    </a:p>
                  </a:txBody>
                  <a:tcPr marL="68580" marR="68580" marT="0" marB="0"/>
                </a:tc>
                <a:tc>
                  <a:txBody>
                    <a:bodyPr/>
                    <a:lstStyle/>
                    <a:p>
                      <a:pPr marL="0" marR="0" algn="just">
                        <a:lnSpc>
                          <a:spcPct val="150000"/>
                        </a:lnSpc>
                        <a:spcBef>
                          <a:spcPts val="0"/>
                        </a:spcBef>
                        <a:spcAft>
                          <a:spcPts val="0"/>
                        </a:spcAft>
                      </a:pPr>
                      <a:r>
                        <a:rPr lang="en-US"/>
                        <a:t>7.81</a:t>
                      </a:r>
                    </a:p>
                  </a:txBody>
                  <a:tcPr marL="68580" marR="68580" marT="0" marB="0"/>
                </a:tc>
                <a:extLst>
                  <a:ext uri="{0D108BD9-81ED-4DB2-BD59-A6C34878D82A}">
                    <a16:rowId xmlns:a16="http://schemas.microsoft.com/office/drawing/2014/main" val="1887896950"/>
                  </a:ext>
                </a:extLst>
              </a:tr>
              <a:tr h="1001960">
                <a:tc>
                  <a:txBody>
                    <a:bodyPr/>
                    <a:lstStyle/>
                    <a:p>
                      <a:pPr marL="0" marR="0" algn="just">
                        <a:lnSpc>
                          <a:spcPct val="150000"/>
                        </a:lnSpc>
                        <a:spcBef>
                          <a:spcPts val="0"/>
                        </a:spcBef>
                        <a:spcAft>
                          <a:spcPts val="0"/>
                        </a:spcAft>
                      </a:pPr>
                      <a:r>
                        <a:rPr lang="en-US" dirty="0"/>
                        <a:t>R2</a:t>
                      </a:r>
                    </a:p>
                  </a:txBody>
                  <a:tcPr marL="68580" marR="68580" marT="0" marB="0"/>
                </a:tc>
                <a:tc>
                  <a:txBody>
                    <a:bodyPr/>
                    <a:lstStyle/>
                    <a:p>
                      <a:pPr marL="0" marR="0" algn="just">
                        <a:lnSpc>
                          <a:spcPct val="150000"/>
                        </a:lnSpc>
                        <a:spcBef>
                          <a:spcPts val="0"/>
                        </a:spcBef>
                        <a:spcAft>
                          <a:spcPts val="0"/>
                        </a:spcAft>
                      </a:pPr>
                      <a:r>
                        <a:rPr lang="en-US"/>
                        <a:t>0.75</a:t>
                      </a:r>
                    </a:p>
                  </a:txBody>
                  <a:tcPr marL="68580" marR="68580" marT="0" marB="0"/>
                </a:tc>
                <a:tc>
                  <a:txBody>
                    <a:bodyPr/>
                    <a:lstStyle/>
                    <a:p>
                      <a:pPr marL="0" marR="0" algn="just">
                        <a:lnSpc>
                          <a:spcPct val="150000"/>
                        </a:lnSpc>
                        <a:spcBef>
                          <a:spcPts val="0"/>
                        </a:spcBef>
                        <a:spcAft>
                          <a:spcPts val="0"/>
                        </a:spcAft>
                      </a:pPr>
                      <a:r>
                        <a:rPr lang="en-US"/>
                        <a:t>0.74</a:t>
                      </a:r>
                    </a:p>
                    <a:p>
                      <a:pPr marL="0" marR="0" algn="just">
                        <a:lnSpc>
                          <a:spcPct val="150000"/>
                        </a:lnSpc>
                        <a:spcBef>
                          <a:spcPts val="0"/>
                        </a:spcBef>
                        <a:spcAft>
                          <a:spcPts val="0"/>
                        </a:spcAft>
                      </a:pPr>
                      <a:r>
                        <a:rPr lang="en-US"/>
                        <a:t> </a:t>
                      </a:r>
                    </a:p>
                  </a:txBody>
                  <a:tcPr marL="68580" marR="68580" marT="0" marB="0"/>
                </a:tc>
                <a:tc>
                  <a:txBody>
                    <a:bodyPr/>
                    <a:lstStyle/>
                    <a:p>
                      <a:pPr marL="0" marR="0" algn="just">
                        <a:lnSpc>
                          <a:spcPct val="150000"/>
                        </a:lnSpc>
                        <a:spcBef>
                          <a:spcPts val="0"/>
                        </a:spcBef>
                        <a:spcAft>
                          <a:spcPts val="0"/>
                        </a:spcAft>
                      </a:pPr>
                      <a:r>
                        <a:rPr lang="en-US"/>
                        <a:t>0.0416</a:t>
                      </a:r>
                    </a:p>
                  </a:txBody>
                  <a:tcPr marL="68580" marR="68580" marT="0" marB="0"/>
                </a:tc>
                <a:tc>
                  <a:txBody>
                    <a:bodyPr/>
                    <a:lstStyle/>
                    <a:p>
                      <a:pPr marL="0" marR="0" algn="just">
                        <a:lnSpc>
                          <a:spcPct val="150000"/>
                        </a:lnSpc>
                        <a:spcBef>
                          <a:spcPts val="0"/>
                        </a:spcBef>
                        <a:spcAft>
                          <a:spcPts val="0"/>
                        </a:spcAft>
                      </a:pPr>
                      <a:r>
                        <a:rPr lang="en-US" dirty="0"/>
                        <a:t>0.97</a:t>
                      </a:r>
                    </a:p>
                  </a:txBody>
                  <a:tcPr marL="68580" marR="68580" marT="0" marB="0"/>
                </a:tc>
                <a:tc>
                  <a:txBody>
                    <a:bodyPr/>
                    <a:lstStyle/>
                    <a:p>
                      <a:pPr marL="0" marR="0" algn="just">
                        <a:lnSpc>
                          <a:spcPct val="150000"/>
                        </a:lnSpc>
                        <a:spcBef>
                          <a:spcPts val="0"/>
                        </a:spcBef>
                        <a:spcAft>
                          <a:spcPts val="0"/>
                        </a:spcAft>
                      </a:pPr>
                      <a:r>
                        <a:rPr lang="en-US" dirty="0"/>
                        <a:t>0.74</a:t>
                      </a:r>
                    </a:p>
                  </a:txBody>
                  <a:tcPr marL="68580" marR="68580" marT="0" marB="0"/>
                </a:tc>
                <a:extLst>
                  <a:ext uri="{0D108BD9-81ED-4DB2-BD59-A6C34878D82A}">
                    <a16:rowId xmlns:a16="http://schemas.microsoft.com/office/drawing/2014/main" val="396761934"/>
                  </a:ext>
                </a:extLst>
              </a:tr>
            </a:tbl>
          </a:graphicData>
        </a:graphic>
      </p:graphicFrame>
    </p:spTree>
    <p:extLst>
      <p:ext uri="{BB962C8B-B14F-4D97-AF65-F5344CB8AC3E}">
        <p14:creationId xmlns:p14="http://schemas.microsoft.com/office/powerpoint/2010/main" val="2275511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6A53DA-4A22-2F15-8409-19E612C262E0}"/>
              </a:ext>
            </a:extLst>
          </p:cNvPr>
          <p:cNvSpPr txBox="1"/>
          <p:nvPr/>
        </p:nvSpPr>
        <p:spPr>
          <a:xfrm>
            <a:off x="1276350" y="1997839"/>
            <a:ext cx="6096000" cy="2677656"/>
          </a:xfrm>
          <a:prstGeom prst="rect">
            <a:avLst/>
          </a:prstGeom>
          <a:noFill/>
        </p:spPr>
        <p:txBody>
          <a:bodyPr wrap="square">
            <a:spAutoFit/>
          </a:bodyPr>
          <a:lstStyle/>
          <a:p>
            <a:r>
              <a:rPr lang="en-US" sz="2400" b="1" dirty="0"/>
              <a:t>Best Model: </a:t>
            </a:r>
            <a:r>
              <a:rPr lang="en-US" sz="2400" dirty="0"/>
              <a:t>Random Forest</a:t>
            </a:r>
          </a:p>
          <a:p>
            <a:r>
              <a:rPr lang="en-US" sz="2400" dirty="0"/>
              <a:t>Lowest MAE (0.66°C)</a:t>
            </a:r>
          </a:p>
          <a:p>
            <a:r>
              <a:rPr lang="en-US" sz="2400" dirty="0"/>
              <a:t>Highest R2 -   (97%)</a:t>
            </a:r>
          </a:p>
          <a:p>
            <a:endParaRPr lang="en-US" sz="2400" dirty="0"/>
          </a:p>
          <a:p>
            <a:r>
              <a:rPr lang="en-US" sz="2400" b="1" dirty="0"/>
              <a:t>Worst Model</a:t>
            </a:r>
            <a:r>
              <a:rPr lang="en-US" sz="2400" dirty="0"/>
              <a:t>: ARIMA</a:t>
            </a:r>
          </a:p>
          <a:p>
            <a:r>
              <a:rPr lang="en-US" sz="2400" dirty="0"/>
              <a:t>Highest MAE (28.1°C)</a:t>
            </a:r>
          </a:p>
          <a:p>
            <a:r>
              <a:rPr lang="en-US" sz="2400" dirty="0"/>
              <a:t>Lowest R2 score -  (4%)</a:t>
            </a:r>
          </a:p>
        </p:txBody>
      </p:sp>
      <p:sp>
        <p:nvSpPr>
          <p:cNvPr id="7" name="TextBox 6">
            <a:extLst>
              <a:ext uri="{FF2B5EF4-FFF2-40B4-BE49-F238E27FC236}">
                <a16:creationId xmlns:a16="http://schemas.microsoft.com/office/drawing/2014/main" id="{F935BCE6-4388-B5B2-C3F7-4006D196F314}"/>
              </a:ext>
            </a:extLst>
          </p:cNvPr>
          <p:cNvSpPr txBox="1"/>
          <p:nvPr/>
        </p:nvSpPr>
        <p:spPr>
          <a:xfrm>
            <a:off x="4171950" y="612845"/>
            <a:ext cx="6096000" cy="646331"/>
          </a:xfrm>
          <a:prstGeom prst="rect">
            <a:avLst/>
          </a:prstGeom>
          <a:noFill/>
        </p:spPr>
        <p:txBody>
          <a:bodyPr wrap="square">
            <a:spAutoFit/>
          </a:bodyPr>
          <a:lstStyle/>
          <a:p>
            <a:r>
              <a:rPr lang="en-US" sz="3600" b="1" dirty="0">
                <a:latin typeface="+mj-lt"/>
              </a:rPr>
              <a:t>Interpretation of Results</a:t>
            </a:r>
          </a:p>
        </p:txBody>
      </p:sp>
      <p:sp>
        <p:nvSpPr>
          <p:cNvPr id="9" name="TextBox 8">
            <a:extLst>
              <a:ext uri="{FF2B5EF4-FFF2-40B4-BE49-F238E27FC236}">
                <a16:creationId xmlns:a16="http://schemas.microsoft.com/office/drawing/2014/main" id="{D28A8546-E537-8B35-3E42-873A6780FDB6}"/>
              </a:ext>
            </a:extLst>
          </p:cNvPr>
          <p:cNvSpPr txBox="1"/>
          <p:nvPr/>
        </p:nvSpPr>
        <p:spPr>
          <a:xfrm>
            <a:off x="1276350" y="5414158"/>
            <a:ext cx="8343900" cy="830997"/>
          </a:xfrm>
          <a:prstGeom prst="rect">
            <a:avLst/>
          </a:prstGeom>
          <a:noFill/>
        </p:spPr>
        <p:txBody>
          <a:bodyPr wrap="square">
            <a:spAutoFit/>
          </a:bodyPr>
          <a:lstStyle/>
          <a:p>
            <a:r>
              <a:rPr lang="en-US" sz="2400" b="1" dirty="0"/>
              <a:t>Other Models: </a:t>
            </a:r>
            <a:r>
              <a:rPr lang="en-US" sz="2400" i="1" dirty="0"/>
              <a:t>Linear Regression, Rigid Regression, and Decision Tree showed moderate performance</a:t>
            </a:r>
          </a:p>
        </p:txBody>
      </p:sp>
    </p:spTree>
    <p:extLst>
      <p:ext uri="{BB962C8B-B14F-4D97-AF65-F5344CB8AC3E}">
        <p14:creationId xmlns:p14="http://schemas.microsoft.com/office/powerpoint/2010/main" val="3010434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2F404DB-246A-36DF-5B23-28CEB8DD50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618" y="208500"/>
            <a:ext cx="4992634" cy="4288545"/>
          </a:xfrm>
        </p:spPr>
      </p:pic>
      <p:pic>
        <p:nvPicPr>
          <p:cNvPr id="13" name="Picture 12">
            <a:extLst>
              <a:ext uri="{FF2B5EF4-FFF2-40B4-BE49-F238E27FC236}">
                <a16:creationId xmlns:a16="http://schemas.microsoft.com/office/drawing/2014/main" id="{C78D2B85-52C3-39CF-8999-AE14C5E75B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4454" y="170227"/>
            <a:ext cx="5212478" cy="4326818"/>
          </a:xfrm>
          <a:prstGeom prst="rect">
            <a:avLst/>
          </a:prstGeom>
        </p:spPr>
      </p:pic>
    </p:spTree>
    <p:extLst>
      <p:ext uri="{BB962C8B-B14F-4D97-AF65-F5344CB8AC3E}">
        <p14:creationId xmlns:p14="http://schemas.microsoft.com/office/powerpoint/2010/main" val="1038990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F08A970-A709-E0BE-1E17-42F0B79AF0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9879"/>
            <a:ext cx="3890092" cy="3229121"/>
          </a:xfrm>
          <a:prstGeom prst="rect">
            <a:avLst/>
          </a:prstGeom>
        </p:spPr>
      </p:pic>
      <p:pic>
        <p:nvPicPr>
          <p:cNvPr id="7" name="Picture 6">
            <a:extLst>
              <a:ext uri="{FF2B5EF4-FFF2-40B4-BE49-F238E27FC236}">
                <a16:creationId xmlns:a16="http://schemas.microsoft.com/office/drawing/2014/main" id="{FA4144EE-564E-1D7D-A476-DF00055D22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4518" y="0"/>
            <a:ext cx="4687482" cy="4026427"/>
          </a:xfrm>
          <a:prstGeom prst="rect">
            <a:avLst/>
          </a:prstGeom>
        </p:spPr>
      </p:pic>
      <p:pic>
        <p:nvPicPr>
          <p:cNvPr id="11" name="Picture 10">
            <a:extLst>
              <a:ext uri="{FF2B5EF4-FFF2-40B4-BE49-F238E27FC236}">
                <a16:creationId xmlns:a16="http://schemas.microsoft.com/office/drawing/2014/main" id="{F92F315E-D747-D6DE-FBEB-1BB0703D2A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1275" y="3480299"/>
            <a:ext cx="4069085" cy="3377701"/>
          </a:xfrm>
          <a:prstGeom prst="rect">
            <a:avLst/>
          </a:prstGeom>
        </p:spPr>
      </p:pic>
    </p:spTree>
    <p:extLst>
      <p:ext uri="{BB962C8B-B14F-4D97-AF65-F5344CB8AC3E}">
        <p14:creationId xmlns:p14="http://schemas.microsoft.com/office/powerpoint/2010/main" val="1593404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D06783C-A728-6FB3-4120-A256F2F1142C}"/>
              </a:ext>
            </a:extLst>
          </p:cNvPr>
          <p:cNvGraphicFramePr>
            <a:graphicFrameLocks noGrp="1"/>
          </p:cNvGraphicFramePr>
          <p:nvPr>
            <p:extLst>
              <p:ext uri="{D42A27DB-BD31-4B8C-83A1-F6EECF244321}">
                <p14:modId xmlns:p14="http://schemas.microsoft.com/office/powerpoint/2010/main" val="3282462000"/>
              </p:ext>
            </p:extLst>
          </p:nvPr>
        </p:nvGraphicFramePr>
        <p:xfrm>
          <a:off x="1828165" y="1869090"/>
          <a:ext cx="8535670" cy="4474559"/>
        </p:xfrm>
        <a:graphic>
          <a:graphicData uri="http://schemas.openxmlformats.org/drawingml/2006/table">
            <a:tbl>
              <a:tblPr firstRow="1" firstCol="1" bandRow="1">
                <a:tableStyleId>{5C22544A-7EE6-4342-B048-85BDC9FD1C3A}</a:tableStyleId>
              </a:tblPr>
              <a:tblGrid>
                <a:gridCol w="1799714">
                  <a:extLst>
                    <a:ext uri="{9D8B030D-6E8A-4147-A177-3AD203B41FA5}">
                      <a16:colId xmlns:a16="http://schemas.microsoft.com/office/drawing/2014/main" val="3669760942"/>
                    </a:ext>
                  </a:extLst>
                </a:gridCol>
                <a:gridCol w="1331623">
                  <a:extLst>
                    <a:ext uri="{9D8B030D-6E8A-4147-A177-3AD203B41FA5}">
                      <a16:colId xmlns:a16="http://schemas.microsoft.com/office/drawing/2014/main" val="3869934062"/>
                    </a:ext>
                  </a:extLst>
                </a:gridCol>
                <a:gridCol w="1401161">
                  <a:extLst>
                    <a:ext uri="{9D8B030D-6E8A-4147-A177-3AD203B41FA5}">
                      <a16:colId xmlns:a16="http://schemas.microsoft.com/office/drawing/2014/main" val="1220752374"/>
                    </a:ext>
                  </a:extLst>
                </a:gridCol>
                <a:gridCol w="1302562">
                  <a:extLst>
                    <a:ext uri="{9D8B030D-6E8A-4147-A177-3AD203B41FA5}">
                      <a16:colId xmlns:a16="http://schemas.microsoft.com/office/drawing/2014/main" val="3203786922"/>
                    </a:ext>
                  </a:extLst>
                </a:gridCol>
                <a:gridCol w="1346154">
                  <a:extLst>
                    <a:ext uri="{9D8B030D-6E8A-4147-A177-3AD203B41FA5}">
                      <a16:colId xmlns:a16="http://schemas.microsoft.com/office/drawing/2014/main" val="228619391"/>
                    </a:ext>
                  </a:extLst>
                </a:gridCol>
                <a:gridCol w="1354456">
                  <a:extLst>
                    <a:ext uri="{9D8B030D-6E8A-4147-A177-3AD203B41FA5}">
                      <a16:colId xmlns:a16="http://schemas.microsoft.com/office/drawing/2014/main" val="4221650572"/>
                    </a:ext>
                  </a:extLst>
                </a:gridCol>
              </a:tblGrid>
              <a:tr h="1224301">
                <a:tc>
                  <a:txBody>
                    <a:bodyPr/>
                    <a:lstStyle/>
                    <a:p>
                      <a:pPr marL="0" marR="0" algn="just">
                        <a:lnSpc>
                          <a:spcPct val="150000"/>
                        </a:lnSpc>
                        <a:spcBef>
                          <a:spcPts val="0"/>
                        </a:spcBef>
                        <a:spcAft>
                          <a:spcPts val="0"/>
                        </a:spcAft>
                      </a:pPr>
                      <a:r>
                        <a:rPr lang="en-US"/>
                        <a:t>Error Metric</a:t>
                      </a:r>
                    </a:p>
                  </a:txBody>
                  <a:tcPr marL="68580" marR="68580" marT="0" marB="0"/>
                </a:tc>
                <a:tc>
                  <a:txBody>
                    <a:bodyPr/>
                    <a:lstStyle/>
                    <a:p>
                      <a:pPr marL="0" marR="0" algn="just">
                        <a:lnSpc>
                          <a:spcPct val="150000"/>
                        </a:lnSpc>
                        <a:spcBef>
                          <a:spcPts val="0"/>
                        </a:spcBef>
                        <a:spcAft>
                          <a:spcPts val="0"/>
                        </a:spcAft>
                      </a:pPr>
                      <a:r>
                        <a:rPr lang="en-US" dirty="0"/>
                        <a:t>Linear Regression (</a:t>
                      </a:r>
                      <a:r>
                        <a:rPr lang="en-US" sz="1600" baseline="30000" dirty="0"/>
                        <a:t>0</a:t>
                      </a:r>
                      <a:r>
                        <a:rPr lang="en-US" dirty="0"/>
                        <a:t>C)</a:t>
                      </a:r>
                    </a:p>
                  </a:txBody>
                  <a:tcPr marL="68580" marR="68580" marT="0" marB="0"/>
                </a:tc>
                <a:tc>
                  <a:txBody>
                    <a:bodyPr/>
                    <a:lstStyle/>
                    <a:p>
                      <a:pPr marL="0" marR="0" algn="just">
                        <a:lnSpc>
                          <a:spcPct val="150000"/>
                        </a:lnSpc>
                        <a:spcBef>
                          <a:spcPts val="0"/>
                        </a:spcBef>
                        <a:spcAft>
                          <a:spcPts val="0"/>
                        </a:spcAft>
                      </a:pPr>
                      <a:r>
                        <a:rPr lang="en-US" dirty="0"/>
                        <a:t>Rigid Regression (</a:t>
                      </a:r>
                      <a:r>
                        <a:rPr lang="en-US" sz="1600" baseline="30000" dirty="0"/>
                        <a:t>0</a:t>
                      </a:r>
                      <a:r>
                        <a:rPr lang="en-US" dirty="0"/>
                        <a:t>C)</a:t>
                      </a:r>
                    </a:p>
                  </a:txBody>
                  <a:tcPr marL="68580" marR="68580" marT="0" marB="0"/>
                </a:tc>
                <a:tc>
                  <a:txBody>
                    <a:bodyPr/>
                    <a:lstStyle/>
                    <a:p>
                      <a:pPr marL="0" marR="0" algn="just">
                        <a:lnSpc>
                          <a:spcPct val="150000"/>
                        </a:lnSpc>
                        <a:spcBef>
                          <a:spcPts val="0"/>
                        </a:spcBef>
                        <a:spcAft>
                          <a:spcPts val="0"/>
                        </a:spcAft>
                      </a:pPr>
                      <a:r>
                        <a:rPr lang="en-US" dirty="0"/>
                        <a:t>Arima (</a:t>
                      </a:r>
                      <a:r>
                        <a:rPr lang="en-US" sz="1600" baseline="30000" dirty="0"/>
                        <a:t>0</a:t>
                      </a:r>
                      <a:r>
                        <a:rPr lang="en-US" dirty="0"/>
                        <a:t>C)</a:t>
                      </a:r>
                    </a:p>
                  </a:txBody>
                  <a:tcPr marL="68580" marR="68580" marT="0" marB="0"/>
                </a:tc>
                <a:tc>
                  <a:txBody>
                    <a:bodyPr/>
                    <a:lstStyle/>
                    <a:p>
                      <a:pPr marL="0" marR="0" algn="just">
                        <a:lnSpc>
                          <a:spcPct val="150000"/>
                        </a:lnSpc>
                        <a:spcBef>
                          <a:spcPts val="0"/>
                        </a:spcBef>
                        <a:spcAft>
                          <a:spcPts val="0"/>
                        </a:spcAft>
                      </a:pPr>
                      <a:r>
                        <a:rPr lang="en-US" dirty="0"/>
                        <a:t>Random Forest (</a:t>
                      </a:r>
                      <a:r>
                        <a:rPr lang="en-US" sz="1600" baseline="30000" dirty="0"/>
                        <a:t>0</a:t>
                      </a:r>
                      <a:r>
                        <a:rPr lang="en-US" dirty="0"/>
                        <a:t>C)</a:t>
                      </a:r>
                    </a:p>
                  </a:txBody>
                  <a:tcPr marL="68580" marR="68580" marT="0" marB="0"/>
                </a:tc>
                <a:tc>
                  <a:txBody>
                    <a:bodyPr/>
                    <a:lstStyle/>
                    <a:p>
                      <a:pPr marL="0" marR="0" algn="just">
                        <a:lnSpc>
                          <a:spcPct val="150000"/>
                        </a:lnSpc>
                        <a:spcBef>
                          <a:spcPts val="0"/>
                        </a:spcBef>
                        <a:spcAft>
                          <a:spcPts val="0"/>
                        </a:spcAft>
                      </a:pPr>
                      <a:r>
                        <a:rPr lang="en-US" dirty="0"/>
                        <a:t>Decision Tree (</a:t>
                      </a:r>
                      <a:r>
                        <a:rPr lang="en-US" sz="1600" baseline="30000" dirty="0"/>
                        <a:t>0</a:t>
                      </a:r>
                      <a:r>
                        <a:rPr lang="en-US" dirty="0"/>
                        <a:t>C)</a:t>
                      </a:r>
                    </a:p>
                  </a:txBody>
                  <a:tcPr marL="68580" marR="68580" marT="0" marB="0"/>
                </a:tc>
                <a:extLst>
                  <a:ext uri="{0D108BD9-81ED-4DB2-BD59-A6C34878D82A}">
                    <a16:rowId xmlns:a16="http://schemas.microsoft.com/office/drawing/2014/main" val="4153153297"/>
                  </a:ext>
                </a:extLst>
              </a:tr>
              <a:tr h="1224301">
                <a:tc>
                  <a:txBody>
                    <a:bodyPr/>
                    <a:lstStyle/>
                    <a:p>
                      <a:pPr marL="0" marR="0" algn="just">
                        <a:lnSpc>
                          <a:spcPct val="150000"/>
                        </a:lnSpc>
                        <a:spcBef>
                          <a:spcPts val="0"/>
                        </a:spcBef>
                        <a:spcAft>
                          <a:spcPts val="0"/>
                        </a:spcAft>
                      </a:pPr>
                      <a:r>
                        <a:rPr lang="en-US"/>
                        <a:t>Mean Absolute Error (MAE)</a:t>
                      </a:r>
                    </a:p>
                  </a:txBody>
                  <a:tcPr marL="68580" marR="68580" marT="0" marB="0"/>
                </a:tc>
                <a:tc>
                  <a:txBody>
                    <a:bodyPr/>
                    <a:lstStyle/>
                    <a:p>
                      <a:pPr marL="0" marR="0" algn="just">
                        <a:lnSpc>
                          <a:spcPct val="150000"/>
                        </a:lnSpc>
                        <a:spcBef>
                          <a:spcPts val="0"/>
                        </a:spcBef>
                        <a:spcAft>
                          <a:spcPts val="0"/>
                        </a:spcAft>
                      </a:pPr>
                      <a:r>
                        <a:rPr lang="en-US" dirty="0"/>
                        <a:t>4.32</a:t>
                      </a:r>
                    </a:p>
                  </a:txBody>
                  <a:tcPr marL="68580" marR="68580" marT="0" marB="0"/>
                </a:tc>
                <a:tc>
                  <a:txBody>
                    <a:bodyPr/>
                    <a:lstStyle/>
                    <a:p>
                      <a:pPr marL="0" marR="0" algn="just">
                        <a:lnSpc>
                          <a:spcPct val="150000"/>
                        </a:lnSpc>
                        <a:spcBef>
                          <a:spcPts val="0"/>
                        </a:spcBef>
                        <a:spcAft>
                          <a:spcPts val="0"/>
                        </a:spcAft>
                      </a:pPr>
                      <a:r>
                        <a:rPr lang="en-US"/>
                        <a:t>5.89</a:t>
                      </a:r>
                    </a:p>
                  </a:txBody>
                  <a:tcPr marL="68580" marR="68580" marT="0" marB="0"/>
                </a:tc>
                <a:tc>
                  <a:txBody>
                    <a:bodyPr/>
                    <a:lstStyle/>
                    <a:p>
                      <a:pPr marL="0" marR="0" algn="just">
                        <a:lnSpc>
                          <a:spcPct val="150000"/>
                        </a:lnSpc>
                        <a:spcBef>
                          <a:spcPts val="0"/>
                        </a:spcBef>
                        <a:spcAft>
                          <a:spcPts val="0"/>
                        </a:spcAft>
                      </a:pPr>
                      <a:r>
                        <a:rPr lang="en-US"/>
                        <a:t>4.80</a:t>
                      </a:r>
                    </a:p>
                  </a:txBody>
                  <a:tcPr marL="68580" marR="68580" marT="0" marB="0"/>
                </a:tc>
                <a:tc>
                  <a:txBody>
                    <a:bodyPr/>
                    <a:lstStyle/>
                    <a:p>
                      <a:pPr marL="0" marR="0" algn="just">
                        <a:lnSpc>
                          <a:spcPct val="150000"/>
                        </a:lnSpc>
                        <a:spcBef>
                          <a:spcPts val="0"/>
                        </a:spcBef>
                        <a:spcAft>
                          <a:spcPts val="0"/>
                        </a:spcAft>
                      </a:pPr>
                      <a:r>
                        <a:rPr lang="en-US"/>
                        <a:t>3.42</a:t>
                      </a:r>
                    </a:p>
                  </a:txBody>
                  <a:tcPr marL="68580" marR="68580" marT="0" marB="0"/>
                </a:tc>
                <a:tc>
                  <a:txBody>
                    <a:bodyPr/>
                    <a:lstStyle/>
                    <a:p>
                      <a:pPr marL="0" marR="0" algn="just">
                        <a:lnSpc>
                          <a:spcPct val="150000"/>
                        </a:lnSpc>
                        <a:spcBef>
                          <a:spcPts val="0"/>
                        </a:spcBef>
                        <a:spcAft>
                          <a:spcPts val="0"/>
                        </a:spcAft>
                      </a:pPr>
                      <a:r>
                        <a:rPr lang="en-US"/>
                        <a:t>3.81</a:t>
                      </a:r>
                    </a:p>
                  </a:txBody>
                  <a:tcPr marL="68580" marR="68580" marT="0" marB="0"/>
                </a:tc>
                <a:extLst>
                  <a:ext uri="{0D108BD9-81ED-4DB2-BD59-A6C34878D82A}">
                    <a16:rowId xmlns:a16="http://schemas.microsoft.com/office/drawing/2014/main" val="1415614872"/>
                  </a:ext>
                </a:extLst>
              </a:tr>
              <a:tr h="801656">
                <a:tc>
                  <a:txBody>
                    <a:bodyPr/>
                    <a:lstStyle/>
                    <a:p>
                      <a:pPr marL="0" marR="0" algn="just">
                        <a:lnSpc>
                          <a:spcPct val="150000"/>
                        </a:lnSpc>
                        <a:spcBef>
                          <a:spcPts val="0"/>
                        </a:spcBef>
                        <a:spcAft>
                          <a:spcPts val="0"/>
                        </a:spcAft>
                      </a:pPr>
                      <a:r>
                        <a:rPr lang="en-US"/>
                        <a:t>Mean Squared Error (MSE)</a:t>
                      </a:r>
                    </a:p>
                  </a:txBody>
                  <a:tcPr marL="68580" marR="68580" marT="0" marB="0"/>
                </a:tc>
                <a:tc>
                  <a:txBody>
                    <a:bodyPr/>
                    <a:lstStyle/>
                    <a:p>
                      <a:pPr marL="0" marR="0" algn="just">
                        <a:lnSpc>
                          <a:spcPct val="150000"/>
                        </a:lnSpc>
                        <a:spcBef>
                          <a:spcPts val="0"/>
                        </a:spcBef>
                        <a:spcAft>
                          <a:spcPts val="0"/>
                        </a:spcAft>
                      </a:pPr>
                      <a:r>
                        <a:rPr lang="en-US"/>
                        <a:t>27.20</a:t>
                      </a:r>
                    </a:p>
                  </a:txBody>
                  <a:tcPr marL="68580" marR="68580" marT="0" marB="0"/>
                </a:tc>
                <a:tc>
                  <a:txBody>
                    <a:bodyPr/>
                    <a:lstStyle/>
                    <a:p>
                      <a:pPr marL="0" marR="0" algn="just">
                        <a:lnSpc>
                          <a:spcPct val="150000"/>
                        </a:lnSpc>
                        <a:spcBef>
                          <a:spcPts val="0"/>
                        </a:spcBef>
                        <a:spcAft>
                          <a:spcPts val="0"/>
                        </a:spcAft>
                      </a:pPr>
                      <a:r>
                        <a:rPr lang="en-US"/>
                        <a:t>39.29</a:t>
                      </a:r>
                    </a:p>
                  </a:txBody>
                  <a:tcPr marL="68580" marR="68580" marT="0" marB="0"/>
                </a:tc>
                <a:tc>
                  <a:txBody>
                    <a:bodyPr/>
                    <a:lstStyle/>
                    <a:p>
                      <a:pPr marL="0" marR="0" algn="just">
                        <a:lnSpc>
                          <a:spcPct val="150000"/>
                        </a:lnSpc>
                        <a:spcBef>
                          <a:spcPts val="0"/>
                        </a:spcBef>
                        <a:spcAft>
                          <a:spcPts val="0"/>
                        </a:spcAft>
                      </a:pPr>
                      <a:r>
                        <a:rPr lang="en-US"/>
                        <a:t>36.40</a:t>
                      </a:r>
                    </a:p>
                  </a:txBody>
                  <a:tcPr marL="68580" marR="68580" marT="0" marB="0"/>
                </a:tc>
                <a:tc>
                  <a:txBody>
                    <a:bodyPr/>
                    <a:lstStyle/>
                    <a:p>
                      <a:pPr marL="0" marR="0" algn="just">
                        <a:lnSpc>
                          <a:spcPct val="150000"/>
                        </a:lnSpc>
                        <a:spcBef>
                          <a:spcPts val="0"/>
                        </a:spcBef>
                        <a:spcAft>
                          <a:spcPts val="0"/>
                        </a:spcAft>
                      </a:pPr>
                      <a:r>
                        <a:rPr lang="en-US"/>
                        <a:t>20.20</a:t>
                      </a:r>
                    </a:p>
                  </a:txBody>
                  <a:tcPr marL="68580" marR="68580" marT="0" marB="0"/>
                </a:tc>
                <a:tc>
                  <a:txBody>
                    <a:bodyPr/>
                    <a:lstStyle/>
                    <a:p>
                      <a:pPr marL="0" marR="0" algn="just">
                        <a:lnSpc>
                          <a:spcPct val="150000"/>
                        </a:lnSpc>
                        <a:spcBef>
                          <a:spcPts val="0"/>
                        </a:spcBef>
                        <a:spcAft>
                          <a:spcPts val="0"/>
                        </a:spcAft>
                      </a:pPr>
                      <a:r>
                        <a:rPr lang="en-US"/>
                        <a:t>23.64</a:t>
                      </a:r>
                    </a:p>
                  </a:txBody>
                  <a:tcPr marL="68580" marR="68580" marT="0" marB="0"/>
                </a:tc>
                <a:extLst>
                  <a:ext uri="{0D108BD9-81ED-4DB2-BD59-A6C34878D82A}">
                    <a16:rowId xmlns:a16="http://schemas.microsoft.com/office/drawing/2014/main" val="1451772468"/>
                  </a:ext>
                </a:extLst>
              </a:tr>
              <a:tr h="1224301">
                <a:tc>
                  <a:txBody>
                    <a:bodyPr/>
                    <a:lstStyle/>
                    <a:p>
                      <a:pPr marL="0" marR="0" algn="just">
                        <a:lnSpc>
                          <a:spcPct val="150000"/>
                        </a:lnSpc>
                        <a:spcBef>
                          <a:spcPts val="0"/>
                        </a:spcBef>
                        <a:spcAft>
                          <a:spcPts val="0"/>
                        </a:spcAft>
                      </a:pPr>
                      <a:r>
                        <a:rPr lang="en-US"/>
                        <a:t>Root mean Squared Error (RMSE)</a:t>
                      </a:r>
                    </a:p>
                  </a:txBody>
                  <a:tcPr marL="68580" marR="68580" marT="0" marB="0"/>
                </a:tc>
                <a:tc>
                  <a:txBody>
                    <a:bodyPr/>
                    <a:lstStyle/>
                    <a:p>
                      <a:pPr marL="0" marR="0" algn="just">
                        <a:lnSpc>
                          <a:spcPct val="150000"/>
                        </a:lnSpc>
                        <a:spcBef>
                          <a:spcPts val="0"/>
                        </a:spcBef>
                        <a:spcAft>
                          <a:spcPts val="0"/>
                        </a:spcAft>
                      </a:pPr>
                      <a:r>
                        <a:rPr lang="en-US"/>
                        <a:t>5.22</a:t>
                      </a:r>
                    </a:p>
                  </a:txBody>
                  <a:tcPr marL="68580" marR="68580" marT="0" marB="0"/>
                </a:tc>
                <a:tc>
                  <a:txBody>
                    <a:bodyPr/>
                    <a:lstStyle/>
                    <a:p>
                      <a:pPr marL="0" marR="0" algn="just">
                        <a:lnSpc>
                          <a:spcPct val="150000"/>
                        </a:lnSpc>
                        <a:spcBef>
                          <a:spcPts val="0"/>
                        </a:spcBef>
                        <a:spcAft>
                          <a:spcPts val="0"/>
                        </a:spcAft>
                      </a:pPr>
                      <a:r>
                        <a:rPr lang="en-US"/>
                        <a:t>6.26</a:t>
                      </a:r>
                    </a:p>
                  </a:txBody>
                  <a:tcPr marL="68580" marR="68580" marT="0" marB="0"/>
                </a:tc>
                <a:tc>
                  <a:txBody>
                    <a:bodyPr/>
                    <a:lstStyle/>
                    <a:p>
                      <a:pPr marL="0" marR="0" algn="just">
                        <a:lnSpc>
                          <a:spcPct val="150000"/>
                        </a:lnSpc>
                        <a:spcBef>
                          <a:spcPts val="0"/>
                        </a:spcBef>
                        <a:spcAft>
                          <a:spcPts val="0"/>
                        </a:spcAft>
                      </a:pPr>
                      <a:r>
                        <a:rPr lang="en-US" dirty="0"/>
                        <a:t>6.03</a:t>
                      </a:r>
                    </a:p>
                  </a:txBody>
                  <a:tcPr marL="68580" marR="68580" marT="0" marB="0"/>
                </a:tc>
                <a:tc>
                  <a:txBody>
                    <a:bodyPr/>
                    <a:lstStyle/>
                    <a:p>
                      <a:pPr marL="0" marR="0" algn="just">
                        <a:lnSpc>
                          <a:spcPct val="150000"/>
                        </a:lnSpc>
                        <a:spcBef>
                          <a:spcPts val="0"/>
                        </a:spcBef>
                        <a:spcAft>
                          <a:spcPts val="0"/>
                        </a:spcAft>
                      </a:pPr>
                      <a:r>
                        <a:rPr lang="en-US"/>
                        <a:t>4.50</a:t>
                      </a:r>
                    </a:p>
                  </a:txBody>
                  <a:tcPr marL="68580" marR="68580" marT="0" marB="0"/>
                </a:tc>
                <a:tc>
                  <a:txBody>
                    <a:bodyPr/>
                    <a:lstStyle/>
                    <a:p>
                      <a:pPr marL="0" marR="0" algn="just">
                        <a:lnSpc>
                          <a:spcPct val="150000"/>
                        </a:lnSpc>
                        <a:spcBef>
                          <a:spcPts val="0"/>
                        </a:spcBef>
                        <a:spcAft>
                          <a:spcPts val="0"/>
                        </a:spcAft>
                      </a:pPr>
                      <a:r>
                        <a:rPr lang="en-US" dirty="0"/>
                        <a:t>4.86</a:t>
                      </a:r>
                    </a:p>
                  </a:txBody>
                  <a:tcPr marL="68580" marR="68580" marT="0" marB="0"/>
                </a:tc>
                <a:extLst>
                  <a:ext uri="{0D108BD9-81ED-4DB2-BD59-A6C34878D82A}">
                    <a16:rowId xmlns:a16="http://schemas.microsoft.com/office/drawing/2014/main" val="1874696300"/>
                  </a:ext>
                </a:extLst>
              </a:tr>
            </a:tbl>
          </a:graphicData>
        </a:graphic>
      </p:graphicFrame>
      <p:sp>
        <p:nvSpPr>
          <p:cNvPr id="5" name="TextBox 4">
            <a:extLst>
              <a:ext uri="{FF2B5EF4-FFF2-40B4-BE49-F238E27FC236}">
                <a16:creationId xmlns:a16="http://schemas.microsoft.com/office/drawing/2014/main" id="{A540A973-CE2C-1C34-29A5-449129821B85}"/>
              </a:ext>
            </a:extLst>
          </p:cNvPr>
          <p:cNvSpPr txBox="1"/>
          <p:nvPr/>
        </p:nvSpPr>
        <p:spPr>
          <a:xfrm>
            <a:off x="2228850" y="514351"/>
            <a:ext cx="7734300" cy="584775"/>
          </a:xfrm>
          <a:prstGeom prst="rect">
            <a:avLst/>
          </a:prstGeom>
          <a:noFill/>
        </p:spPr>
        <p:txBody>
          <a:bodyPr wrap="square" rtlCol="0">
            <a:spAutoFit/>
          </a:bodyPr>
          <a:lstStyle/>
          <a:p>
            <a:r>
              <a:rPr lang="en-US" sz="3200" dirty="0"/>
              <a:t>Testing the model as against 10 days in June</a:t>
            </a:r>
          </a:p>
        </p:txBody>
      </p:sp>
    </p:spTree>
    <p:extLst>
      <p:ext uri="{BB962C8B-B14F-4D97-AF65-F5344CB8AC3E}">
        <p14:creationId xmlns:p14="http://schemas.microsoft.com/office/powerpoint/2010/main" val="1191021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7F11BD1-5B9E-4BF1-F7A1-25EDC29A37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571" y="3375273"/>
            <a:ext cx="5844240" cy="3321547"/>
          </a:xfrm>
        </p:spPr>
      </p:pic>
      <p:pic>
        <p:nvPicPr>
          <p:cNvPr id="7" name="Picture 6">
            <a:extLst>
              <a:ext uri="{FF2B5EF4-FFF2-40B4-BE49-F238E27FC236}">
                <a16:creationId xmlns:a16="http://schemas.microsoft.com/office/drawing/2014/main" id="{3328C0A7-6098-1055-1A98-A8356B8DC1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0"/>
            <a:ext cx="6242854" cy="3548097"/>
          </a:xfrm>
          <a:prstGeom prst="rect">
            <a:avLst/>
          </a:prstGeom>
        </p:spPr>
      </p:pic>
    </p:spTree>
    <p:extLst>
      <p:ext uri="{BB962C8B-B14F-4D97-AF65-F5344CB8AC3E}">
        <p14:creationId xmlns:p14="http://schemas.microsoft.com/office/powerpoint/2010/main" val="1081974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C3B4656-FD7F-185F-A14E-E0CB7F9DE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946" y="300037"/>
            <a:ext cx="5869054" cy="3335649"/>
          </a:xfrm>
          <a:prstGeom prst="rect">
            <a:avLst/>
          </a:prstGeom>
        </p:spPr>
      </p:pic>
      <p:pic>
        <p:nvPicPr>
          <p:cNvPr id="11" name="Picture 10">
            <a:extLst>
              <a:ext uri="{FF2B5EF4-FFF2-40B4-BE49-F238E27FC236}">
                <a16:creationId xmlns:a16="http://schemas.microsoft.com/office/drawing/2014/main" id="{AB43BB9A-BB3C-7B39-2CFF-F33E1C36E1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354" y="156929"/>
            <a:ext cx="6372646" cy="3621863"/>
          </a:xfrm>
          <a:prstGeom prst="rect">
            <a:avLst/>
          </a:prstGeom>
        </p:spPr>
      </p:pic>
    </p:spTree>
    <p:extLst>
      <p:ext uri="{BB962C8B-B14F-4D97-AF65-F5344CB8AC3E}">
        <p14:creationId xmlns:p14="http://schemas.microsoft.com/office/powerpoint/2010/main" val="266102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9B485-30AB-13B9-2621-AD142C1E6DB2}"/>
              </a:ext>
            </a:extLst>
          </p:cNvPr>
          <p:cNvSpPr>
            <a:spLocks noGrp="1"/>
          </p:cNvSpPr>
          <p:nvPr>
            <p:ph type="title"/>
          </p:nvPr>
        </p:nvSpPr>
        <p:spPr>
          <a:xfrm>
            <a:off x="359898" y="211015"/>
            <a:ext cx="10515600" cy="1325563"/>
          </a:xfrm>
        </p:spPr>
        <p:txBody>
          <a:bodyPr/>
          <a:lstStyle/>
          <a:p>
            <a:pPr algn="ctr"/>
            <a:r>
              <a:rPr lang="en-US" dirty="0">
                <a:latin typeface="New Time roman"/>
              </a:rPr>
              <a:t>Background Study</a:t>
            </a:r>
          </a:p>
        </p:txBody>
      </p:sp>
      <p:pic>
        <p:nvPicPr>
          <p:cNvPr id="5" name="Content Placeholder 4" descr="Partial sun">
            <a:extLst>
              <a:ext uri="{FF2B5EF4-FFF2-40B4-BE49-F238E27FC236}">
                <a16:creationId xmlns:a16="http://schemas.microsoft.com/office/drawing/2014/main" id="{5E11904C-639C-EA68-493A-2D09FBB238DC}"/>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9577753" y="211015"/>
            <a:ext cx="1987061" cy="1987061"/>
          </a:xfrm>
        </p:spPr>
      </p:pic>
      <p:sp>
        <p:nvSpPr>
          <p:cNvPr id="3" name="TextBox 2">
            <a:extLst>
              <a:ext uri="{FF2B5EF4-FFF2-40B4-BE49-F238E27FC236}">
                <a16:creationId xmlns:a16="http://schemas.microsoft.com/office/drawing/2014/main" id="{2F93C1B8-66E7-B503-EE7B-6E42FBBAD285}"/>
              </a:ext>
            </a:extLst>
          </p:cNvPr>
          <p:cNvSpPr txBox="1"/>
          <p:nvPr/>
        </p:nvSpPr>
        <p:spPr>
          <a:xfrm>
            <a:off x="825890" y="1790113"/>
            <a:ext cx="8285871" cy="1477328"/>
          </a:xfrm>
          <a:prstGeom prst="rect">
            <a:avLst/>
          </a:prstGeom>
          <a:noFill/>
        </p:spPr>
        <p:txBody>
          <a:bodyPr wrap="square" rtlCol="0">
            <a:spAutoFit/>
          </a:bodyPr>
          <a:lstStyle/>
          <a:p>
            <a:r>
              <a:rPr lang="en-US" dirty="0"/>
              <a:t>Ancient Methods</a:t>
            </a:r>
          </a:p>
          <a:p>
            <a:endParaRPr lang="en-US" dirty="0"/>
          </a:p>
          <a:p>
            <a:pPr marL="285750" indent="-285750">
              <a:buFont typeface="Arial" panose="020B0604020202020204" pitchFamily="34" charset="0"/>
              <a:buChar char="•"/>
            </a:pPr>
            <a:r>
              <a:rPr lang="en-US" dirty="0"/>
              <a:t>Early weather predictions were based on patterns observed by farmers and sailors.</a:t>
            </a:r>
          </a:p>
          <a:p>
            <a:pPr marL="285750" indent="-285750">
              <a:buFont typeface="Arial" panose="020B0604020202020204" pitchFamily="34" charset="0"/>
              <a:buChar char="•"/>
            </a:pPr>
            <a:r>
              <a:rPr lang="en-US" dirty="0"/>
              <a:t>Ancient civilizations used natural indicators like animal behavior, sky color, and cloud formations.</a:t>
            </a:r>
          </a:p>
        </p:txBody>
      </p:sp>
      <p:sp>
        <p:nvSpPr>
          <p:cNvPr id="6" name="TextBox 5">
            <a:extLst>
              <a:ext uri="{FF2B5EF4-FFF2-40B4-BE49-F238E27FC236}">
                <a16:creationId xmlns:a16="http://schemas.microsoft.com/office/drawing/2014/main" id="{9F981722-446C-4F20-8FFB-6C15921E7A56}"/>
              </a:ext>
            </a:extLst>
          </p:cNvPr>
          <p:cNvSpPr txBox="1"/>
          <p:nvPr/>
        </p:nvSpPr>
        <p:spPr>
          <a:xfrm>
            <a:off x="825890" y="3782762"/>
            <a:ext cx="10311618" cy="1754326"/>
          </a:xfrm>
          <a:prstGeom prst="rect">
            <a:avLst/>
          </a:prstGeom>
          <a:noFill/>
        </p:spPr>
        <p:txBody>
          <a:bodyPr wrap="square" rtlCol="0">
            <a:spAutoFit/>
          </a:bodyPr>
          <a:lstStyle/>
          <a:p>
            <a:r>
              <a:rPr lang="en-US" dirty="0"/>
              <a:t>Scientific Advancements </a:t>
            </a:r>
          </a:p>
          <a:p>
            <a:endParaRPr lang="en-US" dirty="0"/>
          </a:p>
          <a:p>
            <a:pPr marL="285750" indent="-285750">
              <a:buFont typeface="Arial" panose="020B0604020202020204" pitchFamily="34" charset="0"/>
              <a:buChar char="•"/>
            </a:pPr>
            <a:r>
              <a:rPr lang="en-US" dirty="0"/>
              <a:t>Thermometers: Measure air temperature.</a:t>
            </a:r>
          </a:p>
          <a:p>
            <a:pPr marL="285750" indent="-285750">
              <a:buFont typeface="Arial" panose="020B0604020202020204" pitchFamily="34" charset="0"/>
              <a:buChar char="•"/>
            </a:pPr>
            <a:r>
              <a:rPr lang="en-US" dirty="0"/>
              <a:t>Barometers: Measure atmospheric pressure.</a:t>
            </a:r>
          </a:p>
          <a:p>
            <a:pPr marL="285750" indent="-285750">
              <a:buFont typeface="Arial" panose="020B0604020202020204" pitchFamily="34" charset="0"/>
              <a:buChar char="•"/>
            </a:pPr>
            <a:r>
              <a:rPr lang="en-US" dirty="0"/>
              <a:t>Anemometers: Measure wind speed.</a:t>
            </a:r>
          </a:p>
          <a:p>
            <a:pPr marL="285750" indent="-285750">
              <a:buFont typeface="Arial" panose="020B0604020202020204" pitchFamily="34" charset="0"/>
              <a:buChar char="•"/>
            </a:pPr>
            <a:r>
              <a:rPr lang="en-US" dirty="0"/>
              <a:t>Hygrometers: Measure humidity.</a:t>
            </a:r>
          </a:p>
        </p:txBody>
      </p:sp>
      <p:pic>
        <p:nvPicPr>
          <p:cNvPr id="8" name="Picture 7">
            <a:extLst>
              <a:ext uri="{FF2B5EF4-FFF2-40B4-BE49-F238E27FC236}">
                <a16:creationId xmlns:a16="http://schemas.microsoft.com/office/drawing/2014/main" id="{33254489-FD8D-0A10-B864-1244480356E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094399" y="3363980"/>
            <a:ext cx="2530629" cy="3107061"/>
          </a:xfrm>
          <a:prstGeom prst="rect">
            <a:avLst/>
          </a:prstGeom>
        </p:spPr>
      </p:pic>
    </p:spTree>
    <p:extLst>
      <p:ext uri="{BB962C8B-B14F-4D97-AF65-F5344CB8AC3E}">
        <p14:creationId xmlns:p14="http://schemas.microsoft.com/office/powerpoint/2010/main" val="2613305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3E5D680-5AD5-6EED-1373-4CE7347B88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7596" y="819150"/>
            <a:ext cx="9774304" cy="5219700"/>
          </a:xfrm>
          <a:prstGeom prst="rect">
            <a:avLst/>
          </a:prstGeom>
        </p:spPr>
      </p:pic>
    </p:spTree>
    <p:extLst>
      <p:ext uri="{BB962C8B-B14F-4D97-AF65-F5344CB8AC3E}">
        <p14:creationId xmlns:p14="http://schemas.microsoft.com/office/powerpoint/2010/main" val="3292744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674A5-AC6D-471A-6A78-103A0860016A}"/>
              </a:ext>
            </a:extLst>
          </p:cNvPr>
          <p:cNvSpPr>
            <a:spLocks noGrp="1"/>
          </p:cNvSpPr>
          <p:nvPr>
            <p:ph type="title"/>
          </p:nvPr>
        </p:nvSpPr>
        <p:spPr/>
        <p:txBody>
          <a:bodyPr/>
          <a:lstStyle/>
          <a:p>
            <a:pPr algn="ctr"/>
            <a:r>
              <a:rPr lang="en-US" dirty="0"/>
              <a:t>Conclusion</a:t>
            </a:r>
          </a:p>
        </p:txBody>
      </p:sp>
      <p:sp>
        <p:nvSpPr>
          <p:cNvPr id="4" name="TextBox 3">
            <a:extLst>
              <a:ext uri="{FF2B5EF4-FFF2-40B4-BE49-F238E27FC236}">
                <a16:creationId xmlns:a16="http://schemas.microsoft.com/office/drawing/2014/main" id="{1A04C039-00D1-E894-04F6-7A75E71677BD}"/>
              </a:ext>
            </a:extLst>
          </p:cNvPr>
          <p:cNvSpPr txBox="1"/>
          <p:nvPr/>
        </p:nvSpPr>
        <p:spPr>
          <a:xfrm>
            <a:off x="1524586" y="1982312"/>
            <a:ext cx="9142828" cy="1294393"/>
          </a:xfrm>
          <a:prstGeom prst="rect">
            <a:avLst/>
          </a:prstGeom>
          <a:noFill/>
        </p:spPr>
        <p:txBody>
          <a:bodyPr wrap="square">
            <a:spAutoFit/>
          </a:bodyPr>
          <a:lstStyle/>
          <a:p>
            <a:pPr marL="0" marR="0" algn="just">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Random Forest model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achieved the lowest Mean Absolute Error (MAE) and Root Mean Squared Error (RMSE), as well as a high R² score, indicating its robustness and reliability. The Decision Tree model also performed well, though slightly less accurately than Random Forest.</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CF9BD59-0D94-3691-62B2-12DC9A1F04A1}"/>
              </a:ext>
            </a:extLst>
          </p:cNvPr>
          <p:cNvSpPr txBox="1"/>
          <p:nvPr/>
        </p:nvSpPr>
        <p:spPr>
          <a:xfrm>
            <a:off x="1524586" y="3729627"/>
            <a:ext cx="9335672" cy="1709892"/>
          </a:xfrm>
          <a:prstGeom prst="rect">
            <a:avLst/>
          </a:prstGeom>
          <a:noFill/>
        </p:spPr>
        <p:txBody>
          <a:bodyPr wrap="square">
            <a:spAutoFit/>
          </a:bodyPr>
          <a:lstStyle/>
          <a:p>
            <a:pPr algn="just">
              <a:lnSpc>
                <a:spcPct val="150000"/>
              </a:lnSpc>
            </a:pPr>
            <a:r>
              <a:rPr lang="en-US" sz="1800" b="1" dirty="0">
                <a:effectLst/>
                <a:latin typeface="Times New Roman" panose="02020603050405020304" pitchFamily="18" charset="0"/>
                <a:ea typeface="Calibri" panose="020F0502020204030204" pitchFamily="34" charset="0"/>
              </a:rPr>
              <a:t>ARIMA</a:t>
            </a:r>
            <a:r>
              <a:rPr lang="en-US" sz="1800" dirty="0">
                <a:effectLst/>
                <a:latin typeface="Times New Roman" panose="02020603050405020304" pitchFamily="18" charset="0"/>
                <a:ea typeface="Calibri" panose="020F0502020204030204" pitchFamily="34" charset="0"/>
              </a:rPr>
              <a:t>, a traditional time series forecasting method, did not perform as well as the machine learning models. This suggests that the complex and non-linear nature of weather data might be better captured by machine learning models. Linear Regression and Ridge Regression demonstrated moderate accuracy</a:t>
            </a:r>
            <a:endParaRPr lang="en-US" dirty="0"/>
          </a:p>
        </p:txBody>
      </p:sp>
      <p:pic>
        <p:nvPicPr>
          <p:cNvPr id="8" name="Graphic 7" descr="Snow">
            <a:extLst>
              <a:ext uri="{FF2B5EF4-FFF2-40B4-BE49-F238E27FC236}">
                <a16:creationId xmlns:a16="http://schemas.microsoft.com/office/drawing/2014/main" id="{25959C13-DAA5-3B0E-DFDC-FFEE4A6D73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61615" y="457285"/>
            <a:ext cx="1141241" cy="1141241"/>
          </a:xfrm>
          <a:prstGeom prst="rect">
            <a:avLst/>
          </a:prstGeom>
        </p:spPr>
      </p:pic>
      <p:pic>
        <p:nvPicPr>
          <p:cNvPr id="3" name="Graphic 2" descr="Snow">
            <a:extLst>
              <a:ext uri="{FF2B5EF4-FFF2-40B4-BE49-F238E27FC236}">
                <a16:creationId xmlns:a16="http://schemas.microsoft.com/office/drawing/2014/main" id="{C912644D-A649-3712-693B-CAF029D40E4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72612" y="457285"/>
            <a:ext cx="1141241" cy="1141241"/>
          </a:xfrm>
          <a:prstGeom prst="rect">
            <a:avLst/>
          </a:prstGeom>
        </p:spPr>
      </p:pic>
    </p:spTree>
    <p:extLst>
      <p:ext uri="{BB962C8B-B14F-4D97-AF65-F5344CB8AC3E}">
        <p14:creationId xmlns:p14="http://schemas.microsoft.com/office/powerpoint/2010/main" val="694066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1C71D83-70F8-FE9D-7560-0057338F4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431151" cy="6858000"/>
          </a:xfrm>
          <a:prstGeom prst="rect">
            <a:avLst/>
          </a:prstGeom>
        </p:spPr>
      </p:pic>
    </p:spTree>
    <p:extLst>
      <p:ext uri="{BB962C8B-B14F-4D97-AF65-F5344CB8AC3E}">
        <p14:creationId xmlns:p14="http://schemas.microsoft.com/office/powerpoint/2010/main" val="1669486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CB40F0-5044-3DDF-C292-845C5E44EC8D}"/>
              </a:ext>
            </a:extLst>
          </p:cNvPr>
          <p:cNvSpPr txBox="1"/>
          <p:nvPr/>
        </p:nvSpPr>
        <p:spPr>
          <a:xfrm>
            <a:off x="3124200" y="2271980"/>
            <a:ext cx="5619750" cy="1323439"/>
          </a:xfrm>
          <a:prstGeom prst="rect">
            <a:avLst/>
          </a:prstGeom>
          <a:noFill/>
        </p:spPr>
        <p:txBody>
          <a:bodyPr wrap="square" rtlCol="0">
            <a:spAutoFit/>
          </a:bodyPr>
          <a:lstStyle/>
          <a:p>
            <a:r>
              <a:rPr lang="en-US" sz="8000" dirty="0"/>
              <a:t>REFERENCES</a:t>
            </a:r>
          </a:p>
        </p:txBody>
      </p:sp>
    </p:spTree>
    <p:extLst>
      <p:ext uri="{BB962C8B-B14F-4D97-AF65-F5344CB8AC3E}">
        <p14:creationId xmlns:p14="http://schemas.microsoft.com/office/powerpoint/2010/main" val="1361021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217A17-A023-DC02-048D-7F8BB2E4860C}"/>
              </a:ext>
            </a:extLst>
          </p:cNvPr>
          <p:cNvSpPr txBox="1"/>
          <p:nvPr/>
        </p:nvSpPr>
        <p:spPr>
          <a:xfrm>
            <a:off x="504092" y="0"/>
            <a:ext cx="11183816" cy="7319953"/>
          </a:xfrm>
          <a:prstGeom prst="rect">
            <a:avLst/>
          </a:prstGeom>
          <a:noFill/>
        </p:spPr>
        <p:txBody>
          <a:bodyPr wrap="square" rtlCol="0">
            <a:spAutoFit/>
          </a:bodyPr>
          <a:lstStyle/>
          <a:p>
            <a:pPr marL="0" marR="0">
              <a:lnSpc>
                <a:spcPct val="150000"/>
              </a:lnSpc>
              <a:spcBef>
                <a:spcPts val="0"/>
              </a:spcBef>
              <a:spcAft>
                <a:spcPts val="800"/>
              </a:spcAft>
            </a:pPr>
            <a:r>
              <a:rPr lang="en-US" sz="1800" kern="100" dirty="0">
                <a:solidFill>
                  <a:srgbClr val="212121"/>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Aggarwal, R. and Ranganathan, P. (2019) ‘Study designs: Part 2 - Descriptive studies’, </a:t>
            </a:r>
            <a:r>
              <a:rPr lang="en-US" sz="1800" i="1" kern="100" dirty="0" err="1">
                <a:solidFill>
                  <a:srgbClr val="212121"/>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Perspect</a:t>
            </a:r>
            <a:r>
              <a:rPr lang="en-US" sz="1800" i="1" kern="100" dirty="0">
                <a:solidFill>
                  <a:srgbClr val="212121"/>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Clin Res,</a:t>
            </a:r>
            <a:r>
              <a:rPr lang="en-US" sz="1800" kern="100" dirty="0">
                <a:solidFill>
                  <a:srgbClr val="212121"/>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10(1), pp. 34-36.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pPr>
            <a:r>
              <a:rPr lang="en-US" sz="1800" dirty="0">
                <a:solidFill>
                  <a:srgbClr val="333333"/>
                </a:solidFill>
                <a:effectLst/>
                <a:highlight>
                  <a:srgbClr val="FCFCFC"/>
                </a:highlight>
                <a:latin typeface="Times New Roman" panose="02020603050405020304" pitchFamily="18" charset="0"/>
                <a:ea typeface="Times New Roman" panose="02020603050405020304" pitchFamily="18" charset="0"/>
              </a:rPr>
              <a:t>Alley, R. Zhang, F. and Emanuel, K. (2019) ‘Advances in Weather Prediction’, </a:t>
            </a:r>
            <a:r>
              <a:rPr lang="en-US" sz="1800" i="1" dirty="0">
                <a:solidFill>
                  <a:srgbClr val="555555"/>
                </a:solidFill>
                <a:effectLst/>
                <a:highlight>
                  <a:srgbClr val="FFFFFF"/>
                </a:highlight>
                <a:latin typeface="Times New Roman" panose="02020603050405020304" pitchFamily="18" charset="0"/>
                <a:ea typeface="Times New Roman" panose="02020603050405020304" pitchFamily="18" charset="0"/>
              </a:rPr>
              <a:t>Science,</a:t>
            </a:r>
            <a:r>
              <a:rPr lang="en-US" sz="1800" dirty="0">
                <a:solidFill>
                  <a:srgbClr val="555555"/>
                </a:solidFill>
                <a:effectLst/>
                <a:highlight>
                  <a:srgbClr val="FFFFFF"/>
                </a:highlight>
                <a:latin typeface="Times New Roman" panose="02020603050405020304" pitchFamily="18" charset="0"/>
                <a:ea typeface="Times New Roman" panose="02020603050405020304" pitchFamily="18" charset="0"/>
              </a:rPr>
              <a:t> 363(6425), pp. 342-344. DOI:</a:t>
            </a:r>
            <a:r>
              <a:rPr lang="en-US" sz="1800" u="sng" dirty="0">
                <a:solidFill>
                  <a:srgbClr val="000000"/>
                </a:solidFill>
                <a:effectLst/>
                <a:highlight>
                  <a:srgbClr val="FFFFFF"/>
                </a:highlight>
                <a:latin typeface="Times New Roman" panose="02020603050405020304" pitchFamily="18" charset="0"/>
                <a:ea typeface="Times New Roman" panose="02020603050405020304" pitchFamily="18" charset="0"/>
                <a:hlinkClick r:id="rId2"/>
              </a:rPr>
              <a:t>10.1126/science.aav7274</a:t>
            </a: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 </a:t>
            </a:r>
            <a:endParaRPr lang="en-US" sz="1800" dirty="0">
              <a:effectLst/>
              <a:highlight>
                <a:srgbClr val="FFFFFF"/>
              </a:highlight>
              <a:latin typeface="Times New Roman" panose="02020603050405020304" pitchFamily="18" charset="0"/>
              <a:ea typeface="Times New Roman" panose="02020603050405020304" pitchFamily="18" charset="0"/>
            </a:endParaRPr>
          </a:p>
          <a:p>
            <a:pPr marL="0" marR="0">
              <a:lnSpc>
                <a:spcPct val="150000"/>
              </a:lnSpc>
              <a:spcBef>
                <a:spcPts val="0"/>
              </a:spcBef>
              <a:spcAft>
                <a:spcPts val="800"/>
              </a:spcAft>
            </a:pPr>
            <a:r>
              <a:rPr lang="en-US"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Asenahabi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B. (2019) ‘Basics of Research Design: A Guide to selecting appropriate research design’, </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International Journal of Contemporary Applied Researches,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6(5), p.78</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kern="100" dirty="0">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Ayodele, P. and Precious, E. (2019) ‘Seasonal rainfall prediction in Lagos, Nigeria using artificial neural network’, </a:t>
            </a:r>
            <a:r>
              <a:rPr lang="en-US" sz="1800" i="1" kern="100" dirty="0">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Asian Journal of Research in Computer Science,</a:t>
            </a:r>
            <a:r>
              <a:rPr lang="en-US" sz="1800" kern="100" dirty="0">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3(4), pp. 1–10.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err="1">
                <a:solidFill>
                  <a:srgbClr val="333333"/>
                </a:solidFill>
                <a:effectLst/>
                <a:highlight>
                  <a:srgbClr val="FCFCFC"/>
                </a:highlight>
                <a:latin typeface="Times New Roman" panose="02020603050405020304" pitchFamily="18" charset="0"/>
                <a:ea typeface="Calibri" panose="020F0502020204030204" pitchFamily="34" charset="0"/>
                <a:cs typeface="Times New Roman" panose="02020603050405020304" pitchFamily="18" charset="0"/>
              </a:rPr>
              <a:t>Balehegn</a:t>
            </a:r>
            <a:r>
              <a:rPr lang="en-US" sz="1800" kern="100" dirty="0">
                <a:solidFill>
                  <a:srgbClr val="333333"/>
                </a:solidFill>
                <a:effectLst/>
                <a:highlight>
                  <a:srgbClr val="FCFCFC"/>
                </a:highlight>
                <a:latin typeface="Times New Roman" panose="02020603050405020304" pitchFamily="18" charset="0"/>
                <a:ea typeface="Calibri" panose="020F0502020204030204" pitchFamily="34" charset="0"/>
                <a:cs typeface="Times New Roman" panose="02020603050405020304" pitchFamily="18" charset="0"/>
              </a:rPr>
              <a:t>, M. </a:t>
            </a:r>
            <a:r>
              <a:rPr lang="en-US" sz="1800" kern="100" dirty="0" err="1">
                <a:solidFill>
                  <a:srgbClr val="333333"/>
                </a:solidFill>
                <a:effectLst/>
                <a:highlight>
                  <a:srgbClr val="FCFCFC"/>
                </a:highlight>
                <a:latin typeface="Times New Roman" panose="02020603050405020304" pitchFamily="18" charset="0"/>
                <a:ea typeface="Calibri" panose="020F0502020204030204" pitchFamily="34" charset="0"/>
                <a:cs typeface="Times New Roman" panose="02020603050405020304" pitchFamily="18" charset="0"/>
              </a:rPr>
              <a:t>Balehey</a:t>
            </a:r>
            <a:r>
              <a:rPr lang="en-US" sz="1800" kern="100" dirty="0">
                <a:solidFill>
                  <a:srgbClr val="333333"/>
                </a:solidFill>
                <a:effectLst/>
                <a:highlight>
                  <a:srgbClr val="FCFCFC"/>
                </a:highlight>
                <a:latin typeface="Times New Roman" panose="02020603050405020304" pitchFamily="18" charset="0"/>
                <a:ea typeface="Calibri" panose="020F0502020204030204" pitchFamily="34" charset="0"/>
                <a:cs typeface="Times New Roman" panose="02020603050405020304" pitchFamily="18" charset="0"/>
              </a:rPr>
              <a:t>, S. and Fu, C.</a:t>
            </a:r>
            <a:r>
              <a:rPr lang="en-US" sz="1800" i="1" kern="100" dirty="0">
                <a:solidFill>
                  <a:srgbClr val="333333"/>
                </a:solidFill>
                <a:effectLst/>
                <a:highlight>
                  <a:srgbClr val="FCFCFC"/>
                </a:highligh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a:solidFill>
                  <a:srgbClr val="333333"/>
                </a:solidFill>
                <a:effectLst/>
                <a:highlight>
                  <a:srgbClr val="FCFCFC"/>
                </a:highlight>
                <a:latin typeface="Times New Roman" panose="02020603050405020304" pitchFamily="18" charset="0"/>
                <a:ea typeface="Calibri" panose="020F0502020204030204" pitchFamily="34" charset="0"/>
                <a:cs typeface="Times New Roman" panose="02020603050405020304" pitchFamily="18" charset="0"/>
              </a:rPr>
              <a:t>(2019) ‘Indigenous weather and climate forecasting knowledge among Afar pastoralists of north eastern Ethiopia: Role in adaptation to weather and climate variability’, </a:t>
            </a:r>
            <a:r>
              <a:rPr lang="en-US" sz="1800" i="1" kern="100" dirty="0">
                <a:solidFill>
                  <a:srgbClr val="333333"/>
                </a:solidFill>
                <a:effectLst/>
                <a:highlight>
                  <a:srgbClr val="FCFCFC"/>
                </a:highlight>
                <a:latin typeface="Times New Roman" panose="02020603050405020304" pitchFamily="18" charset="0"/>
                <a:ea typeface="Calibri" panose="020F0502020204030204" pitchFamily="34" charset="0"/>
                <a:cs typeface="Times New Roman" panose="02020603050405020304" pitchFamily="18" charset="0"/>
              </a:rPr>
              <a:t>Pastoralism</a:t>
            </a:r>
            <a:r>
              <a:rPr lang="en-US" sz="1800" kern="100" dirty="0">
                <a:solidFill>
                  <a:srgbClr val="333333"/>
                </a:solidFill>
                <a:effectLst/>
                <a:highlight>
                  <a:srgbClr val="FCFCFC"/>
                </a:highlight>
                <a:latin typeface="Times New Roman" panose="02020603050405020304" pitchFamily="18" charset="0"/>
                <a:ea typeface="Calibri" panose="020F0502020204030204" pitchFamily="34" charset="0"/>
                <a:cs typeface="Times New Roman" panose="02020603050405020304" pitchFamily="18" charset="0"/>
              </a:rPr>
              <a:t> 9(8)</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Bryman, A. (2016). </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Social research methods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Oxford University Press.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Chen, L. Han, B. Wang, X. Zhao, J. Yang, W. and Yang, Z. (2023) ‘Machine Learning Methods in Weather and Climate Applications: A Survey’, </a:t>
            </a:r>
            <a:r>
              <a:rPr lang="en-US" sz="1800" i="1"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Applied Sciences</a:t>
            </a:r>
            <a:r>
              <a:rPr lang="en-US" sz="1800"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13(21), 12019. </a:t>
            </a:r>
            <a:r>
              <a:rPr lang="en-US" sz="1800" u="sng" kern="100" dirty="0">
                <a:solidFill>
                  <a:srgbClr val="0563C1"/>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hlinkClick r:id="rId3"/>
              </a:rPr>
              <a:t>https://doi.org/10.3390/app132112019</a:t>
            </a:r>
            <a:r>
              <a:rPr lang="en-US" sz="1800"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Chen, X. Yang, T. Wang, Z. Wang, F. and Wang, H. (2023) ‘An ensemble method for improving the estimation of planetary boundary layer height from radiosonde data’, </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Atmos. Meas. Tech. Discuss.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16(1), pp. 4289–4302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12913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D06296B-1CB8-A0B0-DB34-874CC1D92A06}"/>
              </a:ext>
            </a:extLst>
          </p:cNvPr>
          <p:cNvSpPr txBox="1"/>
          <p:nvPr/>
        </p:nvSpPr>
        <p:spPr>
          <a:xfrm>
            <a:off x="250660" y="264031"/>
            <a:ext cx="11690679" cy="6329938"/>
          </a:xfrm>
          <a:prstGeom prst="rect">
            <a:avLst/>
          </a:prstGeom>
          <a:noFill/>
        </p:spPr>
        <p:txBody>
          <a:bodyPr wrap="square" rtlCol="0">
            <a:spAutoFit/>
          </a:bodyPr>
          <a:lstStyle/>
          <a:p>
            <a:pPr marL="0" marR="0">
              <a:lnSpc>
                <a:spcPct val="150000"/>
              </a:lnSpc>
              <a:spcBef>
                <a:spcPts val="0"/>
              </a:spcBef>
              <a:spcAft>
                <a:spcPts val="800"/>
              </a:spcAft>
            </a:pPr>
            <a:r>
              <a:rPr lang="en-US" sz="1600" kern="100" dirty="0">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Demir, V. and </a:t>
            </a:r>
            <a:r>
              <a:rPr lang="en-US" sz="1600" kern="100" dirty="0" err="1">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Citakoglu</a:t>
            </a:r>
            <a:r>
              <a:rPr lang="en-US" sz="1600" kern="100" dirty="0">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H. (2023) ‘Forecasting of solar radiation using different machine learning approaches’, </a:t>
            </a:r>
            <a:r>
              <a:rPr lang="en-US" sz="1600" i="1" kern="100" dirty="0">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Neural Computing and Applications,</a:t>
            </a:r>
            <a:r>
              <a:rPr lang="en-US" sz="1600" kern="100" dirty="0">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35(1), pp.887–906.</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Ghanad</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 (2023) ‘An Overview of Quantitative Research Methods’, </a:t>
            </a:r>
            <a:r>
              <a:rPr lang="en-US" sz="1600" i="1" kern="100" dirty="0">
                <a:effectLst/>
                <a:latin typeface="Times New Roman" panose="02020603050405020304" pitchFamily="18" charset="0"/>
                <a:ea typeface="Calibri" panose="020F0502020204030204" pitchFamily="34" charset="0"/>
                <a:cs typeface="Times New Roman" panose="02020603050405020304" pitchFamily="18" charset="0"/>
              </a:rPr>
              <a:t>International Journal of Multidisciplinary Research</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6(8), pp. 3794-3803.</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Hanlon, M. Bernie, D. and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Carigi</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G. (2021) Future changes to high impact weather in the UK. </a:t>
            </a:r>
            <a:r>
              <a:rPr lang="en-US" sz="1600" i="1" kern="100" dirty="0">
                <a:effectLst/>
                <a:latin typeface="Times New Roman" panose="02020603050405020304" pitchFamily="18" charset="0"/>
                <a:ea typeface="Calibri" panose="020F0502020204030204" pitchFamily="34" charset="0"/>
                <a:cs typeface="Times New Roman" panose="02020603050405020304" pitchFamily="18" charset="0"/>
              </a:rPr>
              <a:t>Climatic Change</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166(1), p.50.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600" kern="100" dirty="0" err="1">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Kushnir</a:t>
            </a:r>
            <a:r>
              <a:rPr lang="en-US" sz="1600"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Y. and Stein, M. (2019) ‘Medieval Climate in the Eastern Mediterranean: Instability and Evidence of Solar Forcing’, </a:t>
            </a:r>
            <a:r>
              <a:rPr lang="en-US" sz="1600" i="1"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Atmosphere</a:t>
            </a:r>
            <a:r>
              <a:rPr lang="en-US" sz="1600"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10(1), p. 29.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Lappin, M. Bell, M. Pillar-Little, A. and Chilson, B. (2022) ‘Low-level buoyancy as a tool to understand boundary layer transitions’, </a:t>
            </a:r>
            <a:r>
              <a:rPr lang="en-US" sz="1600" i="1" kern="100" dirty="0">
                <a:effectLst/>
                <a:latin typeface="Times New Roman" panose="02020603050405020304" pitchFamily="18" charset="0"/>
                <a:ea typeface="Calibri" panose="020F0502020204030204" pitchFamily="34" charset="0"/>
                <a:cs typeface="Times New Roman" panose="02020603050405020304" pitchFamily="18" charset="0"/>
              </a:rPr>
              <a:t>Atmos. Meas. Tech. Discuss</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15(1), pp.1185–1200</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Mashao</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M.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Demoz</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B.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Kifle</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Y. Klopper, D.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Chikoore</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H. Sakai, K. and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Ayisi</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K. (2024) ‘An Appraisal of the Progress in Utilizing Radiosondes and Satellites for Monitoring Upper Air Temperature Profiles’, </a:t>
            </a:r>
            <a:r>
              <a:rPr lang="en-US" sz="1600" i="1" kern="100" dirty="0">
                <a:effectLst/>
                <a:latin typeface="Times New Roman" panose="02020603050405020304" pitchFamily="18" charset="0"/>
                <a:ea typeface="Calibri" panose="020F0502020204030204" pitchFamily="34" charset="0"/>
                <a:cs typeface="Times New Roman" panose="02020603050405020304" pitchFamily="18" charset="0"/>
              </a:rPr>
              <a:t>Atmosphere</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15(1), p.387.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600" kern="100" dirty="0">
                <a:solidFill>
                  <a:srgbClr val="212121"/>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Nichols, A. Chan, H. and Baker, B. (2019) ‘Machine learning: applications of artificial intelligence to imaging and diagnosis’, </a:t>
            </a:r>
            <a:r>
              <a:rPr lang="en-US" sz="1600" i="1" kern="100" dirty="0" err="1">
                <a:solidFill>
                  <a:srgbClr val="212121"/>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Biophys</a:t>
            </a:r>
            <a:r>
              <a:rPr lang="en-US" sz="1600" i="1" kern="100" dirty="0">
                <a:solidFill>
                  <a:srgbClr val="212121"/>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Rev,</a:t>
            </a:r>
            <a:r>
              <a:rPr lang="en-US" sz="1600" kern="100" dirty="0">
                <a:solidFill>
                  <a:srgbClr val="212121"/>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11(1), pp.111-118.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600" kern="100" dirty="0" err="1">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Oztemel</a:t>
            </a:r>
            <a:r>
              <a:rPr lang="en-US" sz="1600"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E. and </a:t>
            </a:r>
            <a:r>
              <a:rPr lang="en-US" sz="1600" kern="100" dirty="0" err="1">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Gursev</a:t>
            </a:r>
            <a:r>
              <a:rPr lang="en-US" sz="1600"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S. (2020) ‘Literature review of Industry 4.0 and related technologies’, </a:t>
            </a:r>
            <a:r>
              <a:rPr lang="en-US" sz="1600" i="1"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J. </a:t>
            </a:r>
            <a:r>
              <a:rPr lang="en-US" sz="1600" i="1" kern="100" dirty="0" err="1">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Intell</a:t>
            </a:r>
            <a:r>
              <a:rPr lang="en-US" sz="1600" i="1"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en-US" sz="1600" i="1" kern="100" dirty="0" err="1">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Manuf</a:t>
            </a:r>
            <a:r>
              <a:rPr lang="en-US" sz="1600" i="1"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a:t>
            </a:r>
            <a:r>
              <a:rPr lang="en-US" sz="1600"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31(1), pp.127–182.</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dirty="0"/>
          </a:p>
        </p:txBody>
      </p:sp>
    </p:spTree>
    <p:extLst>
      <p:ext uri="{BB962C8B-B14F-4D97-AF65-F5344CB8AC3E}">
        <p14:creationId xmlns:p14="http://schemas.microsoft.com/office/powerpoint/2010/main" val="3505862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75236B-72D4-A55E-18E2-C81BB8A00875}"/>
              </a:ext>
            </a:extLst>
          </p:cNvPr>
          <p:cNvSpPr txBox="1"/>
          <p:nvPr/>
        </p:nvSpPr>
        <p:spPr>
          <a:xfrm>
            <a:off x="0" y="0"/>
            <a:ext cx="13799127" cy="7357399"/>
          </a:xfrm>
          <a:prstGeom prst="rect">
            <a:avLst/>
          </a:prstGeom>
          <a:noFill/>
        </p:spPr>
        <p:txBody>
          <a:bodyPr wrap="square">
            <a:spAutoFit/>
          </a:bodyPr>
          <a:lstStyle/>
          <a:p>
            <a:pPr marL="0" marR="0">
              <a:lnSpc>
                <a:spcPct val="150000"/>
              </a:lnSpc>
              <a:spcBef>
                <a:spcPts val="0"/>
              </a:spcBef>
              <a:spcAft>
                <a:spcPts val="800"/>
              </a:spcAft>
            </a:pPr>
            <a:r>
              <a:rPr lang="en-US" sz="1600" kern="100" dirty="0">
                <a:solidFill>
                  <a:srgbClr val="282828"/>
                </a:solidFill>
                <a:effectLst/>
                <a:highlight>
                  <a:srgbClr val="F7F7F7"/>
                </a:highlight>
                <a:latin typeface="Times New Roman" panose="02020603050405020304" pitchFamily="18" charset="0"/>
                <a:ea typeface="Calibri" panose="020F0502020204030204" pitchFamily="34" charset="0"/>
                <a:cs typeface="Times New Roman" panose="02020603050405020304" pitchFamily="18" charset="0"/>
              </a:rPr>
              <a:t>Parker, J. Blyth, M. Woolnough, J., </a:t>
            </a:r>
            <a:r>
              <a:rPr lang="en-US" sz="1600" kern="100" dirty="0" err="1">
                <a:solidFill>
                  <a:srgbClr val="282828"/>
                </a:solidFill>
                <a:effectLst/>
                <a:highlight>
                  <a:srgbClr val="F7F7F7"/>
                </a:highlight>
                <a:latin typeface="Times New Roman" panose="02020603050405020304" pitchFamily="18" charset="0"/>
                <a:ea typeface="Calibri" panose="020F0502020204030204" pitchFamily="34" charset="0"/>
                <a:cs typeface="Times New Roman" panose="02020603050405020304" pitchFamily="18" charset="0"/>
              </a:rPr>
              <a:t>Dougill</a:t>
            </a:r>
            <a:r>
              <a:rPr lang="en-US" sz="1600" kern="100" dirty="0">
                <a:solidFill>
                  <a:srgbClr val="282828"/>
                </a:solidFill>
                <a:effectLst/>
                <a:highlight>
                  <a:srgbClr val="F7F7F7"/>
                </a:highlight>
                <a:latin typeface="Times New Roman" panose="02020603050405020304" pitchFamily="18" charset="0"/>
                <a:ea typeface="Calibri" panose="020F0502020204030204" pitchFamily="34" charset="0"/>
                <a:cs typeface="Times New Roman" panose="02020603050405020304" pitchFamily="18" charset="0"/>
              </a:rPr>
              <a:t>, J. Bain, C. and de Coning, E. (2021) ‘The African SWIFT project: Growing science capability to bring about a revolution in weather prediction’, </a:t>
            </a:r>
            <a:r>
              <a:rPr lang="en-US" sz="1600" i="1" kern="100" dirty="0">
                <a:solidFill>
                  <a:srgbClr val="282828"/>
                </a:solidFill>
                <a:effectLst/>
                <a:highlight>
                  <a:srgbClr val="F7F7F7"/>
                </a:highlight>
                <a:latin typeface="Times New Roman" panose="02020603050405020304" pitchFamily="18" charset="0"/>
                <a:ea typeface="Calibri" panose="020F0502020204030204" pitchFamily="34" charset="0"/>
                <a:cs typeface="Times New Roman" panose="02020603050405020304" pitchFamily="18" charset="0"/>
              </a:rPr>
              <a:t>Bull. Am. Meteorological Soc, </a:t>
            </a:r>
            <a:r>
              <a:rPr lang="en-US" sz="1600" kern="100" dirty="0">
                <a:solidFill>
                  <a:srgbClr val="282828"/>
                </a:solidFill>
                <a:effectLst/>
                <a:highlight>
                  <a:srgbClr val="F7F7F7"/>
                </a:highlight>
                <a:latin typeface="Times New Roman" panose="02020603050405020304" pitchFamily="18" charset="0"/>
                <a:ea typeface="Calibri" panose="020F0502020204030204" pitchFamily="34" charset="0"/>
                <a:cs typeface="Times New Roman" panose="02020603050405020304" pitchFamily="18" charset="0"/>
              </a:rPr>
              <a:t>103(2), pp.349–369</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600"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Santos, N. (2023) ‘The Expansion of Data Science: Dataset Standardization’, </a:t>
            </a:r>
            <a:r>
              <a:rPr lang="en-US" sz="1600" i="1"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Standards</a:t>
            </a:r>
            <a:r>
              <a:rPr lang="en-US" sz="1600"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3(4), pp.400-410. </a:t>
            </a:r>
            <a:r>
              <a:rPr lang="en-US" sz="1600" u="sng" kern="100" dirty="0">
                <a:solidFill>
                  <a:srgbClr val="0563C1"/>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hlinkClick r:id="rId2"/>
              </a:rPr>
              <a:t>https://doi.org/10.3390/standards3040028</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600" kern="1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Petropoulos, F. </a:t>
            </a:r>
            <a:r>
              <a:rPr lang="en-US" sz="1600" kern="100" dirty="0" err="1">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Apiletti</a:t>
            </a:r>
            <a:r>
              <a:rPr lang="en-US" sz="1600" kern="1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D. and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Assimakopoulos</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V.</a:t>
            </a:r>
            <a:r>
              <a:rPr lang="en-US" sz="1600" kern="1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(2022) ‘Forecasting: theory and practice’, </a:t>
            </a:r>
            <a:r>
              <a:rPr lang="en-US" sz="1600" i="1" kern="1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International Journal of Forecasting</a:t>
            </a:r>
            <a:r>
              <a:rPr lang="en-US" sz="1600" kern="1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en-US" sz="1600" u="sng" kern="100" dirty="0">
                <a:solidFill>
                  <a:srgbClr val="0563C1"/>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hlinkClick r:id="rId3"/>
              </a:rPr>
              <a:t>https://doi.org/10.1016/j.ijforecast.2021.11.001</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Python Software Foundation. Python Language Reference, version 3.10. Available at https://www.python.org.</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600"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R Core Team (2024). R: A language and environment for statistical computing. R Foundation for Statistical Computing, Vienna, Austria. URL https://www.R-project.org/.</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Resnik, B. (2022) ‘Philosophical Foundations of Human Research Ethics’, </a:t>
            </a:r>
            <a:r>
              <a:rPr lang="en-US" sz="1600" i="1" kern="100" dirty="0" err="1">
                <a:effectLst/>
                <a:latin typeface="Times New Roman" panose="02020603050405020304" pitchFamily="18" charset="0"/>
                <a:ea typeface="Calibri" panose="020F0502020204030204" pitchFamily="34" charset="0"/>
                <a:cs typeface="Times New Roman" panose="02020603050405020304" pitchFamily="18" charset="0"/>
              </a:rPr>
              <a:t>Perspect</a:t>
            </a:r>
            <a:r>
              <a:rPr lang="en-US" sz="1600" i="1" kern="100" dirty="0">
                <a:effectLst/>
                <a:latin typeface="Times New Roman" panose="02020603050405020304" pitchFamily="18" charset="0"/>
                <a:ea typeface="Calibri" panose="020F0502020204030204" pitchFamily="34" charset="0"/>
                <a:cs typeface="Times New Roman" panose="02020603050405020304" pitchFamily="18" charset="0"/>
              </a:rPr>
              <a:t> Biol Med</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65(3), 499e513.</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600"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Santosh, K. Das, N. and Ghosh, S. (2021) </a:t>
            </a:r>
            <a:r>
              <a:rPr lang="en-US" sz="1600" i="1"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Deep Learning Models for Medical Imaging: A Volume in Primers in Biomedical Imaging Devices and Systems</a:t>
            </a:r>
            <a:r>
              <a:rPr lang="en-US" sz="1600"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Elsevier.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600"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Sarker, H. Hoque, M. and </a:t>
            </a:r>
            <a:r>
              <a:rPr lang="en-US" sz="1600" kern="100" dirty="0" err="1">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Tawfeeq</a:t>
            </a:r>
            <a:r>
              <a:rPr lang="en-US" sz="1600"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 (2020) ‘Mobile data science and intelligent apps: concepts, ai-based modeling and research directions’, </a:t>
            </a:r>
            <a:r>
              <a:rPr lang="en-US" sz="1600" i="1"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Mob </a:t>
            </a:r>
            <a:r>
              <a:rPr lang="en-US" sz="1600" i="1" kern="100" dirty="0" err="1">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Netw</a:t>
            </a:r>
            <a:r>
              <a:rPr lang="en-US" sz="1600" i="1"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Appl,</a:t>
            </a:r>
            <a:r>
              <a:rPr lang="en-US" sz="1600"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pp.1–19.</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600"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Sarker, H. </a:t>
            </a:r>
            <a:r>
              <a:rPr lang="en-US" sz="1600" kern="100" dirty="0" err="1">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Kayes</a:t>
            </a:r>
            <a:r>
              <a:rPr lang="en-US" sz="1600"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M. </a:t>
            </a:r>
            <a:r>
              <a:rPr lang="en-US" sz="1600" kern="100" dirty="0" err="1">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Badsha</a:t>
            </a:r>
            <a:r>
              <a:rPr lang="en-US" sz="1600"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S. </a:t>
            </a:r>
            <a:r>
              <a:rPr lang="en-US" sz="1600" kern="100" dirty="0" err="1">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Alqahtani</a:t>
            </a:r>
            <a:r>
              <a:rPr lang="en-US" sz="1600"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H. Watters, P. and Ng, A. (2020) ‘Cybersecurity data science: an overview from machine learning perspective’, </a:t>
            </a:r>
            <a:r>
              <a:rPr lang="en-US" sz="1600" i="1"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J Big Data,</a:t>
            </a:r>
            <a:r>
              <a:rPr lang="en-US" sz="1600"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7(1), pp.1–29.</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600"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Sarker, H. (2021) ‘Machine Learning: Algorithms, Real-World Applications and Research Directions’, </a:t>
            </a:r>
            <a:r>
              <a:rPr lang="en-US" sz="1600" i="1"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Sn </a:t>
            </a:r>
            <a:r>
              <a:rPr lang="en-US" sz="1600" i="1" kern="100" dirty="0" err="1">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Comput</a:t>
            </a:r>
            <a:r>
              <a:rPr lang="en-US" sz="1600" i="1"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Sci.</a:t>
            </a:r>
            <a:r>
              <a:rPr lang="en-US" sz="1600"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2(1), p.160.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600" kern="100" dirty="0" err="1">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Tuval</a:t>
            </a:r>
            <a:r>
              <a:rPr lang="en-US" sz="1600" kern="100" dirty="0">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-Mashiach, R. (2017) ‘Raising the curtain: The importance of transparency in qualitative research’, </a:t>
            </a:r>
            <a:r>
              <a:rPr lang="en-US" sz="1600" i="1" kern="100" dirty="0">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Qualitative Psychology, 4</a:t>
            </a:r>
            <a:r>
              <a:rPr lang="en-US" sz="1600" kern="100" dirty="0">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(2), pp.126–138. </a:t>
            </a:r>
            <a:r>
              <a:rPr lang="en-US" sz="1600" u="sng" kern="100" dirty="0">
                <a:solidFill>
                  <a:srgbClr val="2C72B7"/>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hlinkClick r:id="rId4"/>
              </a:rPr>
              <a:t>https://doi.org/10.1037/qup0000062</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90644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B34706-006F-4FDE-6C5A-2E41D39E4B9E}"/>
              </a:ext>
            </a:extLst>
          </p:cNvPr>
          <p:cNvSpPr txBox="1"/>
          <p:nvPr/>
        </p:nvSpPr>
        <p:spPr>
          <a:xfrm>
            <a:off x="838200" y="719700"/>
            <a:ext cx="10550236" cy="5418599"/>
          </a:xfrm>
          <a:prstGeom prst="rect">
            <a:avLst/>
          </a:prstGeom>
          <a:noFill/>
        </p:spPr>
        <p:txBody>
          <a:bodyPr wrap="square">
            <a:spAutoFit/>
          </a:bodyPr>
          <a:lstStyle/>
          <a:p>
            <a:pPr marL="0" marR="0">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Visual Crossing (2024) Total Weather Data: </a:t>
            </a:r>
            <a:r>
              <a:rPr lang="en-US" sz="1800" kern="100" dirty="0">
                <a:solidFill>
                  <a:srgbClr val="1F1B2D"/>
                </a:solidFill>
                <a:effectLst/>
                <a:latin typeface="Times New Roman" panose="02020603050405020304" pitchFamily="18" charset="0"/>
                <a:ea typeface="Calibri" panose="020F0502020204030204" pitchFamily="34" charset="0"/>
                <a:cs typeface="Times New Roman" panose="02020603050405020304" pitchFamily="18" charset="0"/>
              </a:rPr>
              <a:t>Historical Weather Data &amp; Weather Forecast Data. Retrieved at </a:t>
            </a: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https://www.visualcrossing.com/weather-data</a:t>
            </a:r>
            <a:r>
              <a:rPr lang="en-US" sz="1800" kern="100" dirty="0">
                <a:solidFill>
                  <a:srgbClr val="1F1B2D"/>
                </a:solidFill>
                <a:effectLst/>
                <a:latin typeface="Times New Roman" panose="02020603050405020304" pitchFamily="18" charset="0"/>
                <a:ea typeface="Calibri" panose="020F0502020204030204" pitchFamily="34" charset="0"/>
                <a:cs typeface="Times New Roman" panose="02020603050405020304" pitchFamily="18" charset="0"/>
              </a:rPr>
              <a:t> Accessed July 3 2024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600"/>
              </a:spcAft>
            </a:pPr>
            <a:r>
              <a:rPr lang="en-US" sz="1800" b="1" kern="100"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Wakefield, K (2024) </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guide to the types of machine learning algorithms and their applications. [Online] Available at: </a:t>
            </a:r>
            <a:r>
              <a:rPr lang="en-US" sz="1800" b="1" u="sng"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https://www.sas.com/en_gb/insights/articles/analytics/machine-learning-algorithms.html#:~:text=There%20are%20four%20types%20of,%2Dsupervised%2C%20unsupervised%20and%20reinforcement</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(Assessed: June 19, 2024). </a:t>
            </a:r>
            <a:endParaRPr lang="en-US" sz="18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Wang, Y. Shaw, E. Kruse, B. and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Ghods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M. (2018) ‘On identifying factors affecting ethical practices in data science domains’, </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SMU Data Science Review,</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1(2), p. 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Xu, Z. Li, Y. Guo, Q. Shi, X. and Zhu, Y. (2020) ‘A Multi-Model Deep Learning Ensemble Method for Rainfall Prediction’, </a:t>
            </a:r>
            <a:r>
              <a:rPr lang="en-US" sz="1800" i="1"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J. </a:t>
            </a:r>
            <a:r>
              <a:rPr lang="en-US" sz="1800" i="1" kern="100" dirty="0" err="1">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Hydrol</a:t>
            </a:r>
            <a:r>
              <a:rPr lang="en-US" sz="1800" i="1"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a:t>
            </a:r>
            <a:r>
              <a:rPr lang="en-US" sz="1800"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584, 124579.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Zhou, Q. Zhang, Y. Jia, S. Jin, J.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Lv</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 and Li, Y. (2020) ‘Climatology of cloud vertical structures from long-term high-resolution radiosonde measurements in Beijing’, </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Atmosphere,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11(1), p.401.</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61615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9B485-30AB-13B9-2621-AD142C1E6DB2}"/>
              </a:ext>
            </a:extLst>
          </p:cNvPr>
          <p:cNvSpPr>
            <a:spLocks noGrp="1"/>
          </p:cNvSpPr>
          <p:nvPr>
            <p:ph type="title"/>
          </p:nvPr>
        </p:nvSpPr>
        <p:spPr>
          <a:xfrm>
            <a:off x="359898" y="211015"/>
            <a:ext cx="10515600" cy="1325563"/>
          </a:xfrm>
        </p:spPr>
        <p:txBody>
          <a:bodyPr/>
          <a:lstStyle/>
          <a:p>
            <a:pPr algn="ctr"/>
            <a:r>
              <a:rPr lang="en-US" dirty="0">
                <a:latin typeface="New Time roman"/>
              </a:rPr>
              <a:t>Background Study</a:t>
            </a:r>
          </a:p>
        </p:txBody>
      </p:sp>
      <p:pic>
        <p:nvPicPr>
          <p:cNvPr id="5" name="Content Placeholder 4" descr="Partial sun">
            <a:extLst>
              <a:ext uri="{FF2B5EF4-FFF2-40B4-BE49-F238E27FC236}">
                <a16:creationId xmlns:a16="http://schemas.microsoft.com/office/drawing/2014/main" id="{5E11904C-639C-EA68-493A-2D09FBB238DC}"/>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9577753" y="211015"/>
            <a:ext cx="1987061" cy="1987061"/>
          </a:xfrm>
        </p:spPr>
      </p:pic>
      <p:sp>
        <p:nvSpPr>
          <p:cNvPr id="3" name="TextBox 2">
            <a:extLst>
              <a:ext uri="{FF2B5EF4-FFF2-40B4-BE49-F238E27FC236}">
                <a16:creationId xmlns:a16="http://schemas.microsoft.com/office/drawing/2014/main" id="{2F93C1B8-66E7-B503-EE7B-6E42FBBAD285}"/>
              </a:ext>
            </a:extLst>
          </p:cNvPr>
          <p:cNvSpPr txBox="1"/>
          <p:nvPr/>
        </p:nvSpPr>
        <p:spPr>
          <a:xfrm>
            <a:off x="868093" y="2198076"/>
            <a:ext cx="8979292" cy="1754326"/>
          </a:xfrm>
          <a:prstGeom prst="rect">
            <a:avLst/>
          </a:prstGeom>
          <a:noFill/>
        </p:spPr>
        <p:txBody>
          <a:bodyPr wrap="square" rtlCol="0">
            <a:spAutoFit/>
          </a:bodyPr>
          <a:lstStyle/>
          <a:p>
            <a:r>
              <a:rPr lang="en-US" dirty="0"/>
              <a:t>Advanced Machine learning Techniques</a:t>
            </a:r>
          </a:p>
          <a:p>
            <a:endParaRPr lang="en-US" dirty="0"/>
          </a:p>
          <a:p>
            <a:pPr marL="285750" indent="-285750">
              <a:buFont typeface="Arial" panose="020B0604020202020204" pitchFamily="34" charset="0"/>
              <a:buChar char="•"/>
            </a:pPr>
            <a:r>
              <a:rPr lang="en-US" dirty="0"/>
              <a:t>Machine learning (ML) techniques were introduced in the late 20th century as computational power increased.</a:t>
            </a:r>
          </a:p>
          <a:p>
            <a:pPr marL="285750" indent="-285750">
              <a:buFont typeface="Arial" panose="020B0604020202020204" pitchFamily="34" charset="0"/>
              <a:buChar char="•"/>
            </a:pPr>
            <a:r>
              <a:rPr lang="en-US" dirty="0"/>
              <a:t>Early models focused on statistical methods like linear regression and basic classification algorithms.</a:t>
            </a:r>
          </a:p>
        </p:txBody>
      </p:sp>
    </p:spTree>
    <p:extLst>
      <p:ext uri="{BB962C8B-B14F-4D97-AF65-F5344CB8AC3E}">
        <p14:creationId xmlns:p14="http://schemas.microsoft.com/office/powerpoint/2010/main" val="3610303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9B485-30AB-13B9-2621-AD142C1E6DB2}"/>
              </a:ext>
            </a:extLst>
          </p:cNvPr>
          <p:cNvSpPr>
            <a:spLocks noGrp="1"/>
          </p:cNvSpPr>
          <p:nvPr>
            <p:ph type="title"/>
          </p:nvPr>
        </p:nvSpPr>
        <p:spPr>
          <a:xfrm>
            <a:off x="627186" y="710575"/>
            <a:ext cx="6645812" cy="1325563"/>
          </a:xfrm>
        </p:spPr>
        <p:txBody>
          <a:bodyPr/>
          <a:lstStyle/>
          <a:p>
            <a:pPr algn="ctr"/>
            <a:r>
              <a:rPr lang="en-US" dirty="0">
                <a:latin typeface="New Time roman"/>
              </a:rPr>
              <a:t>Overview of the Project</a:t>
            </a:r>
          </a:p>
        </p:txBody>
      </p:sp>
      <p:pic>
        <p:nvPicPr>
          <p:cNvPr id="5" name="Content Placeholder 4" descr="Partial sun">
            <a:extLst>
              <a:ext uri="{FF2B5EF4-FFF2-40B4-BE49-F238E27FC236}">
                <a16:creationId xmlns:a16="http://schemas.microsoft.com/office/drawing/2014/main" id="{5E11904C-639C-EA68-493A-2D09FBB238DC}"/>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9577753" y="211015"/>
            <a:ext cx="1987061" cy="1987061"/>
          </a:xfrm>
        </p:spPr>
      </p:pic>
      <p:sp>
        <p:nvSpPr>
          <p:cNvPr id="6" name="TextBox 5">
            <a:extLst>
              <a:ext uri="{FF2B5EF4-FFF2-40B4-BE49-F238E27FC236}">
                <a16:creationId xmlns:a16="http://schemas.microsoft.com/office/drawing/2014/main" id="{DCA045C8-6BAB-3CC1-F5D5-E43BDA1683B5}"/>
              </a:ext>
            </a:extLst>
          </p:cNvPr>
          <p:cNvSpPr txBox="1"/>
          <p:nvPr/>
        </p:nvSpPr>
        <p:spPr>
          <a:xfrm>
            <a:off x="964810" y="2352820"/>
            <a:ext cx="9726636" cy="3366563"/>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project aims to utilize machine learning algorithms to predict weather conditions, focusing specifically on temperature forecasting.</a:t>
            </a:r>
          </a:p>
          <a:p>
            <a:pPr marL="285750" indent="-285750" algn="just">
              <a:lnSpc>
                <a:spcPct val="150000"/>
              </a:lnSpc>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Multiple regression models were evaluated to determine their effectiveness in accurately predicting weather.</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study involved collecting historical weather data, preprocessing the data, training various models, and evaluating their performance using standard error metrics.</a:t>
            </a:r>
          </a:p>
        </p:txBody>
      </p:sp>
    </p:spTree>
    <p:extLst>
      <p:ext uri="{BB962C8B-B14F-4D97-AF65-F5344CB8AC3E}">
        <p14:creationId xmlns:p14="http://schemas.microsoft.com/office/powerpoint/2010/main" val="596887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9B485-30AB-13B9-2621-AD142C1E6DB2}"/>
              </a:ext>
            </a:extLst>
          </p:cNvPr>
          <p:cNvSpPr>
            <a:spLocks noGrp="1"/>
          </p:cNvSpPr>
          <p:nvPr>
            <p:ph type="title"/>
          </p:nvPr>
        </p:nvSpPr>
        <p:spPr>
          <a:xfrm>
            <a:off x="1274299" y="717590"/>
            <a:ext cx="3536852" cy="1325563"/>
          </a:xfrm>
        </p:spPr>
        <p:txBody>
          <a:bodyPr/>
          <a:lstStyle/>
          <a:p>
            <a:pPr algn="ctr"/>
            <a:r>
              <a:rPr lang="en-US" dirty="0">
                <a:latin typeface="New Time roman"/>
              </a:rPr>
              <a:t>Objective</a:t>
            </a:r>
          </a:p>
        </p:txBody>
      </p:sp>
      <p:pic>
        <p:nvPicPr>
          <p:cNvPr id="5" name="Content Placeholder 4" descr="Partial sun">
            <a:extLst>
              <a:ext uri="{FF2B5EF4-FFF2-40B4-BE49-F238E27FC236}">
                <a16:creationId xmlns:a16="http://schemas.microsoft.com/office/drawing/2014/main" id="{5E11904C-639C-EA68-493A-2D09FBB238DC}"/>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9577753" y="211015"/>
            <a:ext cx="1987061" cy="1987061"/>
          </a:xfrm>
        </p:spPr>
      </p:pic>
      <p:sp>
        <p:nvSpPr>
          <p:cNvPr id="6" name="TextBox 5">
            <a:extLst>
              <a:ext uri="{FF2B5EF4-FFF2-40B4-BE49-F238E27FC236}">
                <a16:creationId xmlns:a16="http://schemas.microsoft.com/office/drawing/2014/main" id="{DCA045C8-6BAB-3CC1-F5D5-E43BDA1683B5}"/>
              </a:ext>
            </a:extLst>
          </p:cNvPr>
          <p:cNvSpPr txBox="1"/>
          <p:nvPr/>
        </p:nvSpPr>
        <p:spPr>
          <a:xfrm>
            <a:off x="1457765" y="2198076"/>
            <a:ext cx="9276469" cy="3279552"/>
          </a:xfrm>
          <a:prstGeom prst="rect">
            <a:avLst/>
          </a:prstGeom>
          <a:noFill/>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q"/>
            </a:pPr>
            <a:r>
              <a:rPr lang="en-US" sz="1800" kern="0" dirty="0">
                <a:solidFill>
                  <a:srgbClr val="000000"/>
                </a:solidFill>
                <a:effectLst/>
                <a:ea typeface="Times New Roman" panose="02020603050405020304" pitchFamily="18" charset="0"/>
                <a:cs typeface="Times New Roman" panose="02020603050405020304" pitchFamily="18" charset="0"/>
              </a:rPr>
              <a:t>To find out the effectiveness of machine learning models in predicting daily weather conditions in Wolverhampton, </a:t>
            </a:r>
            <a:r>
              <a:rPr lang="en-US" sz="1800" kern="100" dirty="0">
                <a:effectLst/>
                <a:ea typeface="Calibri" panose="020F0502020204030204" pitchFamily="34" charset="0"/>
                <a:cs typeface="Times New Roman" panose="02020603050405020304" pitchFamily="18" charset="0"/>
              </a:rPr>
              <a:t>United Kingdom</a:t>
            </a:r>
            <a:r>
              <a:rPr lang="en-US" sz="1800" kern="0" dirty="0">
                <a:solidFill>
                  <a:srgbClr val="000000"/>
                </a:solidFill>
                <a:effectLst/>
                <a:ea typeface="Times New Roman" panose="02020603050405020304" pitchFamily="18" charset="0"/>
                <a:cs typeface="Times New Roman" panose="02020603050405020304" pitchFamily="18" charset="0"/>
              </a:rPr>
              <a:t>.</a:t>
            </a:r>
          </a:p>
          <a:p>
            <a:pPr marL="285750" marR="0" lvl="0" indent="-285750" algn="just">
              <a:lnSpc>
                <a:spcPct val="150000"/>
              </a:lnSpc>
              <a:spcBef>
                <a:spcPts val="0"/>
              </a:spcBef>
              <a:spcAft>
                <a:spcPts val="0"/>
              </a:spcAft>
              <a:buFont typeface="Wingdings" panose="05000000000000000000" pitchFamily="2" charset="2"/>
              <a:buChar char="q"/>
            </a:pPr>
            <a:endParaRPr lang="en-US" sz="1600" kern="100" dirty="0">
              <a:effectLst/>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q"/>
            </a:pPr>
            <a:r>
              <a:rPr lang="en-US" sz="1800" kern="0" dirty="0">
                <a:solidFill>
                  <a:srgbClr val="000000"/>
                </a:solidFill>
                <a:effectLst/>
                <a:ea typeface="Times New Roman" panose="02020603050405020304" pitchFamily="18" charset="0"/>
                <a:cs typeface="Times New Roman" panose="02020603050405020304" pitchFamily="18" charset="0"/>
              </a:rPr>
              <a:t>To evaluate which machine learning algorithm will provide the best accuracy for weather predictions in Wolverhampton, </a:t>
            </a:r>
            <a:r>
              <a:rPr lang="en-US" sz="1800" kern="100" dirty="0">
                <a:effectLst/>
                <a:ea typeface="Calibri" panose="020F0502020204030204" pitchFamily="34" charset="0"/>
                <a:cs typeface="Times New Roman" panose="02020603050405020304" pitchFamily="18" charset="0"/>
              </a:rPr>
              <a:t>United Kingdom</a:t>
            </a:r>
            <a:r>
              <a:rPr lang="en-US" sz="1800" kern="0" dirty="0">
                <a:solidFill>
                  <a:srgbClr val="000000"/>
                </a:solidFill>
                <a:effectLst/>
                <a:ea typeface="Times New Roman" panose="02020603050405020304" pitchFamily="18" charset="0"/>
                <a:cs typeface="Times New Roman" panose="02020603050405020304" pitchFamily="18" charset="0"/>
              </a:rPr>
              <a:t>. </a:t>
            </a:r>
          </a:p>
          <a:p>
            <a:pPr marL="285750" marR="0" lvl="0" indent="-285750" algn="just">
              <a:lnSpc>
                <a:spcPct val="150000"/>
              </a:lnSpc>
              <a:spcBef>
                <a:spcPts val="0"/>
              </a:spcBef>
              <a:spcAft>
                <a:spcPts val="0"/>
              </a:spcAft>
              <a:buFont typeface="Wingdings" panose="05000000000000000000" pitchFamily="2" charset="2"/>
              <a:buChar char="q"/>
            </a:pPr>
            <a:endParaRPr lang="en-US" sz="1600" kern="100" dirty="0">
              <a:effectLst/>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q"/>
            </a:pPr>
            <a:r>
              <a:rPr lang="en-US" sz="1800" kern="0" dirty="0">
                <a:solidFill>
                  <a:srgbClr val="000000"/>
                </a:solidFill>
                <a:effectLst/>
                <a:ea typeface="Times New Roman" panose="02020603050405020304" pitchFamily="18" charset="0"/>
                <a:cs typeface="Times New Roman" panose="02020603050405020304" pitchFamily="18" charset="0"/>
              </a:rPr>
              <a:t>To compare the </a:t>
            </a:r>
            <a:r>
              <a:rPr lang="en-US" sz="1800" kern="100" dirty="0">
                <a:effectLst/>
                <a:ea typeface="Calibri" panose="020F0502020204030204" pitchFamily="34" charset="0"/>
                <a:cs typeface="Times New Roman" panose="02020603050405020304" pitchFamily="18" charset="0"/>
              </a:rPr>
              <a:t>prediction accuracy of machine learning models for Wolverhampton's weather compared with on ground temperature. </a:t>
            </a:r>
            <a:endParaRPr lang="en-US" sz="16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6143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BBC4C-9D17-EDEE-5E83-566A60AF61D6}"/>
              </a:ext>
            </a:extLst>
          </p:cNvPr>
          <p:cNvSpPr>
            <a:spLocks noGrp="1"/>
          </p:cNvSpPr>
          <p:nvPr>
            <p:ph type="title"/>
          </p:nvPr>
        </p:nvSpPr>
        <p:spPr>
          <a:xfrm>
            <a:off x="-93785" y="626705"/>
            <a:ext cx="10515600" cy="1325563"/>
          </a:xfrm>
        </p:spPr>
        <p:txBody>
          <a:bodyPr/>
          <a:lstStyle/>
          <a:p>
            <a:pPr algn="ctr"/>
            <a:r>
              <a:rPr lang="en-US" dirty="0"/>
              <a:t>Data Collection</a:t>
            </a:r>
          </a:p>
        </p:txBody>
      </p:sp>
      <p:pic>
        <p:nvPicPr>
          <p:cNvPr id="5" name="Content Placeholder 4" descr="Lightning">
            <a:extLst>
              <a:ext uri="{FF2B5EF4-FFF2-40B4-BE49-F238E27FC236}">
                <a16:creationId xmlns:a16="http://schemas.microsoft.com/office/drawing/2014/main" id="{9BA4BF0E-37EE-397D-0A00-967506A5A8EC}"/>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9396044" y="393258"/>
            <a:ext cx="1792459" cy="1792459"/>
          </a:xfrm>
        </p:spPr>
      </p:pic>
      <p:sp>
        <p:nvSpPr>
          <p:cNvPr id="4" name="TextBox 3">
            <a:extLst>
              <a:ext uri="{FF2B5EF4-FFF2-40B4-BE49-F238E27FC236}">
                <a16:creationId xmlns:a16="http://schemas.microsoft.com/office/drawing/2014/main" id="{8CA66534-C334-8BBB-3DD2-9B7030835F75}"/>
              </a:ext>
            </a:extLst>
          </p:cNvPr>
          <p:cNvSpPr txBox="1"/>
          <p:nvPr/>
        </p:nvSpPr>
        <p:spPr>
          <a:xfrm>
            <a:off x="1094935" y="2366305"/>
            <a:ext cx="9326880" cy="2125390"/>
          </a:xfrm>
          <a:prstGeom prst="rect">
            <a:avLst/>
          </a:prstGeom>
          <a:noFill/>
        </p:spPr>
        <p:txBody>
          <a:bodyPr wrap="square">
            <a:spAutoFit/>
          </a:bodyPr>
          <a:lstStyle/>
          <a:p>
            <a:pPr marL="0" marR="0" algn="just">
              <a:lnSpc>
                <a:spcPct val="150000"/>
              </a:lnSpc>
              <a:spcBef>
                <a:spcPts val="0"/>
              </a:spcBef>
              <a:spcAft>
                <a:spcPts val="0"/>
              </a:spcAft>
            </a:pPr>
            <a:r>
              <a:rPr lang="en-US" sz="1800" kern="0" dirty="0">
                <a:effectLst/>
                <a:ea typeface="Times New Roman" panose="02020603050405020304" pitchFamily="18" charset="0"/>
                <a:cs typeface="Times New Roman" panose="02020603050405020304" pitchFamily="18" charset="0"/>
              </a:rPr>
              <a:t>The data used for this study was sourced from the Visual Crossing Weather Data. It is a global weather database for historical and forecast weather data and climate summaries that can be used by data scientists, meteorologists and other professionals in forecasting weather conditions (Visual Crossing, 2024). The Wolverhampton Weather data was retrieved from this database and the data was taken over a 24-year period (01/01/2000 – 16/04/2024). </a:t>
            </a:r>
            <a:endParaRPr lang="en-US" sz="16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5521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BBC4C-9D17-EDEE-5E83-566A60AF61D6}"/>
              </a:ext>
            </a:extLst>
          </p:cNvPr>
          <p:cNvSpPr>
            <a:spLocks noGrp="1"/>
          </p:cNvSpPr>
          <p:nvPr>
            <p:ph type="title"/>
          </p:nvPr>
        </p:nvSpPr>
        <p:spPr>
          <a:xfrm>
            <a:off x="-93785" y="626705"/>
            <a:ext cx="10515600" cy="1325563"/>
          </a:xfrm>
        </p:spPr>
        <p:txBody>
          <a:bodyPr/>
          <a:lstStyle/>
          <a:p>
            <a:pPr algn="ctr"/>
            <a:r>
              <a:rPr lang="en-US" dirty="0"/>
              <a:t>Data Collection</a:t>
            </a:r>
          </a:p>
        </p:txBody>
      </p:sp>
      <p:pic>
        <p:nvPicPr>
          <p:cNvPr id="5" name="Content Placeholder 4" descr="Lightning">
            <a:extLst>
              <a:ext uri="{FF2B5EF4-FFF2-40B4-BE49-F238E27FC236}">
                <a16:creationId xmlns:a16="http://schemas.microsoft.com/office/drawing/2014/main" id="{9BA4BF0E-37EE-397D-0A00-967506A5A8EC}"/>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9396044" y="393258"/>
            <a:ext cx="1792459" cy="1792459"/>
          </a:xfrm>
        </p:spPr>
      </p:pic>
      <p:pic>
        <p:nvPicPr>
          <p:cNvPr id="8" name="Picture 7">
            <a:extLst>
              <a:ext uri="{FF2B5EF4-FFF2-40B4-BE49-F238E27FC236}">
                <a16:creationId xmlns:a16="http://schemas.microsoft.com/office/drawing/2014/main" id="{7F7A6D23-F788-78D9-2198-F62626D59C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38EB2B4E-8D01-EDE2-2C38-DD33C06002F4}"/>
              </a:ext>
            </a:extLst>
          </p:cNvPr>
          <p:cNvSpPr txBox="1"/>
          <p:nvPr/>
        </p:nvSpPr>
        <p:spPr>
          <a:xfrm>
            <a:off x="1645920" y="4051495"/>
            <a:ext cx="1181686" cy="369332"/>
          </a:xfrm>
          <a:prstGeom prst="rect">
            <a:avLst/>
          </a:prstGeom>
          <a:noFill/>
        </p:spPr>
        <p:txBody>
          <a:bodyPr wrap="square" rtlCol="0">
            <a:spAutoFit/>
          </a:bodyPr>
          <a:lstStyle/>
          <a:p>
            <a:r>
              <a:rPr lang="en-US" dirty="0"/>
              <a:t>Rainfall</a:t>
            </a:r>
          </a:p>
        </p:txBody>
      </p:sp>
      <p:sp>
        <p:nvSpPr>
          <p:cNvPr id="10" name="TextBox 9">
            <a:extLst>
              <a:ext uri="{FF2B5EF4-FFF2-40B4-BE49-F238E27FC236}">
                <a16:creationId xmlns:a16="http://schemas.microsoft.com/office/drawing/2014/main" id="{6B2E650A-E706-39E2-0624-CB26A5586290}"/>
              </a:ext>
            </a:extLst>
          </p:cNvPr>
          <p:cNvSpPr txBox="1"/>
          <p:nvPr/>
        </p:nvSpPr>
        <p:spPr>
          <a:xfrm>
            <a:off x="4473526" y="4025145"/>
            <a:ext cx="1181686" cy="369332"/>
          </a:xfrm>
          <a:prstGeom prst="rect">
            <a:avLst/>
          </a:prstGeom>
          <a:noFill/>
        </p:spPr>
        <p:txBody>
          <a:bodyPr wrap="square" rtlCol="0">
            <a:spAutoFit/>
          </a:bodyPr>
          <a:lstStyle/>
          <a:p>
            <a:r>
              <a:rPr lang="en-US" dirty="0"/>
              <a:t>Sunshine</a:t>
            </a:r>
          </a:p>
        </p:txBody>
      </p:sp>
      <p:sp>
        <p:nvSpPr>
          <p:cNvPr id="11" name="TextBox 10">
            <a:extLst>
              <a:ext uri="{FF2B5EF4-FFF2-40B4-BE49-F238E27FC236}">
                <a16:creationId xmlns:a16="http://schemas.microsoft.com/office/drawing/2014/main" id="{F6D2B13D-AA97-E4D6-2554-05D2C40532CA}"/>
              </a:ext>
            </a:extLst>
          </p:cNvPr>
          <p:cNvSpPr txBox="1"/>
          <p:nvPr/>
        </p:nvSpPr>
        <p:spPr>
          <a:xfrm>
            <a:off x="6336905" y="4000581"/>
            <a:ext cx="2225040" cy="369332"/>
          </a:xfrm>
          <a:prstGeom prst="rect">
            <a:avLst/>
          </a:prstGeom>
          <a:noFill/>
        </p:spPr>
        <p:txBody>
          <a:bodyPr wrap="square" rtlCol="0">
            <a:spAutoFit/>
          </a:bodyPr>
          <a:lstStyle/>
          <a:p>
            <a:r>
              <a:rPr lang="en-US" dirty="0"/>
              <a:t>Wind and Wind gust</a:t>
            </a:r>
          </a:p>
        </p:txBody>
      </p:sp>
      <p:sp>
        <p:nvSpPr>
          <p:cNvPr id="12" name="TextBox 11">
            <a:extLst>
              <a:ext uri="{FF2B5EF4-FFF2-40B4-BE49-F238E27FC236}">
                <a16:creationId xmlns:a16="http://schemas.microsoft.com/office/drawing/2014/main" id="{9E27DF2B-7F02-D20A-70BA-C55211DD270A}"/>
              </a:ext>
            </a:extLst>
          </p:cNvPr>
          <p:cNvSpPr txBox="1"/>
          <p:nvPr/>
        </p:nvSpPr>
        <p:spPr>
          <a:xfrm>
            <a:off x="9396045" y="4051495"/>
            <a:ext cx="1792458" cy="369332"/>
          </a:xfrm>
          <a:prstGeom prst="rect">
            <a:avLst/>
          </a:prstGeom>
          <a:noFill/>
        </p:spPr>
        <p:txBody>
          <a:bodyPr wrap="square" rtlCol="0">
            <a:spAutoFit/>
          </a:bodyPr>
          <a:lstStyle/>
          <a:p>
            <a:r>
              <a:rPr lang="en-US" dirty="0"/>
              <a:t>Temperature</a:t>
            </a:r>
          </a:p>
        </p:txBody>
      </p:sp>
      <p:sp>
        <p:nvSpPr>
          <p:cNvPr id="13" name="TextBox 12">
            <a:extLst>
              <a:ext uri="{FF2B5EF4-FFF2-40B4-BE49-F238E27FC236}">
                <a16:creationId xmlns:a16="http://schemas.microsoft.com/office/drawing/2014/main" id="{33351939-6EFF-4347-BD62-C8331673E02F}"/>
              </a:ext>
            </a:extLst>
          </p:cNvPr>
          <p:cNvSpPr txBox="1"/>
          <p:nvPr/>
        </p:nvSpPr>
        <p:spPr>
          <a:xfrm>
            <a:off x="1267850" y="6152137"/>
            <a:ext cx="2253176" cy="369332"/>
          </a:xfrm>
          <a:prstGeom prst="rect">
            <a:avLst/>
          </a:prstGeom>
          <a:noFill/>
        </p:spPr>
        <p:txBody>
          <a:bodyPr wrap="square" rtlCol="0">
            <a:spAutoFit/>
          </a:bodyPr>
          <a:lstStyle/>
          <a:p>
            <a:r>
              <a:rPr lang="en-US" dirty="0"/>
              <a:t>Snow and snow depth</a:t>
            </a:r>
          </a:p>
        </p:txBody>
      </p:sp>
      <p:sp>
        <p:nvSpPr>
          <p:cNvPr id="14" name="TextBox 13">
            <a:extLst>
              <a:ext uri="{FF2B5EF4-FFF2-40B4-BE49-F238E27FC236}">
                <a16:creationId xmlns:a16="http://schemas.microsoft.com/office/drawing/2014/main" id="{7D9927A1-8404-3B57-6DA3-1BD92AB04BC6}"/>
              </a:ext>
            </a:extLst>
          </p:cNvPr>
          <p:cNvSpPr txBox="1"/>
          <p:nvPr/>
        </p:nvSpPr>
        <p:spPr>
          <a:xfrm>
            <a:off x="4387558" y="6231295"/>
            <a:ext cx="1611701" cy="369332"/>
          </a:xfrm>
          <a:prstGeom prst="rect">
            <a:avLst/>
          </a:prstGeom>
          <a:noFill/>
        </p:spPr>
        <p:txBody>
          <a:bodyPr wrap="square" rtlCol="0">
            <a:spAutoFit/>
          </a:bodyPr>
          <a:lstStyle/>
          <a:p>
            <a:r>
              <a:rPr lang="en-US" dirty="0"/>
              <a:t>Cloud cover</a:t>
            </a:r>
          </a:p>
        </p:txBody>
      </p:sp>
      <p:sp>
        <p:nvSpPr>
          <p:cNvPr id="15" name="TextBox 14">
            <a:extLst>
              <a:ext uri="{FF2B5EF4-FFF2-40B4-BE49-F238E27FC236}">
                <a16:creationId xmlns:a16="http://schemas.microsoft.com/office/drawing/2014/main" id="{A8B55C78-D997-E8C0-71A4-0A91BD43CDBD}"/>
              </a:ext>
            </a:extLst>
          </p:cNvPr>
          <p:cNvSpPr txBox="1"/>
          <p:nvPr/>
        </p:nvSpPr>
        <p:spPr>
          <a:xfrm>
            <a:off x="6953014" y="6231295"/>
            <a:ext cx="1388458" cy="369332"/>
          </a:xfrm>
          <a:prstGeom prst="rect">
            <a:avLst/>
          </a:prstGeom>
          <a:noFill/>
        </p:spPr>
        <p:txBody>
          <a:bodyPr wrap="square" rtlCol="0">
            <a:spAutoFit/>
          </a:bodyPr>
          <a:lstStyle/>
          <a:p>
            <a:r>
              <a:rPr lang="en-US" dirty="0"/>
              <a:t>Moon phase</a:t>
            </a:r>
          </a:p>
        </p:txBody>
      </p:sp>
      <p:sp>
        <p:nvSpPr>
          <p:cNvPr id="16" name="TextBox 15">
            <a:extLst>
              <a:ext uri="{FF2B5EF4-FFF2-40B4-BE49-F238E27FC236}">
                <a16:creationId xmlns:a16="http://schemas.microsoft.com/office/drawing/2014/main" id="{323C9B0D-92F4-8C72-95CB-3E2C84ACD6EC}"/>
              </a:ext>
            </a:extLst>
          </p:cNvPr>
          <p:cNvSpPr txBox="1"/>
          <p:nvPr/>
        </p:nvSpPr>
        <p:spPr>
          <a:xfrm>
            <a:off x="9295227" y="6232710"/>
            <a:ext cx="2253176" cy="369332"/>
          </a:xfrm>
          <a:prstGeom prst="rect">
            <a:avLst/>
          </a:prstGeom>
          <a:noFill/>
        </p:spPr>
        <p:txBody>
          <a:bodyPr wrap="square" rtlCol="0">
            <a:spAutoFit/>
          </a:bodyPr>
          <a:lstStyle/>
          <a:p>
            <a:r>
              <a:rPr lang="en-US" dirty="0"/>
              <a:t>Sunset and Sunrise</a:t>
            </a:r>
          </a:p>
        </p:txBody>
      </p:sp>
    </p:spTree>
    <p:extLst>
      <p:ext uri="{BB962C8B-B14F-4D97-AF65-F5344CB8AC3E}">
        <p14:creationId xmlns:p14="http://schemas.microsoft.com/office/powerpoint/2010/main" val="3621610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0A38E44-F6F8-BED1-BB4A-C09824B47E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625" y="0"/>
            <a:ext cx="12871939" cy="7047913"/>
          </a:xfrm>
        </p:spPr>
      </p:pic>
    </p:spTree>
    <p:extLst>
      <p:ext uri="{BB962C8B-B14F-4D97-AF65-F5344CB8AC3E}">
        <p14:creationId xmlns:p14="http://schemas.microsoft.com/office/powerpoint/2010/main" val="668583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BBC4C-9D17-EDEE-5E83-566A60AF61D6}"/>
              </a:ext>
            </a:extLst>
          </p:cNvPr>
          <p:cNvSpPr>
            <a:spLocks noGrp="1"/>
          </p:cNvSpPr>
          <p:nvPr>
            <p:ph type="title"/>
          </p:nvPr>
        </p:nvSpPr>
        <p:spPr>
          <a:xfrm>
            <a:off x="586299" y="194496"/>
            <a:ext cx="10515600" cy="1325563"/>
          </a:xfrm>
        </p:spPr>
        <p:txBody>
          <a:bodyPr/>
          <a:lstStyle/>
          <a:p>
            <a:pPr algn="ctr"/>
            <a:r>
              <a:rPr lang="en-US" b="1" dirty="0"/>
              <a:t>Data Merging/Cleaning</a:t>
            </a:r>
          </a:p>
        </p:txBody>
      </p:sp>
      <p:pic>
        <p:nvPicPr>
          <p:cNvPr id="7" name="Graphic 6" descr="Snowman">
            <a:extLst>
              <a:ext uri="{FF2B5EF4-FFF2-40B4-BE49-F238E27FC236}">
                <a16:creationId xmlns:a16="http://schemas.microsoft.com/office/drawing/2014/main" id="{51094BF4-2960-F716-F786-9A36D56B6C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60538" y="462692"/>
            <a:ext cx="1445163" cy="1445163"/>
          </a:xfrm>
          <a:prstGeom prst="rect">
            <a:avLst/>
          </a:prstGeom>
        </p:spPr>
      </p:pic>
      <p:sp>
        <p:nvSpPr>
          <p:cNvPr id="5" name="TextBox 4">
            <a:extLst>
              <a:ext uri="{FF2B5EF4-FFF2-40B4-BE49-F238E27FC236}">
                <a16:creationId xmlns:a16="http://schemas.microsoft.com/office/drawing/2014/main" id="{C02D6F2A-ECF8-85DF-39FD-78EA15664A75}"/>
              </a:ext>
            </a:extLst>
          </p:cNvPr>
          <p:cNvSpPr txBox="1"/>
          <p:nvPr/>
        </p:nvSpPr>
        <p:spPr>
          <a:xfrm>
            <a:off x="899381" y="4317373"/>
            <a:ext cx="8863084" cy="1938992"/>
          </a:xfrm>
          <a:prstGeom prst="rect">
            <a:avLst/>
          </a:prstGeom>
          <a:noFill/>
        </p:spPr>
        <p:txBody>
          <a:bodyPr wrap="square">
            <a:spAutoFit/>
          </a:bodyPr>
          <a:lstStyle/>
          <a:p>
            <a:pPr marL="742950" lvl="1" indent="-285750">
              <a:buFont typeface="Arial" panose="020B0604020202020204" pitchFamily="34" charset="0"/>
              <a:buChar char="•"/>
            </a:pPr>
            <a:r>
              <a:rPr lang="en-US" sz="2400" b="1" dirty="0"/>
              <a:t>Imputation:</a:t>
            </a:r>
            <a:r>
              <a:rPr lang="en-US" sz="2400" dirty="0"/>
              <a:t> Applied techniques such as mean, median, or mode imputation to handle missing data points.</a:t>
            </a:r>
          </a:p>
          <a:p>
            <a:pPr lvl="1"/>
            <a:endParaRPr lang="en-US" sz="2400" dirty="0"/>
          </a:p>
          <a:p>
            <a:pPr marL="742950" lvl="1" indent="-285750">
              <a:buFont typeface="Arial" panose="020B0604020202020204" pitchFamily="34" charset="0"/>
              <a:buChar char="•"/>
            </a:pPr>
            <a:r>
              <a:rPr lang="en-US" sz="2400" b="1" dirty="0"/>
              <a:t>Interpolation:</a:t>
            </a:r>
            <a:r>
              <a:rPr lang="en-US" sz="2400" dirty="0"/>
              <a:t> Used linear interpolation to estimate missing values in the time series data.</a:t>
            </a:r>
          </a:p>
        </p:txBody>
      </p:sp>
      <p:sp>
        <p:nvSpPr>
          <p:cNvPr id="6" name="TextBox 5">
            <a:extLst>
              <a:ext uri="{FF2B5EF4-FFF2-40B4-BE49-F238E27FC236}">
                <a16:creationId xmlns:a16="http://schemas.microsoft.com/office/drawing/2014/main" id="{5195D2A5-BE86-85EB-B0EF-49E216DA428E}"/>
              </a:ext>
            </a:extLst>
          </p:cNvPr>
          <p:cNvSpPr txBox="1"/>
          <p:nvPr/>
        </p:nvSpPr>
        <p:spPr>
          <a:xfrm>
            <a:off x="1245210" y="1907855"/>
            <a:ext cx="8004515" cy="954107"/>
          </a:xfrm>
          <a:prstGeom prst="rect">
            <a:avLst/>
          </a:prstGeom>
          <a:noFill/>
        </p:spPr>
        <p:txBody>
          <a:bodyPr wrap="square">
            <a:spAutoFit/>
          </a:bodyPr>
          <a:lstStyle/>
          <a:p>
            <a:r>
              <a:rPr lang="en-US" sz="3200" b="1" dirty="0">
                <a:latin typeface="+mj-lt"/>
              </a:rPr>
              <a:t>Data Merging</a:t>
            </a:r>
            <a:endParaRPr lang="en-US" sz="2400" b="1" dirty="0"/>
          </a:p>
          <a:p>
            <a:r>
              <a:rPr lang="en-US" sz="2400" dirty="0"/>
              <a:t>The 24 individual datasets were merged as one</a:t>
            </a:r>
          </a:p>
        </p:txBody>
      </p:sp>
      <p:sp>
        <p:nvSpPr>
          <p:cNvPr id="9" name="TextBox 8">
            <a:extLst>
              <a:ext uri="{FF2B5EF4-FFF2-40B4-BE49-F238E27FC236}">
                <a16:creationId xmlns:a16="http://schemas.microsoft.com/office/drawing/2014/main" id="{EC217106-D93A-BF08-D7CE-F0AF26968127}"/>
              </a:ext>
            </a:extLst>
          </p:cNvPr>
          <p:cNvSpPr txBox="1"/>
          <p:nvPr/>
        </p:nvSpPr>
        <p:spPr>
          <a:xfrm>
            <a:off x="1328666" y="3637553"/>
            <a:ext cx="6096000" cy="523220"/>
          </a:xfrm>
          <a:prstGeom prst="rect">
            <a:avLst/>
          </a:prstGeom>
          <a:noFill/>
        </p:spPr>
        <p:txBody>
          <a:bodyPr wrap="square">
            <a:spAutoFit/>
          </a:bodyPr>
          <a:lstStyle/>
          <a:p>
            <a:r>
              <a:rPr lang="en-US" sz="2800" b="1" dirty="0">
                <a:latin typeface="+mj-lt"/>
              </a:rPr>
              <a:t>Data Cleaning</a:t>
            </a:r>
            <a:endParaRPr lang="en-US" sz="2800" dirty="0">
              <a:latin typeface="+mj-lt"/>
            </a:endParaRPr>
          </a:p>
        </p:txBody>
      </p:sp>
    </p:spTree>
    <p:extLst>
      <p:ext uri="{BB962C8B-B14F-4D97-AF65-F5344CB8AC3E}">
        <p14:creationId xmlns:p14="http://schemas.microsoft.com/office/powerpoint/2010/main" val="634807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1548</TotalTime>
  <Words>2046</Words>
  <Application>Microsoft Office PowerPoint</Application>
  <PresentationFormat>Widescreen</PresentationFormat>
  <Paragraphs>162</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New Time roman</vt:lpstr>
      <vt:lpstr>Times New Roman</vt:lpstr>
      <vt:lpstr>Wingdings</vt:lpstr>
      <vt:lpstr>Office Theme</vt:lpstr>
      <vt:lpstr>PowerPoint Presentation</vt:lpstr>
      <vt:lpstr>Background Study</vt:lpstr>
      <vt:lpstr>Background Study</vt:lpstr>
      <vt:lpstr>Overview of the Project</vt:lpstr>
      <vt:lpstr>Objective</vt:lpstr>
      <vt:lpstr>Data Collection</vt:lpstr>
      <vt:lpstr>Data Collection</vt:lpstr>
      <vt:lpstr>PowerPoint Presentation</vt:lpstr>
      <vt:lpstr>Data Merging/Cleaning</vt:lpstr>
      <vt:lpstr>Pre-Processing Data</vt:lpstr>
      <vt:lpstr>Models Evaluated</vt:lpstr>
      <vt:lpstr>Error Metric Used</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Ephraim Buzz</dc:creator>
  <cp:lastModifiedBy>Ephraim Buzz</cp:lastModifiedBy>
  <cp:revision>5</cp:revision>
  <dcterms:created xsi:type="dcterms:W3CDTF">2024-07-16T19:39:36Z</dcterms:created>
  <dcterms:modified xsi:type="dcterms:W3CDTF">2024-07-23T20:38:46Z</dcterms:modified>
</cp:coreProperties>
</file>