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263" r:id="rId4"/>
    <p:sldId id="269" r:id="rId5"/>
    <p:sldId id="270" r:id="rId6"/>
    <p:sldId id="433" r:id="rId7"/>
    <p:sldId id="443" r:id="rId8"/>
    <p:sldId id="444" r:id="rId9"/>
    <p:sldId id="445" r:id="rId10"/>
    <p:sldId id="446" r:id="rId11"/>
    <p:sldId id="447" r:id="rId12"/>
    <p:sldId id="437" r:id="rId13"/>
    <p:sldId id="289" r:id="rId14"/>
    <p:sldId id="435" r:id="rId15"/>
    <p:sldId id="436" r:id="rId16"/>
    <p:sldId id="448" r:id="rId17"/>
    <p:sldId id="449" r:id="rId18"/>
    <p:sldId id="450" r:id="rId19"/>
    <p:sldId id="451" r:id="rId20"/>
    <p:sldId id="455" r:id="rId21"/>
    <p:sldId id="457" r:id="rId22"/>
    <p:sldId id="341" r:id="rId23"/>
    <p:sldId id="384" r:id="rId24"/>
    <p:sldId id="438" r:id="rId25"/>
    <p:sldId id="439" r:id="rId26"/>
    <p:sldId id="440" r:id="rId27"/>
    <p:sldId id="390" r:id="rId28"/>
    <p:sldId id="441" r:id="rId29"/>
    <p:sldId id="442" r:id="rId30"/>
    <p:sldId id="460" r:id="rId31"/>
    <p:sldId id="459" r:id="rId32"/>
    <p:sldId id="461" r:id="rId33"/>
    <p:sldId id="463" r:id="rId34"/>
    <p:sldId id="462" r:id="rId35"/>
    <p:sldId id="464" r:id="rId36"/>
    <p:sldId id="467" r:id="rId37"/>
    <p:sldId id="465" r:id="rId38"/>
    <p:sldId id="466" r:id="rId39"/>
    <p:sldId id="458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661BB-C58F-43AB-B693-19DAA3D9C734}" v="30" dt="2019-05-05T02:30:14.86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6" autoAdjust="0"/>
    <p:restoredTop sz="94660"/>
  </p:normalViewPr>
  <p:slideViewPr>
    <p:cSldViewPr snapToGrid="0">
      <p:cViewPr varScale="1">
        <p:scale>
          <a:sx n="41" d="100"/>
          <a:sy n="41" d="100"/>
        </p:scale>
        <p:origin x="615" y="87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rtifacts.elastic.co/downloads/elasticsearch/elasticsearch-7.0.1-linux-x86_64.tar.gz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event-1597531.jpg" descr="event-1597531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7738" b="773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0" name="使用 Go 和 Redis 构建有趣的程序"/>
          <p:cNvSpPr txBox="1"/>
          <p:nvPr/>
        </p:nvSpPr>
        <p:spPr>
          <a:xfrm>
            <a:off x="3524558" y="4093870"/>
            <a:ext cx="14034291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9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E</a:t>
            </a:r>
            <a:r>
              <a:rPr lang="en-US" altLang="zh-CN" dirty="0"/>
              <a:t>lasticSearch </a:t>
            </a:r>
            <a:r>
              <a:rPr lang="zh-CN" altLang="en-US" dirty="0"/>
              <a:t>学习与使用</a:t>
            </a:r>
            <a:endParaRPr dirty="0"/>
          </a:p>
        </p:txBody>
      </p:sp>
      <p:sp>
        <p:nvSpPr>
          <p:cNvPr id="121" name="黄健宏 @ huangz.me"/>
          <p:cNvSpPr txBox="1"/>
          <p:nvPr/>
        </p:nvSpPr>
        <p:spPr>
          <a:xfrm>
            <a:off x="566695" y="6161207"/>
            <a:ext cx="870110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侯杰</a:t>
            </a:r>
            <a:r>
              <a:rPr dirty="0"/>
              <a:t> </a:t>
            </a:r>
            <a:r>
              <a:rPr lang="en-US" altLang="zh-CN" dirty="0"/>
              <a:t>/houjie95@foxmail.com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用于将</a:t>
            </a:r>
            <a:r>
              <a:rPr lang="en-US" altLang="zh-CN" dirty="0"/>
              <a:t>Document</a:t>
            </a:r>
            <a:r>
              <a:rPr lang="zh-CN" altLang="en-US" dirty="0"/>
              <a:t>分组，但是不同的</a:t>
            </a:r>
            <a:r>
              <a:rPr lang="en-US" altLang="zh-CN" dirty="0"/>
              <a:t>Type </a:t>
            </a:r>
            <a:r>
              <a:rPr lang="zh-CN" altLang="en-US" dirty="0"/>
              <a:t>需要有相同的数据结构，如果有不同的数据结构，应该存在不同的</a:t>
            </a:r>
            <a:r>
              <a:rPr lang="en-US" altLang="zh-CN" dirty="0"/>
              <a:t>Index</a:t>
            </a:r>
            <a:r>
              <a:rPr lang="zh-CN" altLang="en-US" dirty="0"/>
              <a:t>中。由于</a:t>
            </a:r>
            <a:r>
              <a:rPr lang="en-US" altLang="zh-CN" dirty="0"/>
              <a:t>Type</a:t>
            </a:r>
            <a:r>
              <a:rPr lang="zh-CN" altLang="en-US" dirty="0"/>
              <a:t>可以分组但是却要求有相同的数据结构，这样不利于查询的效率。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在</a:t>
            </a:r>
            <a:r>
              <a:rPr lang="en-US" altLang="zh-CN" dirty="0"/>
              <a:t>6.X</a:t>
            </a:r>
            <a:r>
              <a:rPr lang="zh-CN" altLang="en-US" dirty="0"/>
              <a:t>版中一个 </a:t>
            </a:r>
            <a:r>
              <a:rPr lang="en-US" altLang="zh-CN" dirty="0"/>
              <a:t>Index </a:t>
            </a:r>
            <a:r>
              <a:rPr lang="zh-CN" altLang="en-US" dirty="0"/>
              <a:t>只可以有一个 </a:t>
            </a:r>
            <a:r>
              <a:rPr lang="en-US" altLang="zh-CN" dirty="0"/>
              <a:t>Type ,</a:t>
            </a:r>
            <a:r>
              <a:rPr lang="zh-CN" altLang="en-US" dirty="0"/>
              <a:t>在 </a:t>
            </a:r>
            <a:r>
              <a:rPr lang="en-US" altLang="zh-CN" dirty="0"/>
              <a:t>7.X </a:t>
            </a:r>
            <a:r>
              <a:rPr lang="zh-CN" altLang="en-US" dirty="0"/>
              <a:t>版本中可以不指定 </a:t>
            </a:r>
            <a:r>
              <a:rPr lang="en-US" altLang="zh-CN" dirty="0"/>
              <a:t>Type.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9005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Index </a:t>
            </a:r>
            <a:r>
              <a:rPr lang="zh-CN" altLang="en-US" dirty="0"/>
              <a:t>里面单条的记录成为</a:t>
            </a:r>
            <a:r>
              <a:rPr lang="en-US" altLang="zh-CN" dirty="0"/>
              <a:t>Document(</a:t>
            </a:r>
            <a:r>
              <a:rPr lang="zh-CN" altLang="en-US" dirty="0"/>
              <a:t>文档</a:t>
            </a:r>
            <a:r>
              <a:rPr lang="en-US" altLang="zh-CN" dirty="0"/>
              <a:t>)</a:t>
            </a:r>
            <a:r>
              <a:rPr lang="zh-CN" altLang="en-US" dirty="0"/>
              <a:t>，许多个</a:t>
            </a:r>
            <a:r>
              <a:rPr lang="en-US" altLang="zh-CN" dirty="0"/>
              <a:t>Document </a:t>
            </a:r>
            <a:r>
              <a:rPr lang="zh-CN" altLang="en-US" dirty="0"/>
              <a:t>构成了一个</a:t>
            </a:r>
            <a:r>
              <a:rPr lang="en-US" altLang="zh-CN" dirty="0"/>
              <a:t>Index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en-US" altLang="zh-CN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Document  </a:t>
            </a:r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格式表示。同一个</a:t>
            </a:r>
            <a:r>
              <a:rPr lang="en-US" altLang="zh-CN" dirty="0"/>
              <a:t>Index</a:t>
            </a:r>
            <a:r>
              <a:rPr lang="zh-CN" altLang="en-US" dirty="0"/>
              <a:t>中的</a:t>
            </a:r>
            <a:r>
              <a:rPr lang="en-US" altLang="zh-CN" dirty="0"/>
              <a:t>Document</a:t>
            </a:r>
            <a:r>
              <a:rPr lang="zh-CN" altLang="en-US" dirty="0"/>
              <a:t>不要求使用相同的结构（</a:t>
            </a:r>
            <a:r>
              <a:rPr lang="en-US" altLang="zh-CN" dirty="0"/>
              <a:t>Schema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但是最好使用相同的，这样有利于提高查询效率。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87555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Off val="-135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数据结构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Elasticsearch</a:t>
            </a:r>
            <a:r>
              <a:rPr lang="zh-CN" altLang="en-US" dirty="0"/>
              <a:t>索引原理</a:t>
            </a:r>
            <a:endParaRPr dirty="0"/>
          </a:p>
        </p:txBody>
      </p:sp>
      <p:sp>
        <p:nvSpPr>
          <p:cNvPr id="163" name="data structur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Index Principle</a:t>
            </a:r>
          </a:p>
        </p:txBody>
      </p:sp>
    </p:spTree>
    <p:extLst>
      <p:ext uri="{BB962C8B-B14F-4D97-AF65-F5344CB8AC3E}">
        <p14:creationId xmlns:p14="http://schemas.microsoft.com/office/powerpoint/2010/main" val="11218096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倒排索引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Elasticsearch </a:t>
            </a:r>
            <a:r>
              <a:rPr lang="zh-CN" altLang="en-US" dirty="0"/>
              <a:t>索引的精髓是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/>
              <a:t>&gt; </a:t>
            </a:r>
            <a:r>
              <a:rPr lang="zh-CN" altLang="en-US" dirty="0"/>
              <a:t>一切设计都是为了提高搜索的性能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在插入数据的同时，会为每一个字段建立索引</a:t>
            </a:r>
            <a:r>
              <a:rPr lang="en-US" altLang="zh-CN" dirty="0"/>
              <a:t>——</a:t>
            </a:r>
            <a:r>
              <a:rPr lang="zh-CN" altLang="en-US" dirty="0"/>
              <a:t>倒排索引。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有如下要存的数据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Ø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1. The quick brown fox jumped over the lazy dog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Ø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2. Quick brown foxes leap over lazy dogs in summer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为了建立倒排索引首先将每个文档的</a:t>
            </a:r>
            <a:r>
              <a:rPr lang="en-US" altLang="zh-CN" dirty="0"/>
              <a:t>Content</a:t>
            </a:r>
            <a:r>
              <a:rPr lang="zh-CN" altLang="en-US" dirty="0"/>
              <a:t>分成一个个单独的词（可以称之为词条或者是</a:t>
            </a:r>
            <a:r>
              <a:rPr lang="en-US" altLang="zh-CN" dirty="0"/>
              <a:t>Tokens</a:t>
            </a:r>
            <a:r>
              <a:rPr lang="zh-CN" altLang="en-US" dirty="0"/>
              <a:t>）创建一个不重复的词条的排序列表。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0977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17602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得到下面的结构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dirty="0"/>
              <a:t> 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D341E43-115B-4794-9D26-76502A771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37321"/>
              </p:ext>
            </p:extLst>
          </p:nvPr>
        </p:nvGraphicFramePr>
        <p:xfrm>
          <a:off x="2479041" y="2611702"/>
          <a:ext cx="14549121" cy="971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9707">
                  <a:extLst>
                    <a:ext uri="{9D8B030D-6E8A-4147-A177-3AD203B41FA5}">
                      <a16:colId xmlns:a16="http://schemas.microsoft.com/office/drawing/2014/main" val="2789490007"/>
                    </a:ext>
                  </a:extLst>
                </a:gridCol>
                <a:gridCol w="4849707">
                  <a:extLst>
                    <a:ext uri="{9D8B030D-6E8A-4147-A177-3AD203B41FA5}">
                      <a16:colId xmlns:a16="http://schemas.microsoft.com/office/drawing/2014/main" val="2039968028"/>
                    </a:ext>
                  </a:extLst>
                </a:gridCol>
                <a:gridCol w="4849707">
                  <a:extLst>
                    <a:ext uri="{9D8B030D-6E8A-4147-A177-3AD203B41FA5}">
                      <a16:colId xmlns:a16="http://schemas.microsoft.com/office/drawing/2014/main" val="868103628"/>
                    </a:ext>
                  </a:extLst>
                </a:gridCol>
              </a:tblGrid>
              <a:tr h="1214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term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doc_1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doc_2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44012101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brown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3756058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dog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37432636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fox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51142701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in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08058500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jump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75840367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lazy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82519226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……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0128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05675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17602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假设</a:t>
            </a:r>
            <a:r>
              <a:rPr lang="en-US" altLang="zh-CN" dirty="0"/>
              <a:t>doc1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doc2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，这个</a:t>
            </a:r>
            <a:r>
              <a:rPr lang="en-US" altLang="zh-CN" dirty="0"/>
              <a:t>ID</a:t>
            </a:r>
            <a:r>
              <a:rPr lang="zh-CN" altLang="en-US" dirty="0"/>
              <a:t>是</a:t>
            </a:r>
            <a:r>
              <a:rPr lang="en-US" altLang="zh-CN" dirty="0"/>
              <a:t>Elasticsearch</a:t>
            </a:r>
            <a:r>
              <a:rPr lang="zh-CN" altLang="en-US" dirty="0"/>
              <a:t>自建的文档</a:t>
            </a:r>
            <a:r>
              <a:rPr lang="en-US" altLang="zh-CN" dirty="0"/>
              <a:t>ID,</a:t>
            </a:r>
            <a:r>
              <a:rPr lang="zh-CN" altLang="en-US" dirty="0"/>
              <a:t>那么经过倒排索引之后我们得到如下的对应关系</a:t>
            </a: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dirty="0"/>
              <a:t> 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D341E43-115B-4794-9D26-76502A771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76096"/>
              </p:ext>
            </p:extLst>
          </p:nvPr>
        </p:nvGraphicFramePr>
        <p:xfrm>
          <a:off x="2479041" y="3068320"/>
          <a:ext cx="12496798" cy="9660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198">
                  <a:extLst>
                    <a:ext uri="{9D8B030D-6E8A-4147-A177-3AD203B41FA5}">
                      <a16:colId xmlns:a16="http://schemas.microsoft.com/office/drawing/2014/main" val="2789490007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868103628"/>
                    </a:ext>
                  </a:extLst>
                </a:gridCol>
              </a:tblGrid>
              <a:tr h="120758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Term Posting List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44012101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The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3756058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quick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</a:t>
                      </a:r>
                      <a:r>
                        <a:rPr lang="zh-CN" altLang="en-US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，</a:t>
                      </a:r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37432636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brown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</a:t>
                      </a:r>
                      <a:r>
                        <a:rPr lang="zh-CN" altLang="en-US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，</a:t>
                      </a:r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51142701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fox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08058500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leap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【2】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75840367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over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</a:t>
                      </a:r>
                      <a:r>
                        <a:rPr lang="zh-CN" altLang="en-US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，</a:t>
                      </a:r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82519226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……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……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5053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444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44526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Elasticsearch</a:t>
            </a:r>
            <a:r>
              <a:rPr lang="zh-CN" altLang="en-US" dirty="0"/>
              <a:t>为了能快速查找到某一个</a:t>
            </a:r>
            <a:r>
              <a:rPr lang="en-US" altLang="zh-CN" dirty="0"/>
              <a:t>term</a:t>
            </a:r>
            <a:r>
              <a:rPr lang="zh-CN" altLang="en-US" dirty="0"/>
              <a:t>，将所有的</a:t>
            </a:r>
            <a:r>
              <a:rPr lang="en-US" altLang="zh-CN" dirty="0"/>
              <a:t>term</a:t>
            </a:r>
            <a:r>
              <a:rPr lang="zh-CN" altLang="en-US" dirty="0"/>
              <a:t>排个序，然后使用二分法查找</a:t>
            </a:r>
            <a:r>
              <a:rPr lang="en-US" altLang="zh-CN" dirty="0" err="1"/>
              <a:t>term,logN</a:t>
            </a:r>
            <a:r>
              <a:rPr lang="zh-CN" altLang="en-US" dirty="0"/>
              <a:t>的查找效率，就像通过字典查找一样，这就是 </a:t>
            </a:r>
            <a:r>
              <a:rPr lang="en-US" altLang="zh-CN" b="1" dirty="0"/>
              <a:t>Term  Dictionary</a:t>
            </a: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b="1" dirty="0"/>
              <a:t>Term Index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如果数据量大的话使用 </a:t>
            </a:r>
            <a:r>
              <a:rPr lang="en-US" b="1" dirty="0"/>
              <a:t>Term Dictionary </a:t>
            </a:r>
            <a:r>
              <a:rPr lang="zh-CN" altLang="en-US" dirty="0"/>
              <a:t>依然会开销过大，放内存中不现实，因此有了</a:t>
            </a:r>
            <a:r>
              <a:rPr lang="en-US" dirty="0"/>
              <a:t>Term Index，</a:t>
            </a:r>
            <a:r>
              <a:rPr lang="zh-CN" altLang="en-US" dirty="0"/>
              <a:t>就像字典里面的索引一样。比如存储</a:t>
            </a:r>
            <a:r>
              <a:rPr lang="en-US" dirty="0"/>
              <a:t>A</a:t>
            </a:r>
            <a:r>
              <a:rPr lang="zh-CN" altLang="en-US" dirty="0"/>
              <a:t>开头的有哪些</a:t>
            </a:r>
            <a:r>
              <a:rPr lang="en-US" altLang="zh-CN" dirty="0"/>
              <a:t>T</a:t>
            </a:r>
            <a:r>
              <a:rPr lang="en-US" dirty="0"/>
              <a:t>erm </a:t>
            </a:r>
            <a:r>
              <a:rPr lang="zh-CN" altLang="en-US" dirty="0"/>
              <a:t>存在哪一页等。可以将</a:t>
            </a:r>
            <a:r>
              <a:rPr lang="en-US" dirty="0"/>
              <a:t>Term Index</a:t>
            </a:r>
            <a:r>
              <a:rPr lang="zh-CN" altLang="en-US" dirty="0"/>
              <a:t>看作是一棵树。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9123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44526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这棵树不会包含所有的</a:t>
            </a:r>
            <a:r>
              <a:rPr lang="en-US" altLang="zh-CN" dirty="0"/>
              <a:t>Term,</a:t>
            </a:r>
            <a:r>
              <a:rPr lang="zh-CN" altLang="en-US" dirty="0"/>
              <a:t>包含的是</a:t>
            </a:r>
            <a:r>
              <a:rPr lang="en-US" altLang="zh-CN" dirty="0"/>
              <a:t>Term</a:t>
            </a:r>
            <a:r>
              <a:rPr lang="zh-CN" altLang="en-US" dirty="0"/>
              <a:t>的一些前缀。通过</a:t>
            </a:r>
            <a:r>
              <a:rPr lang="en-US" altLang="zh-CN" dirty="0"/>
              <a:t>Term  Index</a:t>
            </a:r>
            <a:r>
              <a:rPr lang="zh-CN" altLang="en-US" dirty="0"/>
              <a:t>可以快速的定位到</a:t>
            </a:r>
            <a:r>
              <a:rPr lang="en-US" altLang="zh-CN" dirty="0"/>
              <a:t>Term Dictionary</a:t>
            </a:r>
            <a:r>
              <a:rPr lang="zh-CN" altLang="en-US" dirty="0"/>
              <a:t>的某个</a:t>
            </a:r>
            <a:r>
              <a:rPr lang="en-US" altLang="zh-CN" dirty="0"/>
              <a:t>offset</a:t>
            </a:r>
            <a:r>
              <a:rPr lang="zh-CN" altLang="en-US" dirty="0"/>
              <a:t>，然后从这个位置继续进行查找。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34ACA2-5ABB-4842-A786-0C7F7EAD1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95" y="4804992"/>
            <a:ext cx="71437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81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44526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/>
              <a:t>Term Index</a:t>
            </a:r>
            <a:r>
              <a:rPr lang="zh-CN" altLang="en-US" dirty="0"/>
              <a:t>不需要存储所有的</a:t>
            </a:r>
            <a:r>
              <a:rPr lang="en-US" altLang="zh-CN" dirty="0"/>
              <a:t>Term,</a:t>
            </a:r>
            <a:r>
              <a:rPr lang="zh-CN" altLang="en-US" dirty="0"/>
              <a:t>存储的是</a:t>
            </a:r>
            <a:r>
              <a:rPr lang="en-US" altLang="zh-CN" dirty="0"/>
              <a:t>Term </a:t>
            </a:r>
            <a:r>
              <a:rPr lang="zh-CN" altLang="en-US" dirty="0"/>
              <a:t>的前缀与</a:t>
            </a:r>
            <a:r>
              <a:rPr lang="en-US" altLang="zh-CN" dirty="0"/>
              <a:t>Term Dictionary</a:t>
            </a:r>
            <a:r>
              <a:rPr lang="zh-CN" altLang="en-US" dirty="0"/>
              <a:t>的</a:t>
            </a:r>
            <a:r>
              <a:rPr lang="en-US" altLang="zh-CN" dirty="0"/>
              <a:t>block</a:t>
            </a:r>
            <a:r>
              <a:rPr lang="zh-CN" altLang="en-US" dirty="0"/>
              <a:t>之间的关系，再结合</a:t>
            </a:r>
            <a:r>
              <a:rPr lang="en-US" altLang="zh-CN" dirty="0"/>
              <a:t>FST</a:t>
            </a:r>
            <a:r>
              <a:rPr lang="zh-CN" altLang="en-US" dirty="0"/>
              <a:t>的压缩技术可以将</a:t>
            </a:r>
            <a:r>
              <a:rPr lang="en-US" altLang="zh-CN" dirty="0"/>
              <a:t>Term Index </a:t>
            </a:r>
            <a:r>
              <a:rPr lang="zh-CN" altLang="en-US" dirty="0"/>
              <a:t>缓存到内存中。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从</a:t>
            </a:r>
            <a:r>
              <a:rPr lang="en-US" altLang="zh-CN" dirty="0"/>
              <a:t>Term index</a:t>
            </a:r>
            <a:r>
              <a:rPr lang="zh-CN" altLang="en-US" dirty="0"/>
              <a:t>查到对应的</a:t>
            </a:r>
            <a:r>
              <a:rPr lang="en-US" altLang="zh-CN" dirty="0"/>
              <a:t>Term Dictionary</a:t>
            </a:r>
            <a:r>
              <a:rPr lang="zh-CN" altLang="en-US" dirty="0"/>
              <a:t>的</a:t>
            </a:r>
            <a:r>
              <a:rPr lang="en-US" altLang="zh-CN" dirty="0"/>
              <a:t>block</a:t>
            </a:r>
            <a:r>
              <a:rPr lang="zh-CN" altLang="en-US" dirty="0"/>
              <a:t>位置之后，再去磁盘上找</a:t>
            </a:r>
            <a:r>
              <a:rPr lang="en-US" altLang="zh-CN" dirty="0"/>
              <a:t>Term</a:t>
            </a:r>
            <a:r>
              <a:rPr lang="zh-CN" altLang="en-US" dirty="0"/>
              <a:t>，大大减少了磁盘随机读的次数。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D5072C-D178-4B42-A73F-1EAA55DFD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85" y="5357811"/>
            <a:ext cx="109347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951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路线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37" name="Redis 简介…"/>
          <p:cNvSpPr txBox="1">
            <a:spLocks noGrp="1"/>
          </p:cNvSpPr>
          <p:nvPr>
            <p:ph type="body" sz="half" idx="1"/>
          </p:nvPr>
        </p:nvSpPr>
        <p:spPr>
          <a:xfrm>
            <a:off x="1562100" y="2908697"/>
            <a:ext cx="18746986" cy="5459673"/>
          </a:xfrm>
          <a:prstGeom prst="rect">
            <a:avLst/>
          </a:prstGeom>
        </p:spPr>
        <p:txBody>
          <a:bodyPr anchor="t"/>
          <a:lstStyle/>
          <a:p>
            <a:pPr marL="703791" indent="-703791">
              <a:buSzPct val="100000"/>
              <a:buAutoNum type="ea1ChsPeriod"/>
              <a:defRPr>
                <a:solidFill>
                  <a:srgbClr val="FFFFFF"/>
                </a:solidFill>
              </a:defRPr>
            </a:pPr>
            <a:r>
              <a:rPr lang="en-US" dirty="0"/>
              <a:t> </a:t>
            </a:r>
            <a:r>
              <a:rPr lang="en-US" dirty="0" err="1"/>
              <a:t>ElasticSearch</a:t>
            </a:r>
            <a:r>
              <a:rPr dirty="0"/>
              <a:t> </a:t>
            </a:r>
            <a:r>
              <a:rPr dirty="0" err="1"/>
              <a:t>简介</a:t>
            </a:r>
            <a:endParaRPr dirty="0"/>
          </a:p>
          <a:p>
            <a:pPr marL="703791" indent="-703791">
              <a:buSzPct val="100000"/>
              <a:buAutoNum type="ea1ChsPeriod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使用 </a:t>
            </a:r>
            <a:r>
              <a:rPr lang="en-US" altLang="zh-CN" dirty="0"/>
              <a:t>ElasticSearch API</a:t>
            </a:r>
            <a:endParaRPr dirty="0"/>
          </a:p>
          <a:p>
            <a:pPr marL="703791" indent="-703791">
              <a:buSzPct val="100000"/>
              <a:buAutoNum type="ea1ChsPeriod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通过 </a:t>
            </a:r>
            <a:r>
              <a:rPr lang="en-US" altLang="zh-CN" dirty="0"/>
              <a:t>Python </a:t>
            </a:r>
            <a:r>
              <a:rPr lang="zh-CN" altLang="en-US" dirty="0"/>
              <a:t>实现全文检索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56136" y="686972"/>
            <a:ext cx="22877586" cy="368851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xfrm>
            <a:off x="1052146" y="933156"/>
            <a:ext cx="22279708" cy="1860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10800" kern="1200">
                <a:latin typeface="+mj-lt"/>
                <a:ea typeface="+mj-ea"/>
                <a:cs typeface="+mj-cs"/>
              </a:rPr>
              <a:t>ES </a:t>
            </a:r>
            <a:r>
              <a:rPr lang="zh-CN" altLang="en-US" sz="10800" kern="1200">
                <a:latin typeface="+mj-lt"/>
                <a:ea typeface="+mj-ea"/>
                <a:cs typeface="+mj-cs"/>
              </a:rPr>
              <a:t>存储过程</a:t>
            </a:r>
            <a:endParaRPr lang="en-US" sz="10800" kern="1200">
              <a:latin typeface="+mj-lt"/>
              <a:ea typeface="+mj-ea"/>
              <a:cs typeface="+mj-cs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2897262"/>
            <a:ext cx="15544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B13B67E-031B-4878-A662-4C8ABEAE6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18" y="5019822"/>
            <a:ext cx="20632965" cy="7995274"/>
          </a:xfrm>
          <a:prstGeom prst="rect">
            <a:avLst/>
          </a:prstGeom>
        </p:spPr>
      </p:pic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2491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56136" y="686972"/>
            <a:ext cx="22877586" cy="368851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xfrm>
            <a:off x="1052146" y="933156"/>
            <a:ext cx="22279708" cy="1860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10800" kern="1200" dirty="0">
                <a:latin typeface="+mj-lt"/>
                <a:ea typeface="+mj-ea"/>
                <a:cs typeface="+mj-cs"/>
              </a:rPr>
              <a:t>ES </a:t>
            </a:r>
            <a:r>
              <a:rPr lang="zh-CN" altLang="en-US" sz="10800" kern="1200" dirty="0">
                <a:latin typeface="+mj-lt"/>
                <a:ea typeface="+mj-ea"/>
                <a:cs typeface="+mj-cs"/>
              </a:rPr>
              <a:t>读取过程</a:t>
            </a:r>
            <a:endParaRPr lang="en-US" sz="108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2897262"/>
            <a:ext cx="15544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B13B67E-031B-4878-A662-4C8ABEAE6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13" y="5019822"/>
            <a:ext cx="16692174" cy="7995274"/>
          </a:xfrm>
          <a:prstGeom prst="rect">
            <a:avLst/>
          </a:prstGeom>
        </p:spPr>
      </p:pic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59214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在线用户统计器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Elasticsearch API </a:t>
            </a:r>
            <a:endParaRPr dirty="0"/>
          </a:p>
        </p:txBody>
      </p:sp>
      <p:sp>
        <p:nvSpPr>
          <p:cNvPr id="769" name="online user counter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080250"/>
            <a:ext cx="20828000" cy="15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RESTf</a:t>
            </a:r>
            <a:r>
              <a:rPr lang="en-US" altLang="zh-CN" dirty="0"/>
              <a:t>ul API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索引相关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创建索引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-X PUT 'http://localhost:9200/{</a:t>
            </a:r>
            <a:r>
              <a:rPr lang="en-US" dirty="0" err="1">
                <a:solidFill>
                  <a:schemeClr val="bg1"/>
                </a:solidFill>
              </a:rPr>
              <a:t>索引名</a:t>
            </a:r>
            <a:r>
              <a:rPr lang="en-US" dirty="0">
                <a:solidFill>
                  <a:schemeClr val="bg1"/>
                </a:solidFill>
              </a:rPr>
              <a:t>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查看已创建的所有索引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-X GET 'http://localhost:9200/_cat/</a:t>
            </a:r>
            <a:r>
              <a:rPr lang="en-US" dirty="0" err="1">
                <a:solidFill>
                  <a:schemeClr val="bg1"/>
                </a:solidFill>
              </a:rPr>
              <a:t>indices?v&amp;pretty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索引一个文档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-H '</a:t>
            </a:r>
            <a:r>
              <a:rPr lang="en-US" dirty="0" err="1">
                <a:solidFill>
                  <a:schemeClr val="bg1"/>
                </a:solidFill>
              </a:rPr>
              <a:t>Content-Type:application</a:t>
            </a:r>
            <a:r>
              <a:rPr lang="en-US" dirty="0">
                <a:solidFill>
                  <a:schemeClr val="bg1"/>
                </a:solidFill>
              </a:rPr>
              <a:t>/json' -X POST 'http://localhost:9200/{</a:t>
            </a:r>
            <a:r>
              <a:rPr lang="en-US" dirty="0" err="1">
                <a:solidFill>
                  <a:schemeClr val="bg1"/>
                </a:solidFill>
              </a:rPr>
              <a:t>索引名</a:t>
            </a:r>
            <a:r>
              <a:rPr lang="en-US" dirty="0">
                <a:solidFill>
                  <a:schemeClr val="bg1"/>
                </a:solidFill>
              </a:rPr>
              <a:t>}/{</a:t>
            </a:r>
            <a:r>
              <a:rPr lang="en-US" dirty="0" err="1">
                <a:solidFill>
                  <a:schemeClr val="bg1"/>
                </a:solidFill>
              </a:rPr>
              <a:t>type类型名</a:t>
            </a:r>
            <a:r>
              <a:rPr lang="en-US" dirty="0">
                <a:solidFill>
                  <a:schemeClr val="bg1"/>
                </a:solidFill>
              </a:rPr>
              <a:t>}/{</a:t>
            </a:r>
            <a:r>
              <a:rPr lang="en-US" dirty="0" err="1">
                <a:solidFill>
                  <a:schemeClr val="bg1"/>
                </a:solidFill>
              </a:rPr>
              <a:t>文档id</a:t>
            </a:r>
            <a:r>
              <a:rPr lang="en-US" dirty="0">
                <a:solidFill>
                  <a:schemeClr val="bg1"/>
                </a:solidFill>
              </a:rPr>
              <a:t>}?pretty' -d '{"</a:t>
            </a:r>
            <a:r>
              <a:rPr lang="en-US" dirty="0" err="1">
                <a:solidFill>
                  <a:schemeClr val="bg1"/>
                </a:solidFill>
              </a:rPr>
              <a:t>name":"test</a:t>
            </a:r>
            <a:r>
              <a:rPr lang="en-US" dirty="0">
                <a:solidFill>
                  <a:schemeClr val="bg1"/>
                </a:solidFill>
              </a:rPr>
              <a:t>"}’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chemeClr val="bg1"/>
              </a:solidFill>
            </a:endParaRPr>
          </a:p>
          <a:p>
            <a:pPr defTabSz="12700">
              <a:spcBef>
                <a:spcPts val="0"/>
              </a:spcBef>
              <a:buSzTx/>
              <a:buFont typeface="Wingdings" panose="05000000000000000000" pitchFamily="2" charset="2"/>
              <a:buChar char="l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zh-CN" altLang="en-US" dirty="0">
                <a:solidFill>
                  <a:schemeClr val="bg1"/>
                </a:solidFill>
              </a:rPr>
              <a:t>创建索引文档是可以不必先创建索引，索引文档时会自动创建搜索引（如果创建索引文档时索引不存在的情况下）。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删除索引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-X DELETE 'http://localhost:9200/{</a:t>
            </a:r>
            <a:r>
              <a:rPr lang="zh-CN" altLang="en-US" dirty="0">
                <a:solidFill>
                  <a:schemeClr val="bg1"/>
                </a:solidFill>
              </a:rPr>
              <a:t>索引名</a:t>
            </a:r>
            <a:r>
              <a:rPr lang="en-US" altLang="zh-CN" dirty="0">
                <a:solidFill>
                  <a:schemeClr val="bg1"/>
                </a:solidFill>
              </a:rPr>
              <a:t>}</a:t>
            </a:r>
            <a:r>
              <a:rPr lang="zh-CN" altLang="en-US" dirty="0">
                <a:solidFill>
                  <a:schemeClr val="bg1"/>
                </a:solidFill>
              </a:rPr>
              <a:t>？</a:t>
            </a:r>
            <a:r>
              <a:rPr lang="en-US" dirty="0" err="1">
                <a:solidFill>
                  <a:schemeClr val="bg1"/>
                </a:solidFill>
              </a:rPr>
              <a:t>pretty&amp;pretty</a:t>
            </a:r>
            <a:r>
              <a:rPr lang="en-US" dirty="0">
                <a:solidFill>
                  <a:schemeClr val="bg1"/>
                </a:solidFill>
              </a:rPr>
              <a:t>'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文档相关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索引一个文档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-H '</a:t>
            </a:r>
            <a:r>
              <a:rPr lang="en-US" dirty="0" err="1">
                <a:solidFill>
                  <a:schemeClr val="bg1"/>
                </a:solidFill>
              </a:rPr>
              <a:t>Content-Type:application</a:t>
            </a:r>
            <a:r>
              <a:rPr lang="en-US" dirty="0">
                <a:solidFill>
                  <a:schemeClr val="bg1"/>
                </a:solidFill>
              </a:rPr>
              <a:t>/json' -X POST 'http://localhost:9200/{</a:t>
            </a:r>
            <a:r>
              <a:rPr lang="en-US" dirty="0" err="1">
                <a:solidFill>
                  <a:schemeClr val="bg1"/>
                </a:solidFill>
              </a:rPr>
              <a:t>索引名</a:t>
            </a:r>
            <a:r>
              <a:rPr lang="en-US" dirty="0">
                <a:solidFill>
                  <a:schemeClr val="bg1"/>
                </a:solidFill>
              </a:rPr>
              <a:t>}/{</a:t>
            </a:r>
            <a:r>
              <a:rPr lang="en-US" dirty="0" err="1">
                <a:solidFill>
                  <a:schemeClr val="bg1"/>
                </a:solidFill>
              </a:rPr>
              <a:t>type类型名</a:t>
            </a:r>
            <a:r>
              <a:rPr lang="en-US" dirty="0">
                <a:solidFill>
                  <a:schemeClr val="bg1"/>
                </a:solidFill>
              </a:rPr>
              <a:t>}/{</a:t>
            </a:r>
            <a:r>
              <a:rPr lang="en-US" dirty="0" err="1">
                <a:solidFill>
                  <a:schemeClr val="bg1"/>
                </a:solidFill>
              </a:rPr>
              <a:t>文档id</a:t>
            </a:r>
            <a:r>
              <a:rPr lang="en-US" dirty="0">
                <a:solidFill>
                  <a:schemeClr val="bg1"/>
                </a:solidFill>
              </a:rPr>
              <a:t>}?pretty' -d '{"</a:t>
            </a:r>
            <a:r>
              <a:rPr lang="en-US" dirty="0" err="1">
                <a:solidFill>
                  <a:schemeClr val="bg1"/>
                </a:solidFill>
              </a:rPr>
              <a:t>name":"test</a:t>
            </a:r>
            <a:r>
              <a:rPr lang="en-US" dirty="0">
                <a:solidFill>
                  <a:schemeClr val="bg1"/>
                </a:solidFill>
              </a:rPr>
              <a:t>"}’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查询一个文档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-X GET 'http://localhost:9200/{</a:t>
            </a:r>
            <a:r>
              <a:rPr lang="zh-CN" altLang="en-US" dirty="0">
                <a:solidFill>
                  <a:schemeClr val="bg1"/>
                </a:solidFill>
              </a:rPr>
              <a:t>索引名</a:t>
            </a:r>
            <a:r>
              <a:rPr lang="en-US" altLang="zh-CN" dirty="0">
                <a:solidFill>
                  <a:schemeClr val="bg1"/>
                </a:solidFill>
              </a:rPr>
              <a:t>}/{type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  <a:r>
              <a:rPr lang="en-US" altLang="zh-CN" dirty="0">
                <a:solidFill>
                  <a:schemeClr val="bg1"/>
                </a:solidFill>
              </a:rPr>
              <a:t>}/{</a:t>
            </a:r>
            <a:r>
              <a:rPr lang="zh-CN" altLang="en-US" dirty="0">
                <a:solidFill>
                  <a:schemeClr val="bg1"/>
                </a:solidFill>
              </a:rPr>
              <a:t>文档</a:t>
            </a:r>
            <a:r>
              <a:rPr lang="en-US" altLang="zh-CN" dirty="0">
                <a:solidFill>
                  <a:schemeClr val="bg1"/>
                </a:solidFill>
              </a:rPr>
              <a:t>id}’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zh-CN" altLang="en-US" dirty="0">
                <a:solidFill>
                  <a:schemeClr val="bg1"/>
                </a:solidFill>
              </a:rPr>
              <a:t>只查询指定的字段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-X GET 'localhost:9200/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/_doc/1/_</a:t>
            </a:r>
            <a:r>
              <a:rPr lang="en-US" altLang="zh-CN" dirty="0" err="1">
                <a:solidFill>
                  <a:schemeClr val="bg1"/>
                </a:solidFill>
              </a:rPr>
              <a:t>source?pretty</a:t>
            </a:r>
            <a:r>
              <a:rPr lang="en-US" altLang="zh-CN" dirty="0">
                <a:solidFill>
                  <a:schemeClr val="bg1"/>
                </a:solidFill>
              </a:rPr>
              <a:t>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替换文档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PUT 'http://localhost:9200/{</a:t>
            </a:r>
            <a:r>
              <a:rPr lang="zh-CN" altLang="en-US" dirty="0">
                <a:solidFill>
                  <a:schemeClr val="bg1"/>
                </a:solidFill>
              </a:rPr>
              <a:t>索引名</a:t>
            </a:r>
            <a:r>
              <a:rPr lang="en-US" altLang="zh-CN" dirty="0">
                <a:solidFill>
                  <a:schemeClr val="bg1"/>
                </a:solidFill>
              </a:rPr>
              <a:t>}/{type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  <a:r>
              <a:rPr lang="en-US" altLang="zh-CN" dirty="0">
                <a:solidFill>
                  <a:schemeClr val="bg1"/>
                </a:solidFill>
              </a:rPr>
              <a:t>}/{</a:t>
            </a:r>
            <a:r>
              <a:rPr lang="zh-CN" altLang="en-US" dirty="0">
                <a:solidFill>
                  <a:schemeClr val="bg1"/>
                </a:solidFill>
              </a:rPr>
              <a:t>文档</a:t>
            </a:r>
            <a:r>
              <a:rPr lang="en-US" altLang="zh-CN" dirty="0">
                <a:solidFill>
                  <a:schemeClr val="bg1"/>
                </a:solidFill>
              </a:rPr>
              <a:t>id}' -d '{"name":"test2"}’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更新文档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POST 'http://localhost:9200/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/_doc/1/_</a:t>
            </a:r>
            <a:r>
              <a:rPr lang="en-US" altLang="zh-CN" dirty="0" err="1">
                <a:solidFill>
                  <a:schemeClr val="bg1"/>
                </a:solidFill>
              </a:rPr>
              <a:t>update?pretty</a:t>
            </a:r>
            <a:r>
              <a:rPr lang="en-US" altLang="zh-CN" dirty="0">
                <a:solidFill>
                  <a:schemeClr val="bg1"/>
                </a:solidFill>
              </a:rPr>
              <a:t>' -d '{"doc":{"name":"test3"}}'</a:t>
            </a:r>
          </a:p>
        </p:txBody>
      </p:sp>
    </p:spTree>
    <p:extLst>
      <p:ext uri="{BB962C8B-B14F-4D97-AF65-F5344CB8AC3E}">
        <p14:creationId xmlns:p14="http://schemas.microsoft.com/office/powerpoint/2010/main" val="302466131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文档相关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en-US" dirty="0">
                <a:solidFill>
                  <a:schemeClr val="bg1"/>
                </a:solidFill>
              </a:rPr>
              <a:t>更新文档同时添加新的字段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POST 'http://localhost:9200/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/_doc/1/_</a:t>
            </a:r>
            <a:r>
              <a:rPr lang="en-US" altLang="zh-CN" dirty="0" err="1">
                <a:solidFill>
                  <a:schemeClr val="bg1"/>
                </a:solidFill>
              </a:rPr>
              <a:t>update?pretty</a:t>
            </a:r>
            <a:r>
              <a:rPr lang="en-US" altLang="zh-CN" dirty="0">
                <a:solidFill>
                  <a:schemeClr val="bg1"/>
                </a:solidFill>
              </a:rPr>
              <a:t>' -d '{"doc":{"name":"hide","age":34}}’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6.</a:t>
            </a:r>
            <a:r>
              <a:rPr lang="zh-CN" altLang="en-US" dirty="0">
                <a:solidFill>
                  <a:schemeClr val="bg1"/>
                </a:solidFill>
              </a:rPr>
              <a:t>删除文档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-X DELETE 'http://localhost:9200/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/_doc/JTt-YmoBHEwUVvFEdcB3?pretty’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zh-CN" altLang="en-US" dirty="0">
                <a:solidFill>
                  <a:schemeClr val="bg1"/>
                </a:solidFill>
              </a:rPr>
              <a:t>删除文档（通过查询来进行删除）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POST 'localhost:9200/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/_doc/_</a:t>
            </a:r>
            <a:r>
              <a:rPr lang="en-US" altLang="zh-CN" dirty="0" err="1">
                <a:solidFill>
                  <a:schemeClr val="bg1"/>
                </a:solidFill>
              </a:rPr>
              <a:t>delete_by_query?pretty</a:t>
            </a:r>
            <a:r>
              <a:rPr lang="en-US" altLang="zh-CN" dirty="0">
                <a:solidFill>
                  <a:schemeClr val="bg1"/>
                </a:solidFill>
              </a:rPr>
              <a:t>' -d '{"query":{"match":{"</a:t>
            </a:r>
            <a:r>
              <a:rPr lang="en-US" altLang="zh-CN" dirty="0" err="1">
                <a:solidFill>
                  <a:schemeClr val="bg1"/>
                </a:solidFill>
              </a:rPr>
              <a:t>name":"delete</a:t>
            </a:r>
            <a:r>
              <a:rPr lang="en-US" altLang="zh-CN" dirty="0">
                <a:solidFill>
                  <a:schemeClr val="bg1"/>
                </a:solidFill>
              </a:rPr>
              <a:t>"}}}'</a:t>
            </a:r>
          </a:p>
        </p:txBody>
      </p:sp>
    </p:spTree>
    <p:extLst>
      <p:ext uri="{BB962C8B-B14F-4D97-AF65-F5344CB8AC3E}">
        <p14:creationId xmlns:p14="http://schemas.microsoft.com/office/powerpoint/2010/main" val="199426448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搜索相关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匹配指定字段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GET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'localhost:9200/bank/_</a:t>
            </a:r>
            <a:r>
              <a:rPr lang="en-US" altLang="zh-CN" dirty="0" err="1">
                <a:solidFill>
                  <a:schemeClr val="bg1"/>
                </a:solidFill>
              </a:rPr>
              <a:t>search?pretty</a:t>
            </a:r>
            <a:r>
              <a:rPr lang="en-US" altLang="zh-CN" dirty="0">
                <a:solidFill>
                  <a:schemeClr val="bg1"/>
                </a:solidFill>
              </a:rPr>
              <a:t>’ –d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'{"query":{"match":{"account_number":"20"}}}’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匹配多个字段（</a:t>
            </a:r>
            <a:r>
              <a:rPr lang="en-US" altLang="zh-CN" dirty="0">
                <a:solidFill>
                  <a:schemeClr val="bg1"/>
                </a:solidFill>
              </a:rPr>
              <a:t>match</a:t>
            </a:r>
            <a:r>
              <a:rPr lang="zh-CN" altLang="en-US" dirty="0">
                <a:solidFill>
                  <a:schemeClr val="bg1"/>
                </a:solidFill>
              </a:rPr>
              <a:t>匹配）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GET 'localhost:9200/bank/_</a:t>
            </a:r>
            <a:r>
              <a:rPr lang="en-US" altLang="zh-CN" dirty="0" err="1">
                <a:solidFill>
                  <a:schemeClr val="bg1"/>
                </a:solidFill>
              </a:rPr>
              <a:t>search?pretty</a:t>
            </a:r>
            <a:r>
              <a:rPr lang="en-US" altLang="zh-CN" dirty="0">
                <a:solidFill>
                  <a:schemeClr val="bg1"/>
                </a:solidFill>
              </a:rPr>
              <a:t>' -d {"query":{"match":{"</a:t>
            </a:r>
            <a:r>
              <a:rPr lang="en-US" altLang="zh-CN" dirty="0" err="1">
                <a:solidFill>
                  <a:schemeClr val="bg1"/>
                </a:solidFill>
              </a:rPr>
              <a:t>address":"mill</a:t>
            </a:r>
            <a:r>
              <a:rPr lang="en-US" altLang="zh-CN" dirty="0">
                <a:solidFill>
                  <a:schemeClr val="bg1"/>
                </a:solidFill>
              </a:rPr>
              <a:t> lane"}}}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匹配多个字段（</a:t>
            </a:r>
            <a:r>
              <a:rPr lang="en-US" altLang="zh-CN" dirty="0" err="1">
                <a:solidFill>
                  <a:schemeClr val="bg1"/>
                </a:solidFill>
              </a:rPr>
              <a:t>match_phase</a:t>
            </a:r>
            <a:r>
              <a:rPr lang="zh-CN" altLang="en-US" dirty="0">
                <a:solidFill>
                  <a:schemeClr val="bg1"/>
                </a:solidFill>
              </a:rPr>
              <a:t>匹配）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GET 'localhost:9200/bank/_</a:t>
            </a:r>
            <a:r>
              <a:rPr lang="en-US" altLang="zh-CN" dirty="0" err="1">
                <a:solidFill>
                  <a:schemeClr val="bg1"/>
                </a:solidFill>
              </a:rPr>
              <a:t>search?pretty</a:t>
            </a:r>
            <a:r>
              <a:rPr lang="en-US" altLang="zh-CN" dirty="0">
                <a:solidFill>
                  <a:schemeClr val="bg1"/>
                </a:solidFill>
              </a:rPr>
              <a:t>' -d {"query":{"</a:t>
            </a:r>
            <a:r>
              <a:rPr lang="en-US" altLang="zh-CN" dirty="0" err="1">
                <a:solidFill>
                  <a:schemeClr val="bg1"/>
                </a:solidFill>
              </a:rPr>
              <a:t>match_phrase</a:t>
            </a:r>
            <a:r>
              <a:rPr lang="en-US" altLang="zh-CN" dirty="0">
                <a:solidFill>
                  <a:schemeClr val="bg1"/>
                </a:solidFill>
              </a:rPr>
              <a:t>":{"</a:t>
            </a:r>
            <a:r>
              <a:rPr lang="en-US" altLang="zh-CN" dirty="0" err="1">
                <a:solidFill>
                  <a:schemeClr val="bg1"/>
                </a:solidFill>
              </a:rPr>
              <a:t>address":"mill</a:t>
            </a:r>
            <a:r>
              <a:rPr lang="en-US" altLang="zh-CN" dirty="0">
                <a:solidFill>
                  <a:schemeClr val="bg1"/>
                </a:solidFill>
              </a:rPr>
              <a:t> lane"}}}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3796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自动补全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Python </a:t>
            </a:r>
            <a:r>
              <a:rPr lang="zh-CN" altLang="en-US" dirty="0"/>
              <a:t>实现</a:t>
            </a:r>
            <a:endParaRPr dirty="0"/>
          </a:p>
        </p:txBody>
      </p:sp>
      <p:sp>
        <p:nvSpPr>
          <p:cNvPr id="1005" name="autocomplete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080250"/>
            <a:ext cx="20828000" cy="15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搜索相关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query_search</a:t>
            </a:r>
            <a:r>
              <a:rPr lang="en-US" altLang="zh-CN" dirty="0">
                <a:solidFill>
                  <a:schemeClr val="bg1"/>
                </a:solidFill>
              </a:rPr>
              <a:t>(self, </a:t>
            </a: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key_word</a:t>
            </a:r>
            <a:r>
              <a:rPr lang="en-US" altLang="zh-CN" dirty="0">
                <a:solidFill>
                  <a:schemeClr val="bg1"/>
                </a:solidFill>
              </a:rPr>
              <a:t>):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dsl</a:t>
            </a:r>
            <a:r>
              <a:rPr lang="en-US" altLang="zh-CN" dirty="0">
                <a:solidFill>
                  <a:schemeClr val="bg1"/>
                </a:solidFill>
              </a:rPr>
              <a:t> =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'query':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'match':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    'title': '{}'.format(</a:t>
            </a:r>
            <a:r>
              <a:rPr lang="en-US" altLang="zh-CN" dirty="0" err="1">
                <a:solidFill>
                  <a:schemeClr val="bg1"/>
                </a:solidFill>
              </a:rPr>
              <a:t>key_word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search = </a:t>
            </a:r>
            <a:r>
              <a:rPr lang="en-US" altLang="zh-CN" dirty="0" err="1">
                <a:solidFill>
                  <a:schemeClr val="bg1"/>
                </a:solidFill>
              </a:rPr>
              <a:t>self.es.search</a:t>
            </a:r>
            <a:r>
              <a:rPr lang="en-US" altLang="zh-CN" dirty="0">
                <a:solidFill>
                  <a:schemeClr val="bg1"/>
                </a:solidFill>
              </a:rPr>
              <a:t>(index='</a:t>
            </a:r>
            <a:r>
              <a:rPr lang="en-US" altLang="zh-CN" dirty="0" err="1">
                <a:solidFill>
                  <a:schemeClr val="bg1"/>
                </a:solidFill>
              </a:rPr>
              <a:t>news_politics</a:t>
            </a:r>
            <a:r>
              <a:rPr lang="en-US" altLang="zh-CN" dirty="0">
                <a:solidFill>
                  <a:schemeClr val="bg1"/>
                </a:solidFill>
              </a:rPr>
              <a:t>', body=</a:t>
            </a:r>
            <a:r>
              <a:rPr lang="en-US" altLang="zh-CN" dirty="0" err="1">
                <a:solidFill>
                  <a:schemeClr val="bg1"/>
                </a:solidFill>
              </a:rPr>
              <a:t>dsl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search_info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json.dumps</a:t>
            </a:r>
            <a:r>
              <a:rPr lang="en-US" altLang="zh-CN" dirty="0">
                <a:solidFill>
                  <a:schemeClr val="bg1"/>
                </a:solidFill>
              </a:rPr>
              <a:t>(search, indent=2, </a:t>
            </a:r>
            <a:r>
              <a:rPr lang="en-US" altLang="zh-CN" dirty="0" err="1">
                <a:solidFill>
                  <a:schemeClr val="bg1"/>
                </a:solidFill>
              </a:rPr>
              <a:t>ensure_ascii</a:t>
            </a:r>
            <a:r>
              <a:rPr lang="en-US" altLang="zh-CN" dirty="0">
                <a:solidFill>
                  <a:schemeClr val="bg1"/>
                </a:solidFill>
              </a:rPr>
              <a:t>=False)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>
                <a:solidFill>
                  <a:srgbClr val="FFC000"/>
                </a:solidFill>
              </a:rPr>
              <a:t>return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search_info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2876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搜索相关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paging_search</a:t>
            </a:r>
            <a:r>
              <a:rPr lang="en-US" altLang="zh-CN" dirty="0">
                <a:solidFill>
                  <a:schemeClr val="bg1"/>
                </a:solidFill>
              </a:rPr>
              <a:t>(self,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page_line</a:t>
            </a:r>
            <a:r>
              <a:rPr lang="en-US" altLang="zh-CN" dirty="0">
                <a:solidFill>
                  <a:schemeClr val="bg1"/>
                </a:solidFill>
              </a:rPr>
              <a:t>):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count = </a:t>
            </a:r>
            <a:r>
              <a:rPr lang="en-US" altLang="zh-CN" dirty="0" err="1">
                <a:solidFill>
                  <a:schemeClr val="bg1"/>
                </a:solidFill>
              </a:rPr>
              <a:t>self.es.count</a:t>
            </a:r>
            <a:r>
              <a:rPr lang="en-US" altLang="zh-CN" dirty="0">
                <a:solidFill>
                  <a:schemeClr val="bg1"/>
                </a:solidFill>
              </a:rPr>
              <a:t>(index=index)['count’]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page, </a:t>
            </a:r>
            <a:r>
              <a:rPr lang="en-US" altLang="zh-CN" dirty="0" err="1">
                <a:solidFill>
                  <a:schemeClr val="bg1"/>
                </a:solidFill>
              </a:rPr>
              <a:t>page_reminder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divmod</a:t>
            </a:r>
            <a:r>
              <a:rPr lang="en-US" altLang="zh-CN" dirty="0">
                <a:solidFill>
                  <a:schemeClr val="bg1"/>
                </a:solidFill>
              </a:rPr>
              <a:t>(count, </a:t>
            </a:r>
            <a:r>
              <a:rPr lang="en-US" altLang="zh-CN" dirty="0" err="1">
                <a:solidFill>
                  <a:schemeClr val="bg1"/>
                </a:solidFill>
              </a:rPr>
              <a:t>page_line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page = page </a:t>
            </a:r>
            <a:r>
              <a:rPr lang="en-US" altLang="zh-CN" dirty="0">
                <a:solidFill>
                  <a:srgbClr val="FFC000"/>
                </a:solidFill>
              </a:rPr>
              <a:t>if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page_reminder</a:t>
            </a:r>
            <a:r>
              <a:rPr lang="en-US" altLang="zh-CN" dirty="0">
                <a:solidFill>
                  <a:schemeClr val="bg1"/>
                </a:solidFill>
              </a:rPr>
              <a:t> == 0 </a:t>
            </a:r>
            <a:r>
              <a:rPr lang="en-US" altLang="zh-CN" dirty="0">
                <a:solidFill>
                  <a:srgbClr val="FFC000"/>
                </a:solidFill>
              </a:rPr>
              <a:t>else</a:t>
            </a:r>
            <a:r>
              <a:rPr lang="en-US" altLang="zh-CN" dirty="0">
                <a:solidFill>
                  <a:schemeClr val="bg1"/>
                </a:solidFill>
              </a:rPr>
              <a:t> page+1        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data_list</a:t>
            </a:r>
            <a:r>
              <a:rPr lang="en-US" altLang="zh-CN" dirty="0">
                <a:solidFill>
                  <a:schemeClr val="bg1"/>
                </a:solidFill>
              </a:rPr>
              <a:t> = []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>
                <a:solidFill>
                  <a:srgbClr val="FFC000"/>
                </a:solidFill>
              </a:rPr>
              <a:t>for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in</a:t>
            </a:r>
            <a:r>
              <a:rPr lang="en-US" altLang="zh-CN" dirty="0">
                <a:solidFill>
                  <a:schemeClr val="bg1"/>
                </a:solidFill>
              </a:rPr>
              <a:t> range(0, page):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dsl</a:t>
            </a:r>
            <a:r>
              <a:rPr lang="en-US" altLang="zh-CN" dirty="0">
                <a:solidFill>
                  <a:schemeClr val="bg1"/>
                </a:solidFill>
              </a:rPr>
              <a:t> =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"query": {"</a:t>
            </a:r>
            <a:r>
              <a:rPr lang="en-US" altLang="zh-CN" dirty="0" err="1">
                <a:solidFill>
                  <a:schemeClr val="bg1"/>
                </a:solidFill>
              </a:rPr>
              <a:t>match_all</a:t>
            </a:r>
            <a:r>
              <a:rPr lang="en-US" altLang="zh-CN" dirty="0">
                <a:solidFill>
                  <a:schemeClr val="bg1"/>
                </a:solidFill>
              </a:rPr>
              <a:t>": {}},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"from":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*</a:t>
            </a:r>
            <a:r>
              <a:rPr lang="en-US" altLang="zh-CN" dirty="0" err="1">
                <a:solidFill>
                  <a:schemeClr val="bg1"/>
                </a:solidFill>
              </a:rPr>
              <a:t>page_line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"size": </a:t>
            </a:r>
            <a:r>
              <a:rPr lang="en-US" altLang="zh-CN" dirty="0" err="1">
                <a:solidFill>
                  <a:schemeClr val="bg1"/>
                </a:solidFill>
              </a:rPr>
              <a:t>page_line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result = </a:t>
            </a:r>
            <a:r>
              <a:rPr lang="en-US" altLang="zh-CN" dirty="0" err="1">
                <a:solidFill>
                  <a:schemeClr val="bg1"/>
                </a:solidFill>
              </a:rPr>
              <a:t>self.es.search</a:t>
            </a:r>
            <a:r>
              <a:rPr lang="en-US" altLang="zh-CN" dirty="0">
                <a:solidFill>
                  <a:schemeClr val="bg1"/>
                </a:solidFill>
              </a:rPr>
              <a:t>(index=index, body=</a:t>
            </a:r>
            <a:r>
              <a:rPr lang="en-US" altLang="zh-CN" dirty="0" err="1">
                <a:solidFill>
                  <a:schemeClr val="bg1"/>
                </a:solidFill>
              </a:rPr>
              <a:t>dsl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data_list.append</a:t>
            </a:r>
            <a:r>
              <a:rPr lang="en-US" altLang="zh-CN" dirty="0">
                <a:solidFill>
                  <a:schemeClr val="bg1"/>
                </a:solidFill>
              </a:rPr>
              <a:t>(result)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>
                <a:solidFill>
                  <a:srgbClr val="FFC000"/>
                </a:solidFill>
              </a:rPr>
              <a:t>return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data_list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908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di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E</a:t>
            </a:r>
            <a:r>
              <a:rPr lang="en-US" altLang="zh-CN" dirty="0"/>
              <a:t>lasticSearch</a:t>
            </a:r>
            <a:endParaRPr dirty="0"/>
          </a:p>
        </p:txBody>
      </p:sp>
      <p:sp>
        <p:nvSpPr>
          <p:cNvPr id="143" name="an open source, in-memory data structure stor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Open Source, Distributed, RESTful Search Engine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搜索相关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paging_search</a:t>
            </a:r>
            <a:r>
              <a:rPr lang="en-US" altLang="zh-CN" dirty="0">
                <a:solidFill>
                  <a:schemeClr val="bg1"/>
                </a:solidFill>
              </a:rPr>
              <a:t>(self,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page_line</a:t>
            </a:r>
            <a:r>
              <a:rPr lang="en-US" altLang="zh-CN" dirty="0">
                <a:solidFill>
                  <a:schemeClr val="bg1"/>
                </a:solidFill>
              </a:rPr>
              <a:t>):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count = </a:t>
            </a:r>
            <a:r>
              <a:rPr lang="en-US" altLang="zh-CN" dirty="0" err="1">
                <a:solidFill>
                  <a:schemeClr val="bg1"/>
                </a:solidFill>
              </a:rPr>
              <a:t>self.es.count</a:t>
            </a:r>
            <a:r>
              <a:rPr lang="en-US" altLang="zh-CN" dirty="0">
                <a:solidFill>
                  <a:schemeClr val="bg1"/>
                </a:solidFill>
              </a:rPr>
              <a:t>(index=index)['count’]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page, </a:t>
            </a:r>
            <a:r>
              <a:rPr lang="en-US" altLang="zh-CN" dirty="0" err="1">
                <a:solidFill>
                  <a:schemeClr val="bg1"/>
                </a:solidFill>
              </a:rPr>
              <a:t>page_reminder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divmod</a:t>
            </a:r>
            <a:r>
              <a:rPr lang="en-US" altLang="zh-CN" dirty="0">
                <a:solidFill>
                  <a:schemeClr val="bg1"/>
                </a:solidFill>
              </a:rPr>
              <a:t>(count, </a:t>
            </a:r>
            <a:r>
              <a:rPr lang="en-US" altLang="zh-CN" dirty="0" err="1">
                <a:solidFill>
                  <a:schemeClr val="bg1"/>
                </a:solidFill>
              </a:rPr>
              <a:t>page_line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page = page </a:t>
            </a:r>
            <a:r>
              <a:rPr lang="en-US" altLang="zh-CN" dirty="0">
                <a:solidFill>
                  <a:srgbClr val="FFC000"/>
                </a:solidFill>
              </a:rPr>
              <a:t>if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page_reminder</a:t>
            </a:r>
            <a:r>
              <a:rPr lang="en-US" altLang="zh-CN" dirty="0">
                <a:solidFill>
                  <a:schemeClr val="bg1"/>
                </a:solidFill>
              </a:rPr>
              <a:t> == 0 </a:t>
            </a:r>
            <a:r>
              <a:rPr lang="en-US" altLang="zh-CN" dirty="0">
                <a:solidFill>
                  <a:srgbClr val="FFC000"/>
                </a:solidFill>
              </a:rPr>
              <a:t>else</a:t>
            </a:r>
            <a:r>
              <a:rPr lang="en-US" altLang="zh-CN" dirty="0">
                <a:solidFill>
                  <a:schemeClr val="bg1"/>
                </a:solidFill>
              </a:rPr>
              <a:t> page+1        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data_list</a:t>
            </a:r>
            <a:r>
              <a:rPr lang="en-US" altLang="zh-CN" dirty="0">
                <a:solidFill>
                  <a:schemeClr val="bg1"/>
                </a:solidFill>
              </a:rPr>
              <a:t> = []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>
                <a:solidFill>
                  <a:srgbClr val="FFC000"/>
                </a:solidFill>
              </a:rPr>
              <a:t>for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in</a:t>
            </a:r>
            <a:r>
              <a:rPr lang="en-US" altLang="zh-CN" dirty="0">
                <a:solidFill>
                  <a:schemeClr val="bg1"/>
                </a:solidFill>
              </a:rPr>
              <a:t> range(0, page):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dsl</a:t>
            </a:r>
            <a:r>
              <a:rPr lang="en-US" altLang="zh-CN" dirty="0">
                <a:solidFill>
                  <a:schemeClr val="bg1"/>
                </a:solidFill>
              </a:rPr>
              <a:t> =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"query": {"</a:t>
            </a:r>
            <a:r>
              <a:rPr lang="en-US" altLang="zh-CN" dirty="0" err="1">
                <a:solidFill>
                  <a:schemeClr val="bg1"/>
                </a:solidFill>
              </a:rPr>
              <a:t>match_all</a:t>
            </a:r>
            <a:r>
              <a:rPr lang="en-US" altLang="zh-CN" dirty="0">
                <a:solidFill>
                  <a:schemeClr val="bg1"/>
                </a:solidFill>
              </a:rPr>
              <a:t>": {}},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"from":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*</a:t>
            </a:r>
            <a:r>
              <a:rPr lang="en-US" altLang="zh-CN" dirty="0" err="1">
                <a:solidFill>
                  <a:schemeClr val="bg1"/>
                </a:solidFill>
              </a:rPr>
              <a:t>page_line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"size": </a:t>
            </a:r>
            <a:r>
              <a:rPr lang="en-US" altLang="zh-CN" dirty="0" err="1">
                <a:solidFill>
                  <a:schemeClr val="bg1"/>
                </a:solidFill>
              </a:rPr>
              <a:t>page_line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result = </a:t>
            </a:r>
            <a:r>
              <a:rPr lang="en-US" altLang="zh-CN" dirty="0" err="1">
                <a:solidFill>
                  <a:schemeClr val="bg1"/>
                </a:solidFill>
              </a:rPr>
              <a:t>self.es.search</a:t>
            </a:r>
            <a:r>
              <a:rPr lang="en-US" altLang="zh-CN" dirty="0">
                <a:solidFill>
                  <a:schemeClr val="bg1"/>
                </a:solidFill>
              </a:rPr>
              <a:t>(index=index, body=</a:t>
            </a:r>
            <a:r>
              <a:rPr lang="en-US" altLang="zh-CN" dirty="0" err="1">
                <a:solidFill>
                  <a:schemeClr val="bg1"/>
                </a:solidFill>
              </a:rPr>
              <a:t>dsl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data_list.append</a:t>
            </a:r>
            <a:r>
              <a:rPr lang="en-US" altLang="zh-CN" dirty="0">
                <a:solidFill>
                  <a:schemeClr val="bg1"/>
                </a:solidFill>
              </a:rPr>
              <a:t>(result)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>
                <a:solidFill>
                  <a:srgbClr val="FFC000"/>
                </a:solidFill>
              </a:rPr>
              <a:t>return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data_list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0212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自动补全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err="1"/>
              <a:t>E</a:t>
            </a:r>
            <a:r>
              <a:rPr lang="en-US" altLang="zh-CN" dirty="0" err="1"/>
              <a:t>lasticSearch</a:t>
            </a:r>
            <a:r>
              <a:rPr lang="en-US" altLang="zh-CN" dirty="0"/>
              <a:t> </a:t>
            </a:r>
            <a:r>
              <a:rPr lang="zh-CN" altLang="en-US" dirty="0"/>
              <a:t>性能调优</a:t>
            </a:r>
            <a:endParaRPr dirty="0"/>
          </a:p>
        </p:txBody>
      </p:sp>
      <p:sp>
        <p:nvSpPr>
          <p:cNvPr id="1005" name="autocomplete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080250"/>
            <a:ext cx="20828000" cy="15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Performance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8615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Linux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优化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关闭交换分区，防止内存置换降低性能。 将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fstab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文件中包含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swap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的行注释掉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	sed -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'/swap/s/^/#/' 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fstab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swapoff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–a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修改系统资源限制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单用户可以打开的最大文件数量，可以设置为官方推荐的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65536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或更大些</a:t>
            </a:r>
            <a:br>
              <a:rPr lang="zh-CN" alt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echo "* -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nofile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655360" &gt;&gt;/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/security/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limits.conf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单用户内存地址空间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echo "* - as unlimited" &gt;&gt;/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/security/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limits.conf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95993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优化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/>
              <a:t>  conf/</a:t>
            </a:r>
            <a:r>
              <a:rPr lang="en-US" altLang="zh-CN" dirty="0" err="1"/>
              <a:t>elasticsearch.yml</a:t>
            </a:r>
            <a:endParaRPr lang="en-US" altLang="zh-CN" dirty="0"/>
          </a:p>
          <a:p>
            <a:pPr marL="742950" indent="-742950" defTabSz="457200">
              <a:spcBef>
                <a:spcPts val="1600"/>
              </a:spcBef>
              <a:buSzTx/>
              <a:buAutoNum type="arabicPeriod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适当增大写入</a:t>
            </a:r>
            <a:r>
              <a:rPr lang="en-US" altLang="zh-CN" dirty="0"/>
              <a:t>buffer</a:t>
            </a:r>
            <a:r>
              <a:rPr lang="zh-CN" altLang="en-US" dirty="0"/>
              <a:t>和</a:t>
            </a:r>
            <a:r>
              <a:rPr lang="en-US" altLang="zh-CN" dirty="0"/>
              <a:t>bulk</a:t>
            </a:r>
            <a:r>
              <a:rPr lang="zh-CN" altLang="en-US" dirty="0"/>
              <a:t>队列长度，提高写入性能和稳定性</a:t>
            </a:r>
            <a:endParaRPr lang="en-US" altLang="zh-CN" dirty="0"/>
          </a:p>
          <a:p>
            <a:pPr marL="1676400" lvl="3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 err="1">
                <a:solidFill>
                  <a:srgbClr val="FFC000"/>
                </a:solidFill>
              </a:rPr>
              <a:t>indices.memory.index_buffer_size</a:t>
            </a:r>
            <a:r>
              <a:rPr lang="en-US" altLang="zh-CN" dirty="0">
                <a:solidFill>
                  <a:srgbClr val="FFC000"/>
                </a:solidFill>
              </a:rPr>
              <a:t>: 15%</a:t>
            </a:r>
          </a:p>
          <a:p>
            <a:pPr marL="1676400" lvl="3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 err="1">
                <a:solidFill>
                  <a:srgbClr val="FFC000"/>
                </a:solidFill>
              </a:rPr>
              <a:t>thread_pool.bulk.queue_size</a:t>
            </a:r>
            <a:r>
              <a:rPr lang="en-US" altLang="zh-CN" dirty="0">
                <a:solidFill>
                  <a:srgbClr val="FFC000"/>
                </a:solidFill>
              </a:rPr>
              <a:t>: 1024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计算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disk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使用量时，不考虑正在搬迁的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shard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在规模比较大的集群中，可以防止新建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shard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时扫描所有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shard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的元数据，提升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shard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分配速度。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		</a:t>
            </a:r>
            <a:r>
              <a:rPr lang="en-US" altLang="zh-CN" dirty="0" err="1">
                <a:solidFill>
                  <a:srgbClr val="FFC000"/>
                </a:solidFill>
              </a:rPr>
              <a:t>cluster.routing.allocation.disk.include_relocations</a:t>
            </a:r>
            <a:r>
              <a:rPr lang="en-US" altLang="zh-CN" dirty="0">
                <a:solidFill>
                  <a:srgbClr val="FFC000"/>
                </a:solidFill>
              </a:rPr>
              <a:t>: false</a:t>
            </a:r>
          </a:p>
          <a:p>
            <a:pPr marL="0" indent="0">
              <a:buNone/>
            </a:pP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66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使用优化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写入数据时尽量使用下面的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bulk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接口批量写入，提高写入效率。每个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bulk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请求的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doc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数量设定区间推荐为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1k~1w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，具体可根据业务场景选取一个适当的数量。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curl -H "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Content-Type:application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/json" -X POST "localhost:9200/_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bulk?pretty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“</a:t>
            </a: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调整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translog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同步策略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curl -H “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Content-Type:application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/json” -X PUT  “localhost:9200/{index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名称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}/" -d '{"settings": {"index": {"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translog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": {"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sync_interval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": "5s","durability": "async"}}}}'</a:t>
            </a:r>
          </a:p>
        </p:txBody>
      </p:sp>
    </p:spTree>
    <p:extLst>
      <p:ext uri="{BB962C8B-B14F-4D97-AF65-F5344CB8AC3E}">
        <p14:creationId xmlns:p14="http://schemas.microsoft.com/office/powerpoint/2010/main" val="390519264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使用优化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调整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</a:rPr>
              <a:t>refresh_interval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curl -H “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Content-Type:application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/json” -X PUT “localhost:9200/{index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名称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}" -d '{"settings":{"index":{"refresh_interval":"30s"}}}’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4. merge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并发控制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ES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的一个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index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由多个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shard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组成，而一个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shard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其实就是一个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Lucene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index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，它又由多个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segment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组成，且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Lucene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会不断地把一些小的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segment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合并成一个大的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segment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，这个过程被称为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merge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。当节点配置的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cpu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核数较高时，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merge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占用的资源可能会偏高，影响集群的性能，可以通过下面的命令调整某个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index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merge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过程的并发度：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curl -H "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Content-Type:application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/json" -X PUT "localhost:9200/bank/_settings" -d '{"index.merge.scheduler.max_thread_count":2}'</a:t>
            </a:r>
          </a:p>
        </p:txBody>
      </p:sp>
    </p:spTree>
    <p:extLst>
      <p:ext uri="{BB962C8B-B14F-4D97-AF65-F5344CB8AC3E}">
        <p14:creationId xmlns:p14="http://schemas.microsoft.com/office/powerpoint/2010/main" val="413262372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使用优化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查看集群状态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curl -X GET "localhost:9200/_cat/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health?v&amp;pretty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curl -X GET "localhost:9200/_cluster/health?&amp;pretty"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6.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查看索引状态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curl -X GET "localhost:9200/_cat/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indices?v&amp;pretty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7.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查看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node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状态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curl -X GET 'localhost:9200/_cat/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nodes?v&amp;pretty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’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curl -X GET 'localhost:9200/_nodes/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process?pretty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15609887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自动补全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E</a:t>
            </a:r>
            <a:r>
              <a:rPr lang="en-US" altLang="zh-CN" dirty="0"/>
              <a:t>lasticsearch </a:t>
            </a:r>
            <a:r>
              <a:rPr lang="zh-CN" altLang="en-US" dirty="0"/>
              <a:t>安装过程</a:t>
            </a:r>
            <a:endParaRPr dirty="0"/>
          </a:p>
        </p:txBody>
      </p:sp>
      <p:sp>
        <p:nvSpPr>
          <p:cNvPr id="1005" name="autocomplete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080250"/>
            <a:ext cx="20828000" cy="15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632295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0" indent="0" rtl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确认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JDK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版本（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JDK&gt;=8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rtl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新建用户并切换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rtl="0"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sudo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useradd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es</a:t>
            </a:r>
          </a:p>
          <a:p>
            <a:pPr marL="0" indent="0" rtl="0">
              <a:buNone/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su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es</a:t>
            </a:r>
          </a:p>
          <a:p>
            <a:pPr marL="0" indent="0" rtl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下载安装包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rtl="0">
              <a:buNone/>
            </a:pPr>
            <a:r>
              <a:rPr lang="da-DK" altLang="zh-CN" dirty="0">
                <a:solidFill>
                  <a:schemeClr val="bg1">
                    <a:lumMod val="95000"/>
                  </a:schemeClr>
                </a:solidFill>
              </a:rPr>
              <a:t>wget </a:t>
            </a:r>
            <a:r>
              <a:rPr lang="da-DK" altLang="zh-CN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https://artifacts.elastic.co/downloads/elasticsearch/elasticsearch-7.0.1-linux-x86_64.tar.gz</a:t>
            </a:r>
            <a:endParaRPr lang="da-DK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rtl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rtl="0"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cd elasticsearch-7.0.1/ &amp;&amp; ./bin/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elasticsearch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889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自动补全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T</a:t>
            </a:r>
            <a:r>
              <a:rPr lang="en-US" altLang="zh-CN" dirty="0"/>
              <a:t>hank you</a:t>
            </a:r>
            <a:endParaRPr dirty="0"/>
          </a:p>
        </p:txBody>
      </p:sp>
      <p:sp>
        <p:nvSpPr>
          <p:cNvPr id="1005" name="autocomplete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080250"/>
            <a:ext cx="20828000" cy="15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4504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特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特点</a:t>
            </a:r>
          </a:p>
        </p:txBody>
      </p:sp>
      <p:sp>
        <p:nvSpPr>
          <p:cNvPr id="160" name="具有多种不同的数据结构可用，其中包括：字符串、散列、列表、集合、有序集合、位图(bitmap）、HyperLogLog、地理坐标（GEO）…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/>
          <a:lstStyle/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r>
              <a:rPr lang="zh-CN" altLang="en-US" dirty="0"/>
              <a:t>可以作为一个大型分布式集群（数百台服务器）技术</a:t>
            </a:r>
            <a:r>
              <a:rPr lang="en-US" altLang="zh-CN" dirty="0"/>
              <a:t>,</a:t>
            </a:r>
            <a:r>
              <a:rPr lang="zh-CN" altLang="en-US" dirty="0"/>
              <a:t>处理</a:t>
            </a:r>
            <a:r>
              <a:rPr lang="en-US" altLang="zh-CN" dirty="0"/>
              <a:t>PB</a:t>
            </a:r>
            <a:r>
              <a:rPr lang="zh-CN" altLang="en-US" dirty="0"/>
              <a:t>级数据</a:t>
            </a:r>
            <a:r>
              <a:rPr lang="en-US" altLang="zh-CN" dirty="0"/>
              <a:t>,</a:t>
            </a:r>
            <a:r>
              <a:rPr lang="zh-CN" altLang="en-US" dirty="0"/>
              <a:t>服务大公司</a:t>
            </a:r>
            <a:r>
              <a:rPr lang="en-US" altLang="zh-CN" dirty="0"/>
              <a:t>;</a:t>
            </a:r>
            <a:r>
              <a:rPr lang="zh-CN" altLang="en-US" dirty="0"/>
              <a:t>也可以运行在单机上</a:t>
            </a:r>
            <a:r>
              <a:rPr lang="en-US" altLang="zh-CN" dirty="0"/>
              <a:t>,</a:t>
            </a:r>
            <a:r>
              <a:rPr lang="zh-CN" altLang="en-US" dirty="0"/>
              <a:t>服务小公司。</a:t>
            </a:r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r>
              <a:rPr lang="en-US" altLang="zh-CN" dirty="0"/>
              <a:t>Apache Lucene</a:t>
            </a:r>
            <a:r>
              <a:rPr lang="zh-CN" altLang="en-US" dirty="0"/>
              <a:t>是一个用</a:t>
            </a:r>
            <a:r>
              <a:rPr lang="en-US" altLang="zh-CN" dirty="0"/>
              <a:t>Java</a:t>
            </a:r>
            <a:r>
              <a:rPr lang="zh-CN" altLang="en-US" dirty="0"/>
              <a:t>编写的高性能，功能齐全信息检索库。</a:t>
            </a:r>
            <a:r>
              <a:rPr lang="en-US" altLang="zh-CN" dirty="0"/>
              <a:t>Elasticsearch</a:t>
            </a:r>
            <a:r>
              <a:rPr lang="zh-CN" altLang="en-US" dirty="0"/>
              <a:t>内部利用</a:t>
            </a:r>
            <a:r>
              <a:rPr lang="en-US" altLang="zh-CN" dirty="0"/>
              <a:t>Lucene</a:t>
            </a:r>
            <a:r>
              <a:rPr lang="zh-CN" altLang="en-US" dirty="0"/>
              <a:t>来构建的分布式和分析功能。提供了 </a:t>
            </a:r>
            <a:r>
              <a:rPr lang="en-US" altLang="zh-CN" dirty="0"/>
              <a:t>REST API </a:t>
            </a:r>
            <a:r>
              <a:rPr lang="zh-CN" altLang="en-US" dirty="0"/>
              <a:t>的操作接口，开箱即用。</a:t>
            </a:r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Elasticsearch</a:t>
            </a:r>
            <a:r>
              <a:rPr lang="zh-CN" altLang="en-US" dirty="0"/>
              <a:t>在后台使用</a:t>
            </a:r>
            <a:r>
              <a:rPr lang="en-US" altLang="zh-CN" dirty="0"/>
              <a:t>Lucene</a:t>
            </a:r>
            <a:r>
              <a:rPr lang="zh-CN" altLang="en-US" dirty="0"/>
              <a:t>来提供最强大的全文检索，提供任何开源产品的能力。搜索自带的多语言支持，强大的查询语言，地理位置支持，上下文感知的建议，自动完成和搜索片段。</a:t>
            </a:r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Elasticsearch</a:t>
            </a:r>
            <a:r>
              <a:rPr lang="zh-CN" altLang="en-US" dirty="0"/>
              <a:t>允许你快速上手。简单的指定一个</a:t>
            </a:r>
            <a:r>
              <a:rPr lang="en-US" altLang="zh-CN" dirty="0"/>
              <a:t>JSON</a:t>
            </a:r>
            <a:r>
              <a:rPr lang="zh-CN" altLang="en-US" dirty="0"/>
              <a:t>文档将自动检测数据的结构和类型，创建一个索引，并使你的数据检索。还拥有完全控制，以自定义数据是如何被索引。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Off val="-135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数据结构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数据结构</a:t>
            </a:r>
          </a:p>
        </p:txBody>
      </p:sp>
      <p:sp>
        <p:nvSpPr>
          <p:cNvPr id="163" name="data structur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 structures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</a:t>
            </a:r>
            <a:r>
              <a:rPr lang="zh-CN" altLang="en-US" dirty="0"/>
              <a:t>是一个分布式数据库，可以运行在多个节点上，多个节点可以组成一个集群。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894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Index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 </a:t>
            </a:r>
            <a:r>
              <a:rPr lang="zh-CN" altLang="en-US" dirty="0"/>
              <a:t>会索引所有字段，经过处理后写入反向索引（</a:t>
            </a:r>
            <a:r>
              <a:rPr lang="en-US" altLang="zh-CN" dirty="0"/>
              <a:t>Inverted Index</a:t>
            </a:r>
            <a:r>
              <a:rPr lang="zh-CN" altLang="en-US" dirty="0"/>
              <a:t>），当查找时会直接查找这个索引。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</a:t>
            </a:r>
            <a:r>
              <a:rPr lang="zh-CN" altLang="en-US" dirty="0"/>
              <a:t>数据管理的顶层就是</a:t>
            </a:r>
            <a:r>
              <a:rPr lang="en-US" altLang="zh-CN" dirty="0"/>
              <a:t>Index(</a:t>
            </a:r>
            <a:r>
              <a:rPr lang="zh-CN" altLang="en-US" dirty="0"/>
              <a:t>索引</a:t>
            </a:r>
            <a:r>
              <a:rPr lang="en-US" altLang="zh-CN" dirty="0"/>
              <a:t>)</a:t>
            </a:r>
            <a:r>
              <a:rPr lang="zh-CN" altLang="en-US" dirty="0"/>
              <a:t>，它是单个数据库的同义词。每个</a:t>
            </a:r>
            <a:r>
              <a:rPr lang="en-US" altLang="zh-CN" dirty="0"/>
              <a:t>Index</a:t>
            </a:r>
            <a:r>
              <a:rPr lang="zh-CN" altLang="en-US" dirty="0"/>
              <a:t>的名称必须是小写。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519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Shard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每个</a:t>
            </a:r>
            <a:r>
              <a:rPr lang="en-US" altLang="zh-CN" dirty="0"/>
              <a:t>Index</a:t>
            </a:r>
            <a:r>
              <a:rPr lang="zh-CN" altLang="en-US" dirty="0"/>
              <a:t>上包含多个</a:t>
            </a:r>
            <a:r>
              <a:rPr lang="en-US" altLang="zh-CN" dirty="0"/>
              <a:t>Shard,</a:t>
            </a:r>
            <a:r>
              <a:rPr lang="zh-CN" altLang="en-US" dirty="0"/>
              <a:t>默认是</a:t>
            </a:r>
            <a:r>
              <a:rPr lang="en-US" altLang="zh-CN" dirty="0"/>
              <a:t>5</a:t>
            </a:r>
            <a:r>
              <a:rPr lang="zh-CN" altLang="en-US" dirty="0"/>
              <a:t>个，分散在不同节点上，不会存在两个相同的</a:t>
            </a:r>
            <a:r>
              <a:rPr lang="en-US" altLang="zh-CN" dirty="0"/>
              <a:t>Shard</a:t>
            </a:r>
            <a:r>
              <a:rPr lang="zh-CN" altLang="en-US" dirty="0"/>
              <a:t>存在同一个</a:t>
            </a:r>
            <a:r>
              <a:rPr lang="en-US" altLang="zh-CN" dirty="0"/>
              <a:t>Node</a:t>
            </a:r>
            <a:r>
              <a:rPr lang="zh-CN" altLang="en-US" dirty="0"/>
              <a:t>上。</a:t>
            </a:r>
            <a:r>
              <a:rPr lang="en-US" altLang="zh-CN" dirty="0"/>
              <a:t>Shard</a:t>
            </a:r>
            <a:r>
              <a:rPr lang="zh-CN" altLang="en-US" dirty="0"/>
              <a:t>是最小的</a:t>
            </a:r>
            <a:r>
              <a:rPr lang="en-US" altLang="zh-CN" dirty="0"/>
              <a:t>Lucene</a:t>
            </a:r>
            <a:r>
              <a:rPr lang="zh-CN" altLang="en-US" dirty="0"/>
              <a:t>索引单元。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当</a:t>
            </a:r>
            <a:r>
              <a:rPr lang="en-US" altLang="zh-CN" dirty="0"/>
              <a:t>Document </a:t>
            </a:r>
            <a:r>
              <a:rPr lang="zh-CN" altLang="en-US" dirty="0"/>
              <a:t>存储时</a:t>
            </a:r>
            <a:r>
              <a:rPr lang="en-US" altLang="zh-CN" dirty="0"/>
              <a:t>Elastic</a:t>
            </a:r>
            <a:r>
              <a:rPr lang="zh-CN" altLang="en-US" dirty="0"/>
              <a:t>会通过</a:t>
            </a:r>
            <a:r>
              <a:rPr lang="en-US" altLang="zh-CN" dirty="0"/>
              <a:t>doc id</a:t>
            </a:r>
            <a:r>
              <a:rPr lang="zh-CN" altLang="en-US" dirty="0"/>
              <a:t>进行</a:t>
            </a:r>
            <a:r>
              <a:rPr lang="en-US" altLang="zh-CN" dirty="0"/>
              <a:t>hash</a:t>
            </a:r>
            <a:r>
              <a:rPr lang="zh-CN" altLang="en-US" dirty="0"/>
              <a:t>来确定存储到哪一个</a:t>
            </a:r>
            <a:r>
              <a:rPr lang="en-US" altLang="zh-CN" dirty="0"/>
              <a:t>Shard</a:t>
            </a:r>
            <a:r>
              <a:rPr lang="zh-CN" altLang="en-US" dirty="0"/>
              <a:t>上，然后再</a:t>
            </a:r>
            <a:r>
              <a:rPr lang="en-US" altLang="zh-CN" dirty="0"/>
              <a:t>Shard</a:t>
            </a:r>
            <a:r>
              <a:rPr lang="zh-CN" altLang="en-US" dirty="0"/>
              <a:t>上面进行索引存储。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1641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Segments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一个</a:t>
            </a:r>
            <a:r>
              <a:rPr lang="en-US" altLang="zh-CN" dirty="0"/>
              <a:t>Index</a:t>
            </a:r>
            <a:r>
              <a:rPr lang="zh-CN" altLang="en-US" dirty="0"/>
              <a:t>由许多独立的</a:t>
            </a:r>
            <a:r>
              <a:rPr lang="en-US" altLang="zh-CN" dirty="0"/>
              <a:t>Segments </a:t>
            </a:r>
            <a:r>
              <a:rPr lang="zh-CN" altLang="en-US" dirty="0"/>
              <a:t>组成，而 </a:t>
            </a:r>
            <a:r>
              <a:rPr lang="en-US" altLang="zh-CN" dirty="0"/>
              <a:t>Segments </a:t>
            </a:r>
            <a:r>
              <a:rPr lang="zh-CN" altLang="en-US" dirty="0"/>
              <a:t>则包含了文档中的</a:t>
            </a:r>
            <a:r>
              <a:rPr lang="en-US" altLang="zh-CN" dirty="0"/>
              <a:t>Term Dictionary ,Term Index</a:t>
            </a:r>
            <a:r>
              <a:rPr lang="zh-CN" altLang="en-US" dirty="0"/>
              <a:t>的倒排索引以及</a:t>
            </a:r>
            <a:r>
              <a:rPr lang="en-US" altLang="zh-CN" dirty="0"/>
              <a:t>Document</a:t>
            </a:r>
            <a:r>
              <a:rPr lang="zh-CN" altLang="en-US" dirty="0"/>
              <a:t>的字段数据。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Segments </a:t>
            </a:r>
            <a:r>
              <a:rPr lang="zh-CN" altLang="en-US" dirty="0"/>
              <a:t>直接提供了搜索功能，</a:t>
            </a:r>
            <a:r>
              <a:rPr lang="en-US" altLang="zh-CN" dirty="0"/>
              <a:t>ES</a:t>
            </a:r>
            <a:r>
              <a:rPr lang="zh-CN" altLang="en-US" dirty="0"/>
              <a:t>的一个</a:t>
            </a:r>
            <a:r>
              <a:rPr lang="en-US" altLang="zh-CN" dirty="0"/>
              <a:t>Shard(Lucence Index)</a:t>
            </a:r>
            <a:r>
              <a:rPr lang="zh-CN" altLang="en-US" dirty="0"/>
              <a:t>中是由大量的</a:t>
            </a:r>
            <a:r>
              <a:rPr lang="en-US" altLang="zh-CN" dirty="0"/>
              <a:t>Segments</a:t>
            </a:r>
            <a:r>
              <a:rPr lang="zh-CN" altLang="en-US" dirty="0"/>
              <a:t>构成的，且每一次</a:t>
            </a:r>
            <a:r>
              <a:rPr lang="en-US" altLang="zh-CN" dirty="0"/>
              <a:t>fresh </a:t>
            </a:r>
            <a:r>
              <a:rPr lang="zh-CN" altLang="en-US" dirty="0"/>
              <a:t>都会产生新的</a:t>
            </a:r>
            <a:r>
              <a:rPr lang="en-US" altLang="zh-CN" dirty="0"/>
              <a:t>Segments</a:t>
            </a:r>
            <a:r>
              <a:rPr lang="zh-CN" altLang="en-US" dirty="0"/>
              <a:t>文件。但是这样产生的</a:t>
            </a:r>
            <a:r>
              <a:rPr lang="en-US" altLang="zh-CN" dirty="0"/>
              <a:t>Segments</a:t>
            </a:r>
            <a:r>
              <a:rPr lang="zh-CN" altLang="en-US" dirty="0"/>
              <a:t>会有大有小，相当碎片化。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因此在</a:t>
            </a:r>
            <a:r>
              <a:rPr lang="en-US" altLang="zh-CN" dirty="0"/>
              <a:t>ES</a:t>
            </a:r>
            <a:r>
              <a:rPr lang="zh-CN" altLang="en-US" dirty="0"/>
              <a:t>内部会开启一个线程，将小的</a:t>
            </a:r>
            <a:r>
              <a:rPr lang="en-US" altLang="zh-CN" dirty="0"/>
              <a:t>Segments </a:t>
            </a:r>
            <a:r>
              <a:rPr lang="zh-CN" altLang="en-US" dirty="0"/>
              <a:t>合并</a:t>
            </a:r>
            <a:r>
              <a:rPr lang="en-US" altLang="zh-CN" dirty="0"/>
              <a:t>(Merge)</a:t>
            </a:r>
            <a:r>
              <a:rPr lang="zh-CN" altLang="en-US" dirty="0"/>
              <a:t>为一个大的</a:t>
            </a:r>
            <a:r>
              <a:rPr lang="en-US" altLang="zh-CN" dirty="0"/>
              <a:t>Segments,</a:t>
            </a:r>
            <a:r>
              <a:rPr lang="zh-CN" altLang="en-US" dirty="0"/>
              <a:t>减少碎片化，降低文件打开数，提升</a:t>
            </a:r>
            <a:r>
              <a:rPr lang="en-US" altLang="zh-CN" dirty="0"/>
              <a:t>IO</a:t>
            </a:r>
            <a:r>
              <a:rPr lang="zh-CN" altLang="en-US" dirty="0"/>
              <a:t>性能。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7860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2515</Words>
  <Application>Microsoft Office PowerPoint</Application>
  <PresentationFormat>自定义</PresentationFormat>
  <Paragraphs>258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Courier</vt:lpstr>
      <vt:lpstr>Helvetica Neue</vt:lpstr>
      <vt:lpstr>Helvetica Neue Light</vt:lpstr>
      <vt:lpstr>Helvetica Neue Medium</vt:lpstr>
      <vt:lpstr>Arial</vt:lpstr>
      <vt:lpstr>Calibri</vt:lpstr>
      <vt:lpstr>Helvetica</vt:lpstr>
      <vt:lpstr>Wingdings</vt:lpstr>
      <vt:lpstr>White</vt:lpstr>
      <vt:lpstr>PowerPoint 演示文稿</vt:lpstr>
      <vt:lpstr>PowerPoint 演示文稿</vt:lpstr>
      <vt:lpstr>ElasticSearch</vt:lpstr>
      <vt:lpstr>特点</vt:lpstr>
      <vt:lpstr>数据结构</vt:lpstr>
      <vt:lpstr>Node</vt:lpstr>
      <vt:lpstr>Index</vt:lpstr>
      <vt:lpstr>Shard</vt:lpstr>
      <vt:lpstr>Segments</vt:lpstr>
      <vt:lpstr>Type</vt:lpstr>
      <vt:lpstr>Document</vt:lpstr>
      <vt:lpstr>Elasticsearch索引原理</vt:lpstr>
      <vt:lpstr>倒排索引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ES 存储过程</vt:lpstr>
      <vt:lpstr>ES 读取过程</vt:lpstr>
      <vt:lpstr>Elasticsearch API </vt:lpstr>
      <vt:lpstr>索引相关</vt:lpstr>
      <vt:lpstr>文档相关</vt:lpstr>
      <vt:lpstr>文档相关</vt:lpstr>
      <vt:lpstr>搜索相关</vt:lpstr>
      <vt:lpstr>Python 实现</vt:lpstr>
      <vt:lpstr>搜索相关</vt:lpstr>
      <vt:lpstr>搜索相关</vt:lpstr>
      <vt:lpstr>搜索相关</vt:lpstr>
      <vt:lpstr>ElasticSearch 性能调优</vt:lpstr>
      <vt:lpstr>Linux 优化</vt:lpstr>
      <vt:lpstr>Node优化</vt:lpstr>
      <vt:lpstr>使用优化</vt:lpstr>
      <vt:lpstr>使用优化</vt:lpstr>
      <vt:lpstr>使用优化</vt:lpstr>
      <vt:lpstr>Elasticsearch 安装过程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Uchida Hideto</dc:creator>
  <cp:lastModifiedBy>Uchida Hideto</cp:lastModifiedBy>
  <cp:revision>16</cp:revision>
  <dcterms:created xsi:type="dcterms:W3CDTF">2019-05-05T02:29:31Z</dcterms:created>
  <dcterms:modified xsi:type="dcterms:W3CDTF">2019-05-08T07:00:51Z</dcterms:modified>
</cp:coreProperties>
</file>