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5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7491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057" y="2613546"/>
            <a:ext cx="5051593" cy="163090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Библеотеки </a:t>
            </a:r>
            <a:r>
              <a:rPr lang="en-US" sz="4400" b="1" dirty="0">
                <a:solidFill>
                  <a:schemeClr val="tx1"/>
                </a:solidFill>
              </a:rPr>
              <a:t>python</a:t>
            </a:r>
            <a:r>
              <a:rPr lang="ru-RU" sz="4400" dirty="0">
                <a:solidFill>
                  <a:schemeClr val="tx1"/>
                </a:solidFill>
              </a:rPr>
              <a:t> для анализа данных и машинного обучения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DEFB-CA5E-406D-8A2B-C441ED04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219456"/>
            <a:ext cx="10058400" cy="1371600"/>
          </a:xfrm>
        </p:spPr>
        <p:txBody>
          <a:bodyPr/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Open Sans"/>
              </a:rPr>
              <a:t>Pandas</a:t>
            </a:r>
            <a:br>
              <a:rPr lang="en-US" b="1" i="0" dirty="0">
                <a:solidFill>
                  <a:srgbClr val="383838"/>
                </a:solidFill>
                <a:effectLst/>
                <a:latin typeface="Open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5AD3-0206-4DD1-9080-524691E0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92" y="905256"/>
            <a:ext cx="10058400" cy="3849624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686868"/>
                </a:solidFill>
                <a:effectLst/>
                <a:latin typeface="Open Sans"/>
              </a:rPr>
              <a:t>Библиотека предоставляет структуры данных и инструменты для анализа. Хороша в обработке неполных, неупорядоченных и немаркированных данных (как раз такие чаще всего и встречаются в жизни). Pandas позволяет заменить довольно сложные операции с данными на одну-две команды. Содержит много готовых методов группировки, фильтрации, объединения данных, а также возможность распознавания разных типов источников. В библиотеке можно объединять таблицы по аналогии с SQL JOIN. При этом данные берутся прямо из файлов, благодаря чему отпадает необходимость в организации баз данных. Еще одна особенность Pandas — cкорость работы. Например, чтобы сгруппировать данные таблицы в 10 млн. строк, подсчитать средний чек и отсортировать результаты по убыванию, понадобится одна строчка кода и меньше пяти секунд:</a:t>
            </a:r>
          </a:p>
          <a:p>
            <a:endParaRPr lang="ru-RU" dirty="0"/>
          </a:p>
        </p:txBody>
      </p:sp>
      <p:pic>
        <p:nvPicPr>
          <p:cNvPr id="1026" name="Picture 2" descr="Загрузка данных в dataframe в библиотеке Python - Pandas">
            <a:extLst>
              <a:ext uri="{FF2B5EF4-FFF2-40B4-BE49-F238E27FC236}">
                <a16:creationId xmlns:a16="http://schemas.microsoft.com/office/drawing/2014/main" id="{0BF253CF-7786-43B1-886D-73BA78D5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2" y="3933949"/>
            <a:ext cx="3543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абота в Pandas - библиотеке Python">
            <a:extLst>
              <a:ext uri="{FF2B5EF4-FFF2-40B4-BE49-F238E27FC236}">
                <a16:creationId xmlns:a16="http://schemas.microsoft.com/office/drawing/2014/main" id="{86043B9D-A31C-4E6E-BD94-863A76C6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83" y="5476999"/>
            <a:ext cx="2286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абота в Pandas (2) - библиотеке Python">
            <a:extLst>
              <a:ext uri="{FF2B5EF4-FFF2-40B4-BE49-F238E27FC236}">
                <a16:creationId xmlns:a16="http://schemas.microsoft.com/office/drawing/2014/main" id="{998AD77A-0C5A-4765-AFB8-92C53F6B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65" y="3914899"/>
            <a:ext cx="577759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9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CF26-C963-4444-9100-05106C5F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53" y="219456"/>
            <a:ext cx="10058400" cy="137160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Pandas</a:t>
            </a:r>
            <a:br>
              <a:rPr lang="en-US" b="0" i="0" dirty="0">
                <a:solidFill>
                  <a:srgbClr val="222222"/>
                </a:solidFill>
                <a:effectLst/>
                <a:latin typeface="Fira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1010-7C8B-43DC-8A8A-C003C1BF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94" y="1046216"/>
            <a:ext cx="10058400" cy="3849624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Библиотека для обработки данных. С ее помощью можно загрузить данные практически из любого источника (интеграция с основными форматами хранения данных для машинного обучения), вычислить различные функции и создать новые параметры, построение запросов к данным с помощью агрегативных функций сродни реализованным в SQL. Кроме того, имеются разнообразные функции преобразования матриц, метод скользящего окна и прочие методы для получения информации из данных.</a:t>
            </a:r>
            <a:endParaRPr lang="ru-RU" dirty="0"/>
          </a:p>
        </p:txBody>
      </p:sp>
      <p:pic>
        <p:nvPicPr>
          <p:cNvPr id="3076" name="Picture 4" descr="Data Analysis with Pandas &amp; Python - Lintel Technologies Blog">
            <a:extLst>
              <a:ext uri="{FF2B5EF4-FFF2-40B4-BE49-F238E27FC236}">
                <a16:creationId xmlns:a16="http://schemas.microsoft.com/office/drawing/2014/main" id="{9736FE3E-64DF-45F0-8EAE-3153C600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4" y="3918485"/>
            <a:ext cx="6172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611-B240-4BE8-8F41-866D146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219456"/>
            <a:ext cx="10058400" cy="1371600"/>
          </a:xfrm>
        </p:spPr>
        <p:txBody>
          <a:bodyPr/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Open Sans"/>
              </a:rPr>
              <a:t>NumPy</a:t>
            </a:r>
            <a:br>
              <a:rPr lang="en-US" b="1" i="0" dirty="0">
                <a:solidFill>
                  <a:srgbClr val="383838"/>
                </a:solidFill>
                <a:effectLst/>
                <a:latin typeface="Open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8A57-EB89-4ADB-BF4A-C52A8096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905256"/>
            <a:ext cx="10058400" cy="3849624"/>
          </a:xfrm>
        </p:spPr>
        <p:txBody>
          <a:bodyPr/>
          <a:lstStyle/>
          <a:p>
            <a:r>
              <a:rPr lang="ru-RU" b="0" i="0" dirty="0">
                <a:solidFill>
                  <a:srgbClr val="686868"/>
                </a:solidFill>
                <a:effectLst/>
                <a:latin typeface="Open Sans"/>
              </a:rPr>
              <a:t>Основная библиотека Python, которая упрощает работу с векторами и матрицами. Содержит готовые методы для самых различных операций: от создания, изменения формы, умножения и расчета детерминанта матриц до решения линейных уравнений и сингулярного разложения. Например, возьмем такую систему уравнений:</a:t>
            </a:r>
            <a:endParaRPr lang="ru-RU" dirty="0"/>
          </a:p>
        </p:txBody>
      </p:sp>
      <p:pic>
        <p:nvPicPr>
          <p:cNvPr id="2050" name="Picture 2" descr="Библиотека Python - NumPy - пример системы уравнений">
            <a:extLst>
              <a:ext uri="{FF2B5EF4-FFF2-40B4-BE49-F238E27FC236}">
                <a16:creationId xmlns:a16="http://schemas.microsoft.com/office/drawing/2014/main" id="{670C170C-C345-4F32-B354-9C9B5214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2" y="1757116"/>
            <a:ext cx="2552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C3988-F972-4124-B335-2C143EDEDA6B}"/>
              </a:ext>
            </a:extLst>
          </p:cNvPr>
          <p:cNvSpPr txBox="1"/>
          <p:nvPr/>
        </p:nvSpPr>
        <p:spPr>
          <a:xfrm>
            <a:off x="497032" y="2635623"/>
            <a:ext cx="6095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686868"/>
                </a:solidFill>
                <a:effectLst/>
                <a:latin typeface="Open Sans"/>
              </a:rPr>
              <a:t>Чтобы ее решить, достаточно воспользоваться методом </a:t>
            </a:r>
            <a:r>
              <a:rPr lang="en-US" b="0" i="0" dirty="0" err="1">
                <a:solidFill>
                  <a:srgbClr val="686868"/>
                </a:solidFill>
                <a:effectLst/>
                <a:latin typeface="Open Sans"/>
              </a:rPr>
              <a:t>lialg.solve</a:t>
            </a:r>
            <a:r>
              <a:rPr lang="en-US" b="0" i="0" dirty="0">
                <a:solidFill>
                  <a:srgbClr val="686868"/>
                </a:solidFill>
                <a:effectLst/>
                <a:latin typeface="Open Sans"/>
              </a:rPr>
              <a:t>:</a:t>
            </a:r>
          </a:p>
          <a:p>
            <a:pPr algn="l"/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import </a:t>
            </a:r>
            <a:r>
              <a:rPr lang="en-US" b="0" i="1" dirty="0" err="1">
                <a:solidFill>
                  <a:srgbClr val="686868"/>
                </a:solidFill>
                <a:effectLst/>
                <a:latin typeface="Open Sans"/>
              </a:rPr>
              <a:t>numpy</a:t>
            </a:r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 as np</a:t>
            </a:r>
            <a:endParaRPr lang="en-US" b="0" i="0" dirty="0">
              <a:solidFill>
                <a:srgbClr val="686868"/>
              </a:solidFill>
              <a:effectLst/>
              <a:latin typeface="Open Sans"/>
            </a:endParaRPr>
          </a:p>
          <a:p>
            <a:pPr algn="l"/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left = </a:t>
            </a:r>
            <a:r>
              <a:rPr lang="en-US" b="0" i="1" dirty="0" err="1">
                <a:solidFill>
                  <a:srgbClr val="686868"/>
                </a:solidFill>
                <a:effectLst/>
                <a:latin typeface="Open Sans"/>
              </a:rPr>
              <a:t>np.array</a:t>
            </a:r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( [ [1, 3], [2, -4] ] )</a:t>
            </a:r>
            <a:endParaRPr lang="en-US" b="0" i="0" dirty="0">
              <a:solidFill>
                <a:srgbClr val="686868"/>
              </a:solidFill>
              <a:effectLst/>
              <a:latin typeface="Open Sans"/>
            </a:endParaRPr>
          </a:p>
          <a:p>
            <a:pPr algn="l"/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right = </a:t>
            </a:r>
            <a:r>
              <a:rPr lang="en-US" b="0" i="1" dirty="0" err="1">
                <a:solidFill>
                  <a:srgbClr val="686868"/>
                </a:solidFill>
                <a:effectLst/>
                <a:latin typeface="Open Sans"/>
              </a:rPr>
              <a:t>np.array</a:t>
            </a:r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( [9, 8] )</a:t>
            </a:r>
            <a:endParaRPr lang="en-US" b="0" i="0" dirty="0">
              <a:solidFill>
                <a:srgbClr val="686868"/>
              </a:solidFill>
              <a:effectLst/>
              <a:latin typeface="Open Sans"/>
            </a:endParaRPr>
          </a:p>
          <a:p>
            <a:pPr algn="l"/>
            <a:r>
              <a:rPr lang="en-US" b="0" i="1" dirty="0" err="1">
                <a:solidFill>
                  <a:srgbClr val="686868"/>
                </a:solidFill>
                <a:effectLst/>
                <a:latin typeface="Open Sans"/>
              </a:rPr>
              <a:t>np.linalg.solve</a:t>
            </a:r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(left, right)</a:t>
            </a:r>
            <a:endParaRPr lang="en-US" b="0" i="0" dirty="0">
              <a:solidFill>
                <a:srgbClr val="686868"/>
              </a:solidFill>
              <a:effectLst/>
              <a:latin typeface="Open Sans"/>
            </a:endParaRPr>
          </a:p>
          <a:p>
            <a:pPr algn="l"/>
            <a:r>
              <a:rPr lang="ru-RU" b="0" i="1" dirty="0">
                <a:solidFill>
                  <a:srgbClr val="686868"/>
                </a:solidFill>
                <a:effectLst/>
                <a:latin typeface="Open Sans"/>
              </a:rPr>
              <a:t>Ответ: </a:t>
            </a:r>
            <a:r>
              <a:rPr lang="en-US" b="0" i="1" dirty="0">
                <a:solidFill>
                  <a:srgbClr val="686868"/>
                </a:solidFill>
                <a:effectLst/>
                <a:latin typeface="Open Sans"/>
              </a:rPr>
              <a:t>array([6., 1.])</a:t>
            </a:r>
            <a:endParaRPr lang="en-US" b="0" i="0" dirty="0">
              <a:solidFill>
                <a:srgbClr val="686868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74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19F-9318-4E46-A6EF-788DC2DA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73518"/>
            <a:ext cx="10058400" cy="137160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NumPy</a:t>
            </a:r>
            <a:br>
              <a:rPr lang="en-US" b="0" i="0" dirty="0">
                <a:solidFill>
                  <a:srgbClr val="222222"/>
                </a:solidFill>
                <a:effectLst/>
                <a:latin typeface="Fira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5219-09B8-48F3-9303-B9F150A3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31" y="963089"/>
            <a:ext cx="10058400" cy="3849624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Как правило, 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NumPy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операции необходимы для преобразования датасетов, которые можно представить в виде матрицы. В библиотеке реализовано большое количество операций для работы с многомерными массивами, преобразования Фурье и генераторы случайных чисел. Форматы хранения numpy де-факто являются стандартом для хранения числовых данных во многих других библиотеках (например, Pandas, Scikit-learn, SciPy).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696A2-03FF-42C5-81C2-8053AF3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11" y="3187767"/>
            <a:ext cx="7671151" cy="32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985-CF1E-4686-BEC6-8F9650F9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67" y="219456"/>
            <a:ext cx="10058400" cy="1371600"/>
          </a:xfrm>
        </p:spPr>
        <p:txBody>
          <a:bodyPr/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Open Sans"/>
              </a:rPr>
              <a:t>Scikit-learn</a:t>
            </a:r>
            <a:br>
              <a:rPr lang="en-US" b="1" i="0" dirty="0">
                <a:solidFill>
                  <a:srgbClr val="383838"/>
                </a:solidFill>
                <a:effectLst/>
                <a:latin typeface="Open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D99B-3EC0-4E17-A93A-755E351B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905256"/>
            <a:ext cx="10058400" cy="3849624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686868"/>
                </a:solidFill>
                <a:effectLst/>
                <a:latin typeface="Open Sans"/>
              </a:rPr>
              <a:t>Основывается на NumPy и SciPy. Предоставляет алгоритмы для машинного обучения и интеллектуального анализа данных: кластеризации, регрессии и классификации. Одна из самых лучших библиотек для компаний, работающих с огромным объемом данных. Ее используют Evernote, OKCupid, Spotify и Birchbox.</a:t>
            </a:r>
            <a:br>
              <a:rPr lang="ru-RU" dirty="0"/>
            </a:br>
            <a:endParaRPr lang="ru-RU" dirty="0"/>
          </a:p>
        </p:txBody>
      </p:sp>
      <p:pic>
        <p:nvPicPr>
          <p:cNvPr id="4100" name="Picture 4" descr="Введение в Scikit-learn">
            <a:extLst>
              <a:ext uri="{FF2B5EF4-FFF2-40B4-BE49-F238E27FC236}">
                <a16:creationId xmlns:a16="http://schemas.microsoft.com/office/drawing/2014/main" id="{AB43E197-8CEC-408F-A415-CD3C26D6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3530644"/>
            <a:ext cx="5283531" cy="28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7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0CB-9E2C-4E1D-8520-A504436E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895" y="731519"/>
            <a:ext cx="6559136" cy="6048105"/>
          </a:xfrm>
        </p:spPr>
        <p:txBody>
          <a:bodyPr>
            <a:normAutofit/>
          </a:bodyPr>
          <a:lstStyle/>
          <a:p>
            <a:r>
              <a:rPr lang="ru-RU" sz="1600" b="1" i="0" dirty="0">
                <a:solidFill>
                  <a:srgbClr val="222222"/>
                </a:solidFill>
                <a:effectLst/>
                <a:latin typeface="-apple-system"/>
              </a:rPr>
              <a:t>Библиотека программного обеспечения с более чем десятилетней историей содержит реализации практически всех возможных преобразований, и нередко ее одной хватает для полной реализации модели. Как правило, при программировании практически любой модели на языке Python какие-то преобразования с использованием данной библиотеки всегда присутствуют.</a:t>
            </a:r>
            <a:br>
              <a:rPr lang="ru-RU" sz="1600" b="1" dirty="0"/>
            </a:br>
            <a:r>
              <a:rPr lang="ru-RU" sz="1600" b="1" i="0" dirty="0">
                <a:solidFill>
                  <a:srgbClr val="222222"/>
                </a:solidFill>
                <a:effectLst/>
                <a:latin typeface="-apple-system"/>
              </a:rPr>
              <a:t>Scikit-learn содержит методы разбиения датасета на тестовый и обучающий, вычисление основных метрик над наборами данных, проведение кросс-валидации. В библиотеке также есть основные алгоритмы машинного обучения: линейной регрессии (и ее модификаций Лассо, гребневой регрессии), опорных векторов, решающих деревьев и лесов и др. Есть и реализации основных методов кластеризации. Кроме того, библиотека содержит постоянно используемые исследователями методы работы с параметрами (фичами): например, понижение размерности методом главных компонент. Частью пакета является библиотека imblearn, позволяющая работать с разбалансированными выборками и генерировать новые значения.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5126" name="Picture 6" descr="SciKitLearn Cheat Sheet">
            <a:extLst>
              <a:ext uri="{FF2B5EF4-FFF2-40B4-BE49-F238E27FC236}">
                <a16:creationId xmlns:a16="http://schemas.microsoft.com/office/drawing/2014/main" id="{611BDE47-1A77-4136-BF49-32C9A3F2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9" y="3527291"/>
            <a:ext cx="4692732" cy="2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E3519-CEF4-4829-8163-7AF56C3A6145}"/>
              </a:ext>
            </a:extLst>
          </p:cNvPr>
          <p:cNvSpPr txBox="1"/>
          <p:nvPr/>
        </p:nvSpPr>
        <p:spPr>
          <a:xfrm>
            <a:off x="339930" y="404947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Open Sans"/>
              </a:rPr>
              <a:t>Scikit-learn</a:t>
            </a:r>
            <a:endParaRPr lang="ru-RU" dirty="0"/>
          </a:p>
        </p:txBody>
      </p:sp>
      <p:pic>
        <p:nvPicPr>
          <p:cNvPr id="11" name="Picture 4" descr="Введение в Scikit-learn">
            <a:extLst>
              <a:ext uri="{FF2B5EF4-FFF2-40B4-BE49-F238E27FC236}">
                <a16:creationId xmlns:a16="http://schemas.microsoft.com/office/drawing/2014/main" id="{9514E344-CA2E-479B-9932-96A21B2C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9" y="584699"/>
            <a:ext cx="5052209" cy="28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1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D617-1F51-420A-AE9C-4C1F20E6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03" y="219456"/>
            <a:ext cx="10058400" cy="137160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SciPy</a:t>
            </a:r>
            <a:br>
              <a:rPr lang="en-US" b="0" i="0" dirty="0">
                <a:solidFill>
                  <a:srgbClr val="222222"/>
                </a:solidFill>
                <a:effectLst/>
                <a:latin typeface="Fira Sans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04F9-D0BE-4174-A08C-B62B4F51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905256"/>
            <a:ext cx="10058400" cy="3849624"/>
          </a:xfrm>
        </p:spPr>
        <p:txBody>
          <a:bodyPr/>
          <a:lstStyle/>
          <a:p>
            <a:r>
              <a:rPr lang="ru-RU" b="0" i="0" dirty="0">
                <a:solidFill>
                  <a:srgbClr val="686868"/>
                </a:solidFill>
                <a:effectLst/>
                <a:latin typeface="Open Sans"/>
              </a:rPr>
              <a:t>Библиотека основывается на NumPy и расширяет ее возможности. Включает методы линейной алгебры и методы для работы с вероятностными распределениями, интегральным исчислением и преобразованиями Фурье. Например, для проведения T-теста двух выборок достаточно вызвать метод ttest_ind: stats.ttest_ind( data_list_1, data_list_2 ).  SciPy похожа на Matlab и понимает формат mat.</a:t>
            </a:r>
            <a:endParaRPr lang="ru-RU" dirty="0"/>
          </a:p>
        </p:txBody>
      </p:sp>
      <p:pic>
        <p:nvPicPr>
          <p:cNvPr id="6146" name="Picture 2" descr="Getting started with Python SciPy">
            <a:extLst>
              <a:ext uri="{FF2B5EF4-FFF2-40B4-BE49-F238E27FC236}">
                <a16:creationId xmlns:a16="http://schemas.microsoft.com/office/drawing/2014/main" id="{6E4D79D5-6BBF-4216-9B83-6D46445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6" y="3342904"/>
            <a:ext cx="5662466" cy="31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1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{2E3F886B-7DF1-43CF-8F02-FDC8D68050E4}tf78438558_win32</Template>
  <TotalTime>23</TotalTime>
  <Words>644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Century Gothic</vt:lpstr>
      <vt:lpstr>Fira Sans</vt:lpstr>
      <vt:lpstr>Garamond</vt:lpstr>
      <vt:lpstr>Open Sans</vt:lpstr>
      <vt:lpstr>SavonVTI</vt:lpstr>
      <vt:lpstr>Библеотеки python для анализа данных и машинного обучения</vt:lpstr>
      <vt:lpstr>Pandas </vt:lpstr>
      <vt:lpstr>Pandas </vt:lpstr>
      <vt:lpstr>NumPy </vt:lpstr>
      <vt:lpstr>NumPy </vt:lpstr>
      <vt:lpstr>Scikit-learn </vt:lpstr>
      <vt:lpstr>PowerPoint Presentation</vt:lpstr>
      <vt:lpstr>SciPy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Ihor Ychiha</dc:creator>
  <cp:lastModifiedBy>Ihor Ychiha</cp:lastModifiedBy>
  <cp:revision>4</cp:revision>
  <dcterms:created xsi:type="dcterms:W3CDTF">2020-11-30T21:07:36Z</dcterms:created>
  <dcterms:modified xsi:type="dcterms:W3CDTF">2020-11-30T21:31:06Z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