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DM Sans Bold" charset="1" panose="00000000000000000000"/>
      <p:regular r:id="rId22"/>
    </p:embeddedFont>
    <p:embeddedFont>
      <p:font typeface="Inter Bold" charset="1" panose="020B0802030000000004"/>
      <p:regular r:id="rId23"/>
    </p:embeddedFont>
    <p:embeddedFont>
      <p:font typeface="Times New Roman Bold" charset="1" panose="02030802070405020303"/>
      <p:regular r:id="rId24"/>
    </p:embeddedFont>
    <p:embeddedFont>
      <p:font typeface="Times New Roman" charset="1" panose="02030502070405020303"/>
      <p:regular r:id="rId25"/>
    </p:embeddedFont>
    <p:embeddedFont>
      <p:font typeface="Public Sans" charset="1" panose="00000000000000000000"/>
      <p:regular r:id="rId26"/>
    </p:embeddedFont>
    <p:embeddedFont>
      <p:font typeface="DM San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25.png" Type="http://schemas.openxmlformats.org/officeDocument/2006/relationships/image"/><Relationship Id="rId17" Target="../media/image26.svg" Type="http://schemas.openxmlformats.org/officeDocument/2006/relationships/image"/><Relationship Id="rId18" Target="../media/image27.png" Type="http://schemas.openxmlformats.org/officeDocument/2006/relationships/image"/><Relationship Id="rId19" Target="../media/image28.svg" Type="http://schemas.openxmlformats.org/officeDocument/2006/relationships/image"/><Relationship Id="rId2" Target="../media/image1.png" Type="http://schemas.openxmlformats.org/officeDocument/2006/relationships/image"/><Relationship Id="rId20" Target="../media/image37.jpe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38.jpe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jpeg" Type="http://schemas.openxmlformats.org/officeDocument/2006/relationships/image"/><Relationship Id="rId11" Target="../media/image40.jpeg" Type="http://schemas.openxmlformats.org/officeDocument/2006/relationships/image"/><Relationship Id="rId12" Target="../media/image41.jpeg" Type="http://schemas.openxmlformats.org/officeDocument/2006/relationships/image"/><Relationship Id="rId13" Target="../media/image42.png" Type="http://schemas.openxmlformats.org/officeDocument/2006/relationships/image"/><Relationship Id="rId14" Target="../media/image43.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jpeg" Type="http://schemas.openxmlformats.org/officeDocument/2006/relationships/image"/><Relationship Id="rId11" Target="../media/image45.jpeg" Type="http://schemas.openxmlformats.org/officeDocument/2006/relationships/image"/><Relationship Id="rId12" Target="../media/image46.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womentech.net" TargetMode="External" Type="http://schemas.openxmlformats.org/officeDocument/2006/relationships/hyperlink"/><Relationship Id="rId3" Target="https://www.womentech.net" TargetMode="External" Type="http://schemas.openxmlformats.org/officeDocument/2006/relationships/hyperlink"/><Relationship Id="rId4" Target="https://www.forbes.com/top-tech-women/list/" TargetMode="External" Type="http://schemas.openxmlformats.org/officeDocument/2006/relationships/hyperlink"/><Relationship Id="rId5" Target="https://en.wikipedia.org/wiki/Ada_Lovelace" TargetMode="External" Type="http://schemas.openxmlformats.org/officeDocument/2006/relationships/hyperlink"/><Relationship Id="rId6" Target="https://www.globalapptesting.com/blog/the-women-who-changed-the-tech-world"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29.png" Type="http://schemas.openxmlformats.org/officeDocument/2006/relationships/image"/><Relationship Id="rId3" Target="../media/image3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90220" y="7695298"/>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2942512" y="2892303"/>
            <a:ext cx="12893035" cy="4502394"/>
          </a:xfrm>
          <a:prstGeom prst="rect">
            <a:avLst/>
          </a:prstGeom>
        </p:spPr>
        <p:txBody>
          <a:bodyPr anchor="t" rtlCol="false" tIns="0" lIns="0" bIns="0" rIns="0">
            <a:spAutoFit/>
          </a:bodyPr>
          <a:lstStyle/>
          <a:p>
            <a:pPr algn="ctr">
              <a:lnSpc>
                <a:spcPts val="11867"/>
              </a:lnSpc>
            </a:pPr>
            <a:r>
              <a:rPr lang="en-US" sz="9807" b="true">
                <a:solidFill>
                  <a:srgbClr val="000000"/>
                </a:solidFill>
                <a:latin typeface="DM Sans Bold"/>
                <a:ea typeface="DM Sans Bold"/>
                <a:cs typeface="DM Sans Bold"/>
                <a:sym typeface="DM Sans Bold"/>
              </a:rPr>
              <a:t>Women in Tech:</a:t>
            </a:r>
          </a:p>
          <a:p>
            <a:pPr algn="ctr">
              <a:lnSpc>
                <a:spcPts val="11867"/>
              </a:lnSpc>
            </a:pPr>
            <a:r>
              <a:rPr lang="en-US" b="true" sz="9807">
                <a:solidFill>
                  <a:srgbClr val="000000"/>
                </a:solidFill>
                <a:latin typeface="DM Sans Bold"/>
                <a:ea typeface="DM Sans Bold"/>
                <a:cs typeface="DM Sans Bold"/>
                <a:sym typeface="DM Sans Bold"/>
              </a:rPr>
              <a:t>Breaking Barriers in Digital Age</a:t>
            </a:r>
          </a:p>
        </p:txBody>
      </p:sp>
      <p:sp>
        <p:nvSpPr>
          <p:cNvPr name="Freeform 17" id="17"/>
          <p:cNvSpPr/>
          <p:nvPr/>
        </p:nvSpPr>
        <p:spPr>
          <a:xfrm flipH="false" flipV="false" rot="0">
            <a:off x="4468988" y="1535654"/>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4480414" y="517773"/>
            <a:ext cx="9327172" cy="979286"/>
          </a:xfrm>
          <a:prstGeom prst="rect">
            <a:avLst/>
          </a:prstGeom>
        </p:spPr>
        <p:txBody>
          <a:bodyPr anchor="t" rtlCol="false" tIns="0" lIns="0" bIns="0" rIns="0">
            <a:spAutoFit/>
          </a:bodyPr>
          <a:lstStyle/>
          <a:p>
            <a:pPr algn="ctr">
              <a:lnSpc>
                <a:spcPts val="6323"/>
              </a:lnSpc>
            </a:pPr>
            <a:r>
              <a:rPr lang="en-US" b="true" sz="6519">
                <a:solidFill>
                  <a:srgbClr val="000000"/>
                </a:solidFill>
                <a:latin typeface="Times New Roman Bold"/>
                <a:ea typeface="Times New Roman Bold"/>
                <a:cs typeface="Times New Roman Bold"/>
                <a:sym typeface="Times New Roman Bold"/>
              </a:rPr>
              <a:t>Barrier Solution</a:t>
            </a:r>
          </a:p>
        </p:txBody>
      </p:sp>
      <p:sp>
        <p:nvSpPr>
          <p:cNvPr name="Freeform 3" id="3"/>
          <p:cNvSpPr/>
          <p:nvPr/>
        </p:nvSpPr>
        <p:spPr>
          <a:xfrm flipH="false" flipV="false" rot="0">
            <a:off x="-2162412" y="9258300"/>
            <a:ext cx="4324824" cy="2951692"/>
          </a:xfrm>
          <a:custGeom>
            <a:avLst/>
            <a:gdLst/>
            <a:ahLst/>
            <a:cxnLst/>
            <a:rect r="r" b="b" t="t" l="l"/>
            <a:pathLst>
              <a:path h="2951692" w="4324824">
                <a:moveTo>
                  <a:pt x="0" y="0"/>
                </a:moveTo>
                <a:lnTo>
                  <a:pt x="4324824" y="0"/>
                </a:lnTo>
                <a:lnTo>
                  <a:pt x="4324824" y="2951692"/>
                </a:lnTo>
                <a:lnTo>
                  <a:pt x="0" y="2951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0">
            <a:off x="3991352" y="-2700044"/>
            <a:ext cx="2892762" cy="2919301"/>
          </a:xfrm>
          <a:custGeom>
            <a:avLst/>
            <a:gdLst/>
            <a:ahLst/>
            <a:cxnLst/>
            <a:rect r="r" b="b" t="t" l="l"/>
            <a:pathLst>
              <a:path h="2919301" w="2892762">
                <a:moveTo>
                  <a:pt x="0" y="0"/>
                </a:moveTo>
                <a:lnTo>
                  <a:pt x="2892762" y="0"/>
                </a:lnTo>
                <a:lnTo>
                  <a:pt x="2892762" y="2919300"/>
                </a:lnTo>
                <a:lnTo>
                  <a:pt x="0" y="29193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9" id="9"/>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0" id="10"/>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1" id="11"/>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2" id="12"/>
          <p:cNvSpPr/>
          <p:nvPr/>
        </p:nvSpPr>
        <p:spPr>
          <a:xfrm flipH="false" flipV="false" rot="0">
            <a:off x="12036328" y="2574720"/>
            <a:ext cx="4916887" cy="4916887"/>
          </a:xfrm>
          <a:custGeom>
            <a:avLst/>
            <a:gdLst/>
            <a:ahLst/>
            <a:cxnLst/>
            <a:rect r="r" b="b" t="t" l="l"/>
            <a:pathLst>
              <a:path h="4916887" w="4916887">
                <a:moveTo>
                  <a:pt x="0" y="0"/>
                </a:moveTo>
                <a:lnTo>
                  <a:pt x="4916887" y="0"/>
                </a:lnTo>
                <a:lnTo>
                  <a:pt x="4916887" y="4916887"/>
                </a:lnTo>
                <a:lnTo>
                  <a:pt x="0" y="4916887"/>
                </a:lnTo>
                <a:lnTo>
                  <a:pt x="0" y="0"/>
                </a:lnTo>
                <a:close/>
              </a:path>
            </a:pathLst>
          </a:custGeom>
          <a:blipFill>
            <a:blip r:embed="rId20"/>
            <a:stretch>
              <a:fillRect l="0" t="0" r="0" b="0"/>
            </a:stretch>
          </a:blipFill>
        </p:spPr>
      </p:sp>
      <p:sp>
        <p:nvSpPr>
          <p:cNvPr name="TextBox 13" id="13"/>
          <p:cNvSpPr txBox="true"/>
          <p:nvPr/>
        </p:nvSpPr>
        <p:spPr>
          <a:xfrm rot="0">
            <a:off x="1798739" y="1690801"/>
            <a:ext cx="9629477" cy="8416290"/>
          </a:xfrm>
          <a:prstGeom prst="rect">
            <a:avLst/>
          </a:prstGeom>
        </p:spPr>
        <p:txBody>
          <a:bodyPr anchor="t" rtlCol="false" tIns="0" lIns="0" bIns="0" rIns="0">
            <a:spAutoFit/>
          </a:bodyPr>
          <a:lstStyle/>
          <a:p>
            <a:pPr algn="just">
              <a:lnSpc>
                <a:spcPts val="3359"/>
              </a:lnSpc>
            </a:pPr>
            <a:r>
              <a:rPr lang="en-US" b="true" sz="2400" spc="-55">
                <a:solidFill>
                  <a:srgbClr val="1800AD"/>
                </a:solidFill>
                <a:latin typeface="Times New Roman Bold"/>
                <a:ea typeface="Times New Roman Bold"/>
                <a:cs typeface="Times New Roman Bold"/>
                <a:sym typeface="Times New Roman Bold"/>
              </a:rPr>
              <a:t>1. Mentorship &amp; Role Models</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Pair women with experienced tech mentors.</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Showcase success stories to inspire newcomers.</a:t>
            </a:r>
          </a:p>
          <a:p>
            <a:pPr algn="just">
              <a:lnSpc>
                <a:spcPts val="3359"/>
              </a:lnSpc>
            </a:pPr>
          </a:p>
          <a:p>
            <a:pPr algn="just">
              <a:lnSpc>
                <a:spcPts val="3359"/>
              </a:lnSpc>
            </a:pPr>
            <a:r>
              <a:rPr lang="en-US" b="true" sz="2400" spc="-55">
                <a:solidFill>
                  <a:srgbClr val="1800AD"/>
                </a:solidFill>
                <a:latin typeface="Times New Roman Bold"/>
                <a:ea typeface="Times New Roman Bold"/>
                <a:cs typeface="Times New Roman Bold"/>
                <a:sym typeface="Times New Roman Bold"/>
              </a:rPr>
              <a:t>2. Equal Opportunities &amp; Pay Transparency</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Promote fair hiring and promotion practices.</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Regular salary audits to ensure equity.</a:t>
            </a:r>
          </a:p>
          <a:p>
            <a:pPr algn="just">
              <a:lnSpc>
                <a:spcPts val="3359"/>
              </a:lnSpc>
            </a:pPr>
          </a:p>
          <a:p>
            <a:pPr algn="just">
              <a:lnSpc>
                <a:spcPts val="3359"/>
              </a:lnSpc>
            </a:pPr>
            <a:r>
              <a:rPr lang="en-US" b="true" sz="2400" spc="-55">
                <a:solidFill>
                  <a:srgbClr val="1800AD"/>
                </a:solidFill>
                <a:latin typeface="Times New Roman Bold"/>
                <a:ea typeface="Times New Roman Bold"/>
                <a:cs typeface="Times New Roman Bold"/>
                <a:sym typeface="Times New Roman Bold"/>
              </a:rPr>
              <a:t>3. Inclusive Workplace Culture</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Conduct diversity &amp; bias-awareness training.</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Provide safe channels to report discrimination.</a:t>
            </a:r>
          </a:p>
          <a:p>
            <a:pPr algn="just">
              <a:lnSpc>
                <a:spcPts val="3359"/>
              </a:lnSpc>
            </a:pPr>
          </a:p>
          <a:p>
            <a:pPr algn="just">
              <a:lnSpc>
                <a:spcPts val="3359"/>
              </a:lnSpc>
            </a:pPr>
            <a:r>
              <a:rPr lang="en-US" b="true" sz="2400" spc="-55">
                <a:solidFill>
                  <a:srgbClr val="1800AD"/>
                </a:solidFill>
                <a:latin typeface="Times New Roman Bold"/>
                <a:ea typeface="Times New Roman Bold"/>
                <a:cs typeface="Times New Roman Bold"/>
                <a:sym typeface="Times New Roman Bold"/>
              </a:rPr>
              <a:t>4. Flexible Work Policies</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Remote work and flexible hours to balance career and family.</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Paid maternity and parental leave.</a:t>
            </a:r>
          </a:p>
          <a:p>
            <a:pPr algn="just">
              <a:lnSpc>
                <a:spcPts val="3359"/>
              </a:lnSpc>
            </a:pPr>
          </a:p>
          <a:p>
            <a:pPr algn="just">
              <a:lnSpc>
                <a:spcPts val="3359"/>
              </a:lnSpc>
            </a:pPr>
            <a:r>
              <a:rPr lang="en-US" b="true" sz="2400" spc="-55">
                <a:solidFill>
                  <a:srgbClr val="1800AD"/>
                </a:solidFill>
                <a:latin typeface="Times New Roman Bold"/>
                <a:ea typeface="Times New Roman Bold"/>
                <a:cs typeface="Times New Roman Bold"/>
                <a:sym typeface="Times New Roman Bold"/>
              </a:rPr>
              <a:t> </a:t>
            </a:r>
            <a:r>
              <a:rPr lang="en-US" b="true" sz="2400" spc="-55">
                <a:solidFill>
                  <a:srgbClr val="1800AD"/>
                </a:solidFill>
                <a:latin typeface="Times New Roman Bold"/>
                <a:ea typeface="Times New Roman Bold"/>
                <a:cs typeface="Times New Roman Bold"/>
                <a:sym typeface="Times New Roman Bold"/>
              </a:rPr>
              <a:t>5. Skill Development &amp; Education</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Sponsor training in emerging tech fields.</a:t>
            </a:r>
          </a:p>
          <a:p>
            <a:pPr algn="just" marL="518160" indent="-259080" lvl="1">
              <a:lnSpc>
                <a:spcPts val="3359"/>
              </a:lnSpc>
              <a:buFont typeface="Arial"/>
              <a:buChar char="•"/>
            </a:pPr>
            <a:r>
              <a:rPr lang="en-US" sz="2400" spc="-55">
                <a:solidFill>
                  <a:srgbClr val="000000"/>
                </a:solidFill>
                <a:latin typeface="Times New Roman"/>
                <a:ea typeface="Times New Roman"/>
                <a:cs typeface="Times New Roman"/>
                <a:sym typeface="Times New Roman"/>
              </a:rPr>
              <a:t>Encourage participation in hackathons, workshops, and coding bootcamp.</a:t>
            </a:r>
          </a:p>
          <a:p>
            <a:pPr algn="just">
              <a:lnSpc>
                <a:spcPts val="33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1549017" y="2244296"/>
            <a:ext cx="5019021" cy="5019021"/>
          </a:xfrm>
          <a:custGeom>
            <a:avLst/>
            <a:gdLst/>
            <a:ahLst/>
            <a:cxnLst/>
            <a:rect r="r" b="b" t="t" l="l"/>
            <a:pathLst>
              <a:path h="5019021" w="5019021">
                <a:moveTo>
                  <a:pt x="0" y="0"/>
                </a:moveTo>
                <a:lnTo>
                  <a:pt x="5019021" y="0"/>
                </a:lnTo>
                <a:lnTo>
                  <a:pt x="5019021" y="5019021"/>
                </a:lnTo>
                <a:lnTo>
                  <a:pt x="0" y="5019021"/>
                </a:lnTo>
                <a:lnTo>
                  <a:pt x="0" y="0"/>
                </a:lnTo>
                <a:close/>
              </a:path>
            </a:pathLst>
          </a:custGeom>
          <a:blipFill>
            <a:blip r:embed="rId12"/>
            <a:stretch>
              <a:fillRect l="0" t="0" r="0" b="0"/>
            </a:stretch>
          </a:blipFill>
        </p:spPr>
      </p:sp>
      <p:sp>
        <p:nvSpPr>
          <p:cNvPr name="TextBox 8" id="8"/>
          <p:cNvSpPr txBox="true"/>
          <p:nvPr/>
        </p:nvSpPr>
        <p:spPr>
          <a:xfrm rot="0">
            <a:off x="1775818" y="1762648"/>
            <a:ext cx="9406317" cy="7662291"/>
          </a:xfrm>
          <a:prstGeom prst="rect">
            <a:avLst/>
          </a:prstGeom>
        </p:spPr>
        <p:txBody>
          <a:bodyPr anchor="t" rtlCol="false" tIns="0" lIns="0" bIns="0" rIns="0">
            <a:spAutoFit/>
          </a:bodyPr>
          <a:lstStyle/>
          <a:p>
            <a:pPr algn="l">
              <a:lnSpc>
                <a:spcPts val="3072"/>
              </a:lnSpc>
            </a:pPr>
            <a:r>
              <a:rPr lang="en-US" sz="2400" spc="-55" b="true">
                <a:solidFill>
                  <a:srgbClr val="1800AD"/>
                </a:solidFill>
                <a:latin typeface="Times New Roman Bold"/>
                <a:ea typeface="Times New Roman Bold"/>
                <a:cs typeface="Times New Roman Bold"/>
                <a:sym typeface="Times New Roman Bold"/>
              </a:rPr>
              <a:t>6. Networking &amp; Community Support</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Join/support women’s tech networks.</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Attend conferences and meetups.</a:t>
            </a:r>
          </a:p>
          <a:p>
            <a:pPr algn="l">
              <a:lnSpc>
                <a:spcPts val="3072"/>
              </a:lnSpc>
            </a:pPr>
          </a:p>
          <a:p>
            <a:pPr algn="l">
              <a:lnSpc>
                <a:spcPts val="3072"/>
              </a:lnSpc>
            </a:pPr>
            <a:r>
              <a:rPr lang="en-US" sz="2400" spc="-55" b="true">
                <a:solidFill>
                  <a:srgbClr val="1800AD"/>
                </a:solidFill>
                <a:latin typeface="Times New Roman Bold"/>
                <a:ea typeface="Times New Roman Bold"/>
                <a:cs typeface="Times New Roman Bold"/>
                <a:sym typeface="Times New Roman Bold"/>
              </a:rPr>
              <a:t>7. Policy &amp; Legal Protections</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Enforce anti-harassment laws.</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Strong workplace safety policies.</a:t>
            </a:r>
          </a:p>
          <a:p>
            <a:pPr algn="l">
              <a:lnSpc>
                <a:spcPts val="3072"/>
              </a:lnSpc>
            </a:pPr>
          </a:p>
          <a:p>
            <a:pPr algn="l">
              <a:lnSpc>
                <a:spcPts val="3072"/>
              </a:lnSpc>
            </a:pPr>
            <a:r>
              <a:rPr lang="en-US" sz="2400" spc="-55" b="true">
                <a:solidFill>
                  <a:srgbClr val="1800AD"/>
                </a:solidFill>
                <a:latin typeface="Times New Roman Bold"/>
                <a:ea typeface="Times New Roman Bold"/>
                <a:cs typeface="Times New Roman Bold"/>
                <a:sym typeface="Times New Roman Bold"/>
              </a:rPr>
              <a:t>8. Early STEM Exposure</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Coding programs for girls in schools.</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Scholarships for women in tech.</a:t>
            </a:r>
          </a:p>
          <a:p>
            <a:pPr algn="l">
              <a:lnSpc>
                <a:spcPts val="3072"/>
              </a:lnSpc>
            </a:pPr>
          </a:p>
          <a:p>
            <a:pPr algn="l">
              <a:lnSpc>
                <a:spcPts val="3072"/>
              </a:lnSpc>
            </a:pPr>
            <a:r>
              <a:rPr lang="en-US" sz="2400" spc="-55" b="true">
                <a:solidFill>
                  <a:srgbClr val="1800AD"/>
                </a:solidFill>
                <a:latin typeface="Times New Roman Bold"/>
                <a:ea typeface="Times New Roman Bold"/>
                <a:cs typeface="Times New Roman Bold"/>
                <a:sym typeface="Times New Roman Bold"/>
              </a:rPr>
              <a:t>9. Visibility in Leadership</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Promote women to leadership roles.</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Showcase achievements of female leaders.</a:t>
            </a:r>
          </a:p>
          <a:p>
            <a:pPr algn="l">
              <a:lnSpc>
                <a:spcPts val="3072"/>
              </a:lnSpc>
            </a:pPr>
          </a:p>
          <a:p>
            <a:pPr algn="l">
              <a:lnSpc>
                <a:spcPts val="3072"/>
              </a:lnSpc>
            </a:pPr>
            <a:r>
              <a:rPr lang="en-US" sz="2400" spc="-55" b="true">
                <a:solidFill>
                  <a:srgbClr val="1800AD"/>
                </a:solidFill>
                <a:latin typeface="Times New Roman Bold"/>
                <a:ea typeface="Times New Roman Bold"/>
                <a:cs typeface="Times New Roman Bold"/>
                <a:sym typeface="Times New Roman Bold"/>
              </a:rPr>
              <a:t>10. Continuous Feedback &amp; Improvement</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Regular surveys to identify barriers.</a:t>
            </a:r>
          </a:p>
          <a:p>
            <a:pPr algn="l" marL="518160" indent="-259080" lvl="1">
              <a:lnSpc>
                <a:spcPts val="3072"/>
              </a:lnSpc>
              <a:buFont typeface="Arial"/>
              <a:buChar char="•"/>
            </a:pPr>
            <a:r>
              <a:rPr lang="en-US" sz="2400" spc="-55">
                <a:solidFill>
                  <a:srgbClr val="000000"/>
                </a:solidFill>
                <a:latin typeface="Times New Roman"/>
                <a:ea typeface="Times New Roman"/>
                <a:cs typeface="Times New Roman"/>
                <a:sym typeface="Times New Roman"/>
              </a:rPr>
              <a:t>Actively implement employee suggestions.</a:t>
            </a:r>
          </a:p>
          <a:p>
            <a:pPr algn="l">
              <a:lnSpc>
                <a:spcPts val="307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8517811" y="1028700"/>
            <a:ext cx="8455739" cy="2702667"/>
            <a:chOff x="0" y="0"/>
            <a:chExt cx="2830628" cy="904740"/>
          </a:xfrm>
        </p:grpSpPr>
        <p:sp>
          <p:nvSpPr>
            <p:cNvPr name="Freeform 3" id="3"/>
            <p:cNvSpPr/>
            <p:nvPr/>
          </p:nvSpPr>
          <p:spPr>
            <a:xfrm flipH="false" flipV="false" rot="0">
              <a:off x="0" y="0"/>
              <a:ext cx="2830628" cy="904740"/>
            </a:xfrm>
            <a:custGeom>
              <a:avLst/>
              <a:gdLst/>
              <a:ahLst/>
              <a:cxnLst/>
              <a:rect r="r" b="b" t="t" l="l"/>
              <a:pathLst>
                <a:path h="904740" w="2830628">
                  <a:moveTo>
                    <a:pt x="13734" y="0"/>
                  </a:moveTo>
                  <a:lnTo>
                    <a:pt x="2816895" y="0"/>
                  </a:lnTo>
                  <a:cubicBezTo>
                    <a:pt x="2820537" y="0"/>
                    <a:pt x="2824030" y="1447"/>
                    <a:pt x="2826606" y="4023"/>
                  </a:cubicBezTo>
                  <a:cubicBezTo>
                    <a:pt x="2829181" y="6598"/>
                    <a:pt x="2830628" y="10091"/>
                    <a:pt x="2830628" y="13734"/>
                  </a:cubicBezTo>
                  <a:lnTo>
                    <a:pt x="2830628" y="891006"/>
                  </a:lnTo>
                  <a:cubicBezTo>
                    <a:pt x="2830628" y="898591"/>
                    <a:pt x="2824479" y="904740"/>
                    <a:pt x="2816895" y="904740"/>
                  </a:cubicBezTo>
                  <a:lnTo>
                    <a:pt x="13734" y="904740"/>
                  </a:lnTo>
                  <a:cubicBezTo>
                    <a:pt x="10091" y="904740"/>
                    <a:pt x="6598" y="903293"/>
                    <a:pt x="4023" y="900717"/>
                  </a:cubicBezTo>
                  <a:cubicBezTo>
                    <a:pt x="1447" y="898142"/>
                    <a:pt x="0" y="894648"/>
                    <a:pt x="0" y="891006"/>
                  </a:cubicBezTo>
                  <a:lnTo>
                    <a:pt x="0" y="13734"/>
                  </a:lnTo>
                  <a:cubicBezTo>
                    <a:pt x="0" y="6149"/>
                    <a:pt x="6149" y="0"/>
                    <a:pt x="13734" y="0"/>
                  </a:cubicBezTo>
                  <a:close/>
                </a:path>
              </a:pathLst>
            </a:custGeom>
            <a:solidFill>
              <a:srgbClr val="8AB7E2"/>
            </a:solidFill>
          </p:spPr>
        </p:sp>
        <p:sp>
          <p:nvSpPr>
            <p:cNvPr name="TextBox 4" id="4"/>
            <p:cNvSpPr txBox="true"/>
            <p:nvPr/>
          </p:nvSpPr>
          <p:spPr>
            <a:xfrm>
              <a:off x="0" y="85725"/>
              <a:ext cx="2830628" cy="819015"/>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8517811" y="3940917"/>
            <a:ext cx="8455739" cy="2665647"/>
            <a:chOff x="0" y="0"/>
            <a:chExt cx="2830628" cy="892347"/>
          </a:xfrm>
        </p:grpSpPr>
        <p:sp>
          <p:nvSpPr>
            <p:cNvPr name="Freeform 6" id="6"/>
            <p:cNvSpPr/>
            <p:nvPr/>
          </p:nvSpPr>
          <p:spPr>
            <a:xfrm flipH="false" flipV="false" rot="0">
              <a:off x="0" y="0"/>
              <a:ext cx="2830628" cy="892347"/>
            </a:xfrm>
            <a:custGeom>
              <a:avLst/>
              <a:gdLst/>
              <a:ahLst/>
              <a:cxnLst/>
              <a:rect r="r" b="b" t="t" l="l"/>
              <a:pathLst>
                <a:path h="892347" w="2830628">
                  <a:moveTo>
                    <a:pt x="13734" y="0"/>
                  </a:moveTo>
                  <a:lnTo>
                    <a:pt x="2816895" y="0"/>
                  </a:lnTo>
                  <a:cubicBezTo>
                    <a:pt x="2820537" y="0"/>
                    <a:pt x="2824030" y="1447"/>
                    <a:pt x="2826606" y="4023"/>
                  </a:cubicBezTo>
                  <a:cubicBezTo>
                    <a:pt x="2829181" y="6598"/>
                    <a:pt x="2830628" y="10091"/>
                    <a:pt x="2830628" y="13734"/>
                  </a:cubicBezTo>
                  <a:lnTo>
                    <a:pt x="2830628" y="878614"/>
                  </a:lnTo>
                  <a:cubicBezTo>
                    <a:pt x="2830628" y="886199"/>
                    <a:pt x="2824479" y="892347"/>
                    <a:pt x="2816895" y="892347"/>
                  </a:cubicBezTo>
                  <a:lnTo>
                    <a:pt x="13734" y="892347"/>
                  </a:lnTo>
                  <a:cubicBezTo>
                    <a:pt x="10091" y="892347"/>
                    <a:pt x="6598" y="890900"/>
                    <a:pt x="4023" y="888325"/>
                  </a:cubicBezTo>
                  <a:cubicBezTo>
                    <a:pt x="1447" y="885749"/>
                    <a:pt x="0" y="882256"/>
                    <a:pt x="0" y="878614"/>
                  </a:cubicBezTo>
                  <a:lnTo>
                    <a:pt x="0" y="13734"/>
                  </a:lnTo>
                  <a:cubicBezTo>
                    <a:pt x="0" y="6149"/>
                    <a:pt x="6149" y="0"/>
                    <a:pt x="13734" y="0"/>
                  </a:cubicBezTo>
                  <a:close/>
                </a:path>
              </a:pathLst>
            </a:custGeom>
            <a:solidFill>
              <a:srgbClr val="8AB7E2"/>
            </a:solidFill>
          </p:spPr>
        </p:sp>
        <p:sp>
          <p:nvSpPr>
            <p:cNvPr name="TextBox 7" id="7"/>
            <p:cNvSpPr txBox="true"/>
            <p:nvPr/>
          </p:nvSpPr>
          <p:spPr>
            <a:xfrm>
              <a:off x="0" y="85725"/>
              <a:ext cx="2830628" cy="806622"/>
            </a:xfrm>
            <a:prstGeom prst="rect">
              <a:avLst/>
            </a:prstGeom>
          </p:spPr>
          <p:txBody>
            <a:bodyPr anchor="ctr" rtlCol="false" tIns="50800" lIns="50800" bIns="50800" rIns="50800"/>
            <a:lstStyle/>
            <a:p>
              <a:pPr algn="ctr">
                <a:lnSpc>
                  <a:spcPts val="1925"/>
                </a:lnSpc>
              </a:pPr>
            </a:p>
          </p:txBody>
        </p:sp>
      </p:grpSp>
      <p:grpSp>
        <p:nvGrpSpPr>
          <p:cNvPr name="Group 8" id="8"/>
          <p:cNvGrpSpPr/>
          <p:nvPr/>
        </p:nvGrpSpPr>
        <p:grpSpPr>
          <a:xfrm rot="0">
            <a:off x="8517811" y="6845344"/>
            <a:ext cx="8455739" cy="2806985"/>
            <a:chOff x="0" y="0"/>
            <a:chExt cx="2830628" cy="939661"/>
          </a:xfrm>
        </p:grpSpPr>
        <p:sp>
          <p:nvSpPr>
            <p:cNvPr name="Freeform 9" id="9"/>
            <p:cNvSpPr/>
            <p:nvPr/>
          </p:nvSpPr>
          <p:spPr>
            <a:xfrm flipH="false" flipV="false" rot="0">
              <a:off x="0" y="0"/>
              <a:ext cx="2830628" cy="939661"/>
            </a:xfrm>
            <a:custGeom>
              <a:avLst/>
              <a:gdLst/>
              <a:ahLst/>
              <a:cxnLst/>
              <a:rect r="r" b="b" t="t" l="l"/>
              <a:pathLst>
                <a:path h="939661" w="2830628">
                  <a:moveTo>
                    <a:pt x="13734" y="0"/>
                  </a:moveTo>
                  <a:lnTo>
                    <a:pt x="2816895" y="0"/>
                  </a:lnTo>
                  <a:cubicBezTo>
                    <a:pt x="2820537" y="0"/>
                    <a:pt x="2824030" y="1447"/>
                    <a:pt x="2826606" y="4023"/>
                  </a:cubicBezTo>
                  <a:cubicBezTo>
                    <a:pt x="2829181" y="6598"/>
                    <a:pt x="2830628" y="10091"/>
                    <a:pt x="2830628" y="13734"/>
                  </a:cubicBezTo>
                  <a:lnTo>
                    <a:pt x="2830628" y="925927"/>
                  </a:lnTo>
                  <a:cubicBezTo>
                    <a:pt x="2830628" y="933512"/>
                    <a:pt x="2824479" y="939661"/>
                    <a:pt x="2816895" y="939661"/>
                  </a:cubicBezTo>
                  <a:lnTo>
                    <a:pt x="13734" y="939661"/>
                  </a:lnTo>
                  <a:cubicBezTo>
                    <a:pt x="6149" y="939661"/>
                    <a:pt x="0" y="933512"/>
                    <a:pt x="0" y="925927"/>
                  </a:cubicBezTo>
                  <a:lnTo>
                    <a:pt x="0" y="13734"/>
                  </a:lnTo>
                  <a:cubicBezTo>
                    <a:pt x="0" y="6149"/>
                    <a:pt x="6149" y="0"/>
                    <a:pt x="13734" y="0"/>
                  </a:cubicBezTo>
                  <a:close/>
                </a:path>
              </a:pathLst>
            </a:custGeom>
            <a:solidFill>
              <a:srgbClr val="8AB7E2"/>
            </a:solidFill>
          </p:spPr>
        </p:sp>
        <p:sp>
          <p:nvSpPr>
            <p:cNvPr name="TextBox 10" id="10"/>
            <p:cNvSpPr txBox="true"/>
            <p:nvPr/>
          </p:nvSpPr>
          <p:spPr>
            <a:xfrm>
              <a:off x="0" y="85725"/>
              <a:ext cx="2830628" cy="853936"/>
            </a:xfrm>
            <a:prstGeom prst="rect">
              <a:avLst/>
            </a:prstGeom>
          </p:spPr>
          <p:txBody>
            <a:bodyPr anchor="ctr" rtlCol="false" tIns="50800" lIns="50800" bIns="50800" rIns="50800"/>
            <a:lstStyle/>
            <a:p>
              <a:pPr algn="ctr">
                <a:lnSpc>
                  <a:spcPts val="1925"/>
                </a:lnSpc>
              </a:pPr>
            </a:p>
          </p:txBody>
        </p:sp>
      </p:grpSp>
      <p:sp>
        <p:nvSpPr>
          <p:cNvPr name="Freeform 11" id="11"/>
          <p:cNvSpPr/>
          <p:nvPr/>
        </p:nvSpPr>
        <p:spPr>
          <a:xfrm flipH="false" flipV="false" rot="0">
            <a:off x="-494514" y="9006566"/>
            <a:ext cx="3516889" cy="863236"/>
          </a:xfrm>
          <a:custGeom>
            <a:avLst/>
            <a:gdLst/>
            <a:ahLst/>
            <a:cxnLst/>
            <a:rect r="r" b="b" t="t" l="l"/>
            <a:pathLst>
              <a:path h="863236" w="3516889">
                <a:moveTo>
                  <a:pt x="0" y="0"/>
                </a:moveTo>
                <a:lnTo>
                  <a:pt x="3516889" y="0"/>
                </a:lnTo>
                <a:lnTo>
                  <a:pt x="3516889" y="863236"/>
                </a:lnTo>
                <a:lnTo>
                  <a:pt x="0" y="8632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828930" y="-2263215"/>
            <a:ext cx="4556107" cy="3412938"/>
          </a:xfrm>
          <a:custGeom>
            <a:avLst/>
            <a:gdLst/>
            <a:ahLst/>
            <a:cxnLst/>
            <a:rect r="r" b="b" t="t" l="l"/>
            <a:pathLst>
              <a:path h="3412938" w="4556107">
                <a:moveTo>
                  <a:pt x="0" y="0"/>
                </a:moveTo>
                <a:lnTo>
                  <a:pt x="4556107" y="0"/>
                </a:lnTo>
                <a:lnTo>
                  <a:pt x="4556107" y="3412939"/>
                </a:lnTo>
                <a:lnTo>
                  <a:pt x="0" y="34129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3" id="13"/>
          <p:cNvSpPr/>
          <p:nvPr/>
        </p:nvSpPr>
        <p:spPr>
          <a:xfrm flipH="false" flipV="false" rot="0">
            <a:off x="3431074" y="9206044"/>
            <a:ext cx="2276578" cy="2100143"/>
          </a:xfrm>
          <a:custGeom>
            <a:avLst/>
            <a:gdLst/>
            <a:ahLst/>
            <a:cxnLst/>
            <a:rect r="r" b="b" t="t" l="l"/>
            <a:pathLst>
              <a:path h="2100143" w="2276578">
                <a:moveTo>
                  <a:pt x="0" y="0"/>
                </a:moveTo>
                <a:lnTo>
                  <a:pt x="2276577" y="0"/>
                </a:lnTo>
                <a:lnTo>
                  <a:pt x="2276577" y="2100142"/>
                </a:lnTo>
                <a:lnTo>
                  <a:pt x="0" y="21001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4" id="14"/>
          <p:cNvSpPr/>
          <p:nvPr/>
        </p:nvSpPr>
        <p:spPr>
          <a:xfrm flipH="false" flipV="false" rot="0">
            <a:off x="-704551" y="-744412"/>
            <a:ext cx="2228729" cy="2399708"/>
          </a:xfrm>
          <a:custGeom>
            <a:avLst/>
            <a:gdLst/>
            <a:ahLst/>
            <a:cxnLst/>
            <a:rect r="r" b="b" t="t" l="l"/>
            <a:pathLst>
              <a:path h="2399708" w="2228729">
                <a:moveTo>
                  <a:pt x="0" y="0"/>
                </a:moveTo>
                <a:lnTo>
                  <a:pt x="2228729" y="0"/>
                </a:lnTo>
                <a:lnTo>
                  <a:pt x="2228729" y="2399708"/>
                </a:lnTo>
                <a:lnTo>
                  <a:pt x="0" y="23997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15" id="15"/>
          <p:cNvGrpSpPr/>
          <p:nvPr/>
        </p:nvGrpSpPr>
        <p:grpSpPr>
          <a:xfrm rot="0">
            <a:off x="8982710" y="1229869"/>
            <a:ext cx="2300328" cy="230032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0"/>
              <a:stretch>
                <a:fillRect l="0" t="-5158" r="0" b="-38691"/>
              </a:stretch>
            </a:blipFill>
          </p:spPr>
        </p:sp>
      </p:grpSp>
      <p:grpSp>
        <p:nvGrpSpPr>
          <p:cNvPr name="Group 17" id="17"/>
          <p:cNvGrpSpPr/>
          <p:nvPr/>
        </p:nvGrpSpPr>
        <p:grpSpPr>
          <a:xfrm rot="0">
            <a:off x="9144000" y="4071516"/>
            <a:ext cx="2300328" cy="230032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1"/>
              <a:stretch>
                <a:fillRect l="0" t="-5232" r="0" b="-27588"/>
              </a:stretch>
            </a:blipFill>
          </p:spPr>
        </p:sp>
      </p:grpSp>
      <p:grpSp>
        <p:nvGrpSpPr>
          <p:cNvPr name="Group 19" id="19"/>
          <p:cNvGrpSpPr/>
          <p:nvPr/>
        </p:nvGrpSpPr>
        <p:grpSpPr>
          <a:xfrm rot="0">
            <a:off x="9144000" y="7102941"/>
            <a:ext cx="2300328" cy="230032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2"/>
              <a:stretch>
                <a:fillRect l="0" t="-8369" r="0" b="-41903"/>
              </a:stretch>
            </a:blipFill>
          </p:spPr>
        </p:sp>
      </p:grpSp>
      <p:sp>
        <p:nvSpPr>
          <p:cNvPr name="Freeform 21" id="21"/>
          <p:cNvSpPr/>
          <p:nvPr/>
        </p:nvSpPr>
        <p:spPr>
          <a:xfrm flipH="false" flipV="false" rot="0">
            <a:off x="1785545" y="4677011"/>
            <a:ext cx="3291058" cy="3389667"/>
          </a:xfrm>
          <a:custGeom>
            <a:avLst/>
            <a:gdLst/>
            <a:ahLst/>
            <a:cxnLst/>
            <a:rect r="r" b="b" t="t" l="l"/>
            <a:pathLst>
              <a:path h="3389667" w="3291058">
                <a:moveTo>
                  <a:pt x="0" y="0"/>
                </a:moveTo>
                <a:lnTo>
                  <a:pt x="3291058" y="0"/>
                </a:lnTo>
                <a:lnTo>
                  <a:pt x="3291058" y="3389667"/>
                </a:lnTo>
                <a:lnTo>
                  <a:pt x="0" y="338966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1263931" y="2419052"/>
            <a:ext cx="5991372" cy="1652464"/>
          </a:xfrm>
          <a:prstGeom prst="rect">
            <a:avLst/>
          </a:prstGeom>
        </p:spPr>
        <p:txBody>
          <a:bodyPr anchor="t" rtlCol="false" tIns="0" lIns="0" bIns="0" rIns="0">
            <a:spAutoFit/>
          </a:bodyPr>
          <a:lstStyle/>
          <a:p>
            <a:pPr algn="l">
              <a:lnSpc>
                <a:spcPts val="6338"/>
              </a:lnSpc>
            </a:pPr>
            <a:r>
              <a:rPr lang="en-US" sz="6534" b="true">
                <a:solidFill>
                  <a:srgbClr val="000000"/>
                </a:solidFill>
                <a:latin typeface="DM Sans Bold"/>
                <a:ea typeface="DM Sans Bold"/>
                <a:cs typeface="DM Sans Bold"/>
                <a:sym typeface="DM Sans Bold"/>
              </a:rPr>
              <a:t>Historical Contribution</a:t>
            </a:r>
          </a:p>
        </p:txBody>
      </p:sp>
      <p:sp>
        <p:nvSpPr>
          <p:cNvPr name="TextBox 23" id="23"/>
          <p:cNvSpPr txBox="true"/>
          <p:nvPr/>
        </p:nvSpPr>
        <p:spPr>
          <a:xfrm rot="0">
            <a:off x="11781605" y="2004546"/>
            <a:ext cx="4730978" cy="1463802"/>
          </a:xfrm>
          <a:prstGeom prst="rect">
            <a:avLst/>
          </a:prstGeom>
        </p:spPr>
        <p:txBody>
          <a:bodyPr anchor="t" rtlCol="false" tIns="0" lIns="0" bIns="0" rIns="0">
            <a:spAutoFit/>
          </a:bodyPr>
          <a:lstStyle/>
          <a:p>
            <a:pPr algn="l" marL="341123" indent="-170561" lvl="1">
              <a:lnSpc>
                <a:spcPts val="2370"/>
              </a:lnSpc>
              <a:buFont typeface="Arial"/>
              <a:buChar char="•"/>
            </a:pPr>
            <a:r>
              <a:rPr lang="en-US" sz="1580" spc="47">
                <a:solidFill>
                  <a:srgbClr val="000000"/>
                </a:solidFill>
                <a:latin typeface="DM Sans"/>
                <a:ea typeface="DM Sans"/>
                <a:cs typeface="DM Sans"/>
                <a:sym typeface="DM Sans"/>
              </a:rPr>
              <a:t>D</a:t>
            </a:r>
            <a:r>
              <a:rPr lang="en-US" sz="1580" spc="47" u="none">
                <a:solidFill>
                  <a:srgbClr val="000000"/>
                </a:solidFill>
                <a:latin typeface="DM Sans"/>
                <a:ea typeface="DM Sans"/>
                <a:cs typeface="DM Sans"/>
                <a:sym typeface="DM Sans"/>
              </a:rPr>
              <a:t>eveloped the first algorithm intended for a machine also called ‘The Analytical Engine’.</a:t>
            </a:r>
          </a:p>
          <a:p>
            <a:pPr algn="l" marL="341123" indent="-170561" lvl="1">
              <a:lnSpc>
                <a:spcPts val="2370"/>
              </a:lnSpc>
              <a:buFont typeface="Arial"/>
              <a:buChar char="•"/>
            </a:pPr>
            <a:r>
              <a:rPr lang="en-US" sz="1580" spc="47" u="none">
                <a:solidFill>
                  <a:srgbClr val="000000"/>
                </a:solidFill>
                <a:latin typeface="DM Sans"/>
                <a:ea typeface="DM Sans"/>
                <a:cs typeface="DM Sans"/>
                <a:sym typeface="DM Sans"/>
              </a:rPr>
              <a:t>The first person to recognise that the machine had applications beyond pure calculation.</a:t>
            </a:r>
          </a:p>
        </p:txBody>
      </p:sp>
      <p:sp>
        <p:nvSpPr>
          <p:cNvPr name="TextBox 24" id="24"/>
          <p:cNvSpPr txBox="true"/>
          <p:nvPr/>
        </p:nvSpPr>
        <p:spPr>
          <a:xfrm rot="0">
            <a:off x="11781605" y="4909022"/>
            <a:ext cx="4730978" cy="1168527"/>
          </a:xfrm>
          <a:prstGeom prst="rect">
            <a:avLst/>
          </a:prstGeom>
        </p:spPr>
        <p:txBody>
          <a:bodyPr anchor="t" rtlCol="false" tIns="0" lIns="0" bIns="0" rIns="0">
            <a:spAutoFit/>
          </a:bodyPr>
          <a:lstStyle/>
          <a:p>
            <a:pPr algn="l" marL="341123" indent="-170561" lvl="1">
              <a:lnSpc>
                <a:spcPts val="2370"/>
              </a:lnSpc>
              <a:buFont typeface="Arial"/>
              <a:buChar char="•"/>
            </a:pPr>
            <a:r>
              <a:rPr lang="en-US" sz="1580" spc="47">
                <a:solidFill>
                  <a:srgbClr val="000000"/>
                </a:solidFill>
                <a:latin typeface="DM Sans"/>
                <a:ea typeface="DM Sans"/>
                <a:cs typeface="DM Sans"/>
                <a:sym typeface="DM Sans"/>
              </a:rPr>
              <a:t>I</a:t>
            </a:r>
            <a:r>
              <a:rPr lang="en-US" sz="1580" spc="47" u="none">
                <a:solidFill>
                  <a:srgbClr val="000000"/>
                </a:solidFill>
                <a:latin typeface="DM Sans"/>
                <a:ea typeface="DM Sans"/>
                <a:cs typeface="DM Sans"/>
                <a:sym typeface="DM Sans"/>
              </a:rPr>
              <a:t>nvented the first compiler also known as A-0.</a:t>
            </a:r>
          </a:p>
          <a:p>
            <a:pPr algn="l" marL="341123" indent="-170561" lvl="1">
              <a:lnSpc>
                <a:spcPts val="2370"/>
              </a:lnSpc>
              <a:buFont typeface="Arial"/>
              <a:buChar char="•"/>
            </a:pPr>
            <a:r>
              <a:rPr lang="en-US" sz="1580" spc="47" u="none">
                <a:solidFill>
                  <a:srgbClr val="000000"/>
                </a:solidFill>
                <a:latin typeface="DM Sans"/>
                <a:ea typeface="DM Sans"/>
                <a:cs typeface="DM Sans"/>
                <a:sym typeface="DM Sans"/>
              </a:rPr>
              <a:t>Key figure in the development of COBOL programming language.</a:t>
            </a:r>
          </a:p>
        </p:txBody>
      </p:sp>
      <p:sp>
        <p:nvSpPr>
          <p:cNvPr name="TextBox 25" id="25"/>
          <p:cNvSpPr txBox="true"/>
          <p:nvPr/>
        </p:nvSpPr>
        <p:spPr>
          <a:xfrm rot="0">
            <a:off x="11781605" y="7858591"/>
            <a:ext cx="4892974" cy="1463844"/>
          </a:xfrm>
          <a:prstGeom prst="rect">
            <a:avLst/>
          </a:prstGeom>
        </p:spPr>
        <p:txBody>
          <a:bodyPr anchor="t" rtlCol="false" tIns="0" lIns="0" bIns="0" rIns="0">
            <a:spAutoFit/>
          </a:bodyPr>
          <a:lstStyle/>
          <a:p>
            <a:pPr algn="l" marL="340881" indent="-170441" lvl="1">
              <a:lnSpc>
                <a:spcPts val="2368"/>
              </a:lnSpc>
              <a:buFont typeface="Arial"/>
              <a:buChar char="•"/>
            </a:pPr>
            <a:r>
              <a:rPr lang="en-US" sz="1578" spc="47">
                <a:solidFill>
                  <a:srgbClr val="000000"/>
                </a:solidFill>
                <a:latin typeface="DM Sans"/>
                <a:ea typeface="DM Sans"/>
                <a:cs typeface="DM Sans"/>
                <a:sym typeface="DM Sans"/>
              </a:rPr>
              <a:t>An American computer programmer and network engineer.</a:t>
            </a:r>
          </a:p>
          <a:p>
            <a:pPr algn="l" marL="340881" indent="-170441" lvl="1">
              <a:lnSpc>
                <a:spcPts val="2368"/>
              </a:lnSpc>
              <a:buFont typeface="Arial"/>
              <a:buChar char="•"/>
            </a:pPr>
            <a:r>
              <a:rPr lang="en-US" sz="1578" spc="47" u="none">
                <a:solidFill>
                  <a:srgbClr val="000000"/>
                </a:solidFill>
                <a:latin typeface="DM Sans"/>
                <a:ea typeface="DM Sans"/>
                <a:cs typeface="DM Sans"/>
                <a:sym typeface="DM Sans"/>
              </a:rPr>
              <a:t>Developed the Spanning Tree Protocol (STP), crucial to modern network switching.</a:t>
            </a:r>
          </a:p>
          <a:p>
            <a:pPr algn="l">
              <a:lnSpc>
                <a:spcPts val="2368"/>
              </a:lnSpc>
            </a:pPr>
          </a:p>
        </p:txBody>
      </p:sp>
      <p:sp>
        <p:nvSpPr>
          <p:cNvPr name="TextBox 26" id="26"/>
          <p:cNvSpPr txBox="true"/>
          <p:nvPr/>
        </p:nvSpPr>
        <p:spPr>
          <a:xfrm rot="0">
            <a:off x="11781605" y="1401296"/>
            <a:ext cx="4132127" cy="44132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Ada Lovelac</a:t>
            </a:r>
          </a:p>
        </p:txBody>
      </p:sp>
      <p:sp>
        <p:nvSpPr>
          <p:cNvPr name="TextBox 27" id="27"/>
          <p:cNvSpPr txBox="true"/>
          <p:nvPr/>
        </p:nvSpPr>
        <p:spPr>
          <a:xfrm rot="0">
            <a:off x="11781605" y="4318693"/>
            <a:ext cx="4132127" cy="44132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Grace Hopper</a:t>
            </a:r>
          </a:p>
        </p:txBody>
      </p:sp>
      <p:sp>
        <p:nvSpPr>
          <p:cNvPr name="TextBox 28" id="28"/>
          <p:cNvSpPr txBox="true"/>
          <p:nvPr/>
        </p:nvSpPr>
        <p:spPr>
          <a:xfrm rot="0">
            <a:off x="11781605" y="7197114"/>
            <a:ext cx="4132127" cy="44132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Radia Perlman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19389" y="-1865593"/>
            <a:ext cx="4525193" cy="3389781"/>
          </a:xfrm>
          <a:custGeom>
            <a:avLst/>
            <a:gdLst/>
            <a:ahLst/>
            <a:cxnLst/>
            <a:rect r="r" b="b" t="t" l="l"/>
            <a:pathLst>
              <a:path h="3389781" w="4525193">
                <a:moveTo>
                  <a:pt x="0" y="0"/>
                </a:moveTo>
                <a:lnTo>
                  <a:pt x="4525193" y="0"/>
                </a:lnTo>
                <a:lnTo>
                  <a:pt x="4525193" y="3389781"/>
                </a:lnTo>
                <a:lnTo>
                  <a:pt x="0" y="33897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4738489" y="8919661"/>
            <a:ext cx="2357743" cy="2175018"/>
          </a:xfrm>
          <a:custGeom>
            <a:avLst/>
            <a:gdLst/>
            <a:ahLst/>
            <a:cxnLst/>
            <a:rect r="r" b="b" t="t" l="l"/>
            <a:pathLst>
              <a:path h="2175018" w="2357743">
                <a:moveTo>
                  <a:pt x="0" y="0"/>
                </a:moveTo>
                <a:lnTo>
                  <a:pt x="2357743" y="0"/>
                </a:lnTo>
                <a:lnTo>
                  <a:pt x="2357743" y="2175018"/>
                </a:lnTo>
                <a:lnTo>
                  <a:pt x="0" y="21750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grpSp>
        <p:nvGrpSpPr>
          <p:cNvPr name="Group 6" id="6"/>
          <p:cNvGrpSpPr/>
          <p:nvPr/>
        </p:nvGrpSpPr>
        <p:grpSpPr>
          <a:xfrm rot="0">
            <a:off x="696127" y="2977799"/>
            <a:ext cx="8185027" cy="2702667"/>
            <a:chOff x="0" y="0"/>
            <a:chExt cx="2740005" cy="904740"/>
          </a:xfrm>
        </p:grpSpPr>
        <p:sp>
          <p:nvSpPr>
            <p:cNvPr name="Freeform 7" id="7"/>
            <p:cNvSpPr/>
            <p:nvPr/>
          </p:nvSpPr>
          <p:spPr>
            <a:xfrm flipH="false" flipV="false" rot="0">
              <a:off x="0" y="0"/>
              <a:ext cx="2740005" cy="904740"/>
            </a:xfrm>
            <a:custGeom>
              <a:avLst/>
              <a:gdLst/>
              <a:ahLst/>
              <a:cxnLst/>
              <a:rect r="r" b="b" t="t" l="l"/>
              <a:pathLst>
                <a:path h="904740" w="2740005">
                  <a:moveTo>
                    <a:pt x="14188" y="0"/>
                  </a:moveTo>
                  <a:lnTo>
                    <a:pt x="2725817" y="0"/>
                  </a:lnTo>
                  <a:cubicBezTo>
                    <a:pt x="2733653" y="0"/>
                    <a:pt x="2740005" y="6352"/>
                    <a:pt x="2740005" y="14188"/>
                  </a:cubicBezTo>
                  <a:lnTo>
                    <a:pt x="2740005" y="890552"/>
                  </a:lnTo>
                  <a:cubicBezTo>
                    <a:pt x="2740005" y="894315"/>
                    <a:pt x="2738510" y="897923"/>
                    <a:pt x="2735850" y="900584"/>
                  </a:cubicBezTo>
                  <a:cubicBezTo>
                    <a:pt x="2733189" y="903245"/>
                    <a:pt x="2729580" y="904740"/>
                    <a:pt x="2725817" y="904740"/>
                  </a:cubicBezTo>
                  <a:lnTo>
                    <a:pt x="14188" y="904740"/>
                  </a:lnTo>
                  <a:cubicBezTo>
                    <a:pt x="10425" y="904740"/>
                    <a:pt x="6816" y="903245"/>
                    <a:pt x="4156" y="900584"/>
                  </a:cubicBezTo>
                  <a:cubicBezTo>
                    <a:pt x="1495" y="897923"/>
                    <a:pt x="0" y="894315"/>
                    <a:pt x="0" y="890552"/>
                  </a:cubicBezTo>
                  <a:lnTo>
                    <a:pt x="0" y="14188"/>
                  </a:lnTo>
                  <a:cubicBezTo>
                    <a:pt x="0" y="10425"/>
                    <a:pt x="1495" y="6816"/>
                    <a:pt x="4156" y="4156"/>
                  </a:cubicBezTo>
                  <a:cubicBezTo>
                    <a:pt x="6816" y="1495"/>
                    <a:pt x="10425" y="0"/>
                    <a:pt x="14188" y="0"/>
                  </a:cubicBezTo>
                  <a:close/>
                </a:path>
              </a:pathLst>
            </a:custGeom>
            <a:solidFill>
              <a:srgbClr val="8AB7E2"/>
            </a:solidFill>
          </p:spPr>
        </p:sp>
        <p:sp>
          <p:nvSpPr>
            <p:cNvPr name="TextBox 8" id="8"/>
            <p:cNvSpPr txBox="true"/>
            <p:nvPr/>
          </p:nvSpPr>
          <p:spPr>
            <a:xfrm>
              <a:off x="0" y="85725"/>
              <a:ext cx="2740005" cy="819015"/>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066264" y="3212730"/>
            <a:ext cx="2226682" cy="2300328"/>
            <a:chOff x="0" y="0"/>
            <a:chExt cx="786778" cy="812800"/>
          </a:xfrm>
        </p:grpSpPr>
        <p:sp>
          <p:nvSpPr>
            <p:cNvPr name="Freeform 10" id="10"/>
            <p:cNvSpPr/>
            <p:nvPr/>
          </p:nvSpPr>
          <p:spPr>
            <a:xfrm flipH="false" flipV="false" rot="0">
              <a:off x="0" y="0"/>
              <a:ext cx="786778" cy="812800"/>
            </a:xfrm>
            <a:custGeom>
              <a:avLst/>
              <a:gdLst/>
              <a:ahLst/>
              <a:cxnLst/>
              <a:rect r="r" b="b" t="t" l="l"/>
              <a:pathLst>
                <a:path h="812800" w="786778">
                  <a:moveTo>
                    <a:pt x="393389" y="0"/>
                  </a:moveTo>
                  <a:cubicBezTo>
                    <a:pt x="176126" y="0"/>
                    <a:pt x="0" y="181951"/>
                    <a:pt x="0" y="406400"/>
                  </a:cubicBezTo>
                  <a:cubicBezTo>
                    <a:pt x="0" y="630849"/>
                    <a:pt x="176126" y="812800"/>
                    <a:pt x="393389" y="812800"/>
                  </a:cubicBezTo>
                  <a:cubicBezTo>
                    <a:pt x="610652" y="812800"/>
                    <a:pt x="786778" y="630849"/>
                    <a:pt x="786778" y="406400"/>
                  </a:cubicBezTo>
                  <a:cubicBezTo>
                    <a:pt x="786778" y="181951"/>
                    <a:pt x="610652" y="0"/>
                    <a:pt x="393389" y="0"/>
                  </a:cubicBezTo>
                  <a:close/>
                </a:path>
              </a:pathLst>
            </a:custGeom>
            <a:blipFill>
              <a:blip r:embed="rId10"/>
              <a:stretch>
                <a:fillRect l="-18606" t="0" r="-18606" b="0"/>
              </a:stretch>
            </a:blipFill>
          </p:spPr>
        </p:sp>
      </p:grpSp>
      <p:grpSp>
        <p:nvGrpSpPr>
          <p:cNvPr name="Group 11" id="11"/>
          <p:cNvGrpSpPr/>
          <p:nvPr/>
        </p:nvGrpSpPr>
        <p:grpSpPr>
          <a:xfrm rot="0">
            <a:off x="9687320" y="2977799"/>
            <a:ext cx="7914316" cy="2665647"/>
            <a:chOff x="0" y="0"/>
            <a:chExt cx="2649382" cy="892347"/>
          </a:xfrm>
        </p:grpSpPr>
        <p:sp>
          <p:nvSpPr>
            <p:cNvPr name="Freeform 12" id="12"/>
            <p:cNvSpPr/>
            <p:nvPr/>
          </p:nvSpPr>
          <p:spPr>
            <a:xfrm flipH="false" flipV="false" rot="0">
              <a:off x="0" y="0"/>
              <a:ext cx="2649382" cy="892347"/>
            </a:xfrm>
            <a:custGeom>
              <a:avLst/>
              <a:gdLst/>
              <a:ahLst/>
              <a:cxnLst/>
              <a:rect r="r" b="b" t="t" l="l"/>
              <a:pathLst>
                <a:path h="892347" w="2649382">
                  <a:moveTo>
                    <a:pt x="14673" y="0"/>
                  </a:moveTo>
                  <a:lnTo>
                    <a:pt x="2634709" y="0"/>
                  </a:lnTo>
                  <a:cubicBezTo>
                    <a:pt x="2638601" y="0"/>
                    <a:pt x="2642333" y="1546"/>
                    <a:pt x="2645085" y="4298"/>
                  </a:cubicBezTo>
                  <a:cubicBezTo>
                    <a:pt x="2647836" y="7049"/>
                    <a:pt x="2649382" y="10782"/>
                    <a:pt x="2649382" y="14673"/>
                  </a:cubicBezTo>
                  <a:lnTo>
                    <a:pt x="2649382" y="877674"/>
                  </a:lnTo>
                  <a:cubicBezTo>
                    <a:pt x="2649382" y="881566"/>
                    <a:pt x="2647836" y="885298"/>
                    <a:pt x="2645085" y="888050"/>
                  </a:cubicBezTo>
                  <a:cubicBezTo>
                    <a:pt x="2642333" y="890801"/>
                    <a:pt x="2638601" y="892347"/>
                    <a:pt x="2634709" y="892347"/>
                  </a:cubicBezTo>
                  <a:lnTo>
                    <a:pt x="14673" y="892347"/>
                  </a:lnTo>
                  <a:cubicBezTo>
                    <a:pt x="10782" y="892347"/>
                    <a:pt x="7049" y="890801"/>
                    <a:pt x="4298" y="888050"/>
                  </a:cubicBezTo>
                  <a:cubicBezTo>
                    <a:pt x="1546" y="885298"/>
                    <a:pt x="0" y="881566"/>
                    <a:pt x="0" y="877674"/>
                  </a:cubicBezTo>
                  <a:lnTo>
                    <a:pt x="0" y="14673"/>
                  </a:lnTo>
                  <a:cubicBezTo>
                    <a:pt x="0" y="10782"/>
                    <a:pt x="1546" y="7049"/>
                    <a:pt x="4298" y="4298"/>
                  </a:cubicBezTo>
                  <a:cubicBezTo>
                    <a:pt x="7049" y="1546"/>
                    <a:pt x="10782" y="0"/>
                    <a:pt x="14673" y="0"/>
                  </a:cubicBezTo>
                  <a:close/>
                </a:path>
              </a:pathLst>
            </a:custGeom>
            <a:solidFill>
              <a:srgbClr val="8AB7E2"/>
            </a:solidFill>
          </p:spPr>
        </p:sp>
        <p:sp>
          <p:nvSpPr>
            <p:cNvPr name="TextBox 13" id="13"/>
            <p:cNvSpPr txBox="true"/>
            <p:nvPr/>
          </p:nvSpPr>
          <p:spPr>
            <a:xfrm>
              <a:off x="0" y="85725"/>
              <a:ext cx="2649382" cy="806622"/>
            </a:xfrm>
            <a:prstGeom prst="rect">
              <a:avLst/>
            </a:prstGeom>
          </p:spPr>
          <p:txBody>
            <a:bodyPr anchor="ctr" rtlCol="false" tIns="50800" lIns="50800" bIns="50800" rIns="50800"/>
            <a:lstStyle/>
            <a:p>
              <a:pPr algn="ctr">
                <a:lnSpc>
                  <a:spcPts val="1925"/>
                </a:lnSpc>
              </a:pPr>
            </a:p>
          </p:txBody>
        </p:sp>
      </p:grpSp>
      <p:grpSp>
        <p:nvGrpSpPr>
          <p:cNvPr name="Group 14" id="14"/>
          <p:cNvGrpSpPr/>
          <p:nvPr/>
        </p:nvGrpSpPr>
        <p:grpSpPr>
          <a:xfrm rot="0">
            <a:off x="10269553" y="3178969"/>
            <a:ext cx="2215352" cy="2300328"/>
            <a:chOff x="0" y="0"/>
            <a:chExt cx="782775" cy="812800"/>
          </a:xfrm>
        </p:grpSpPr>
        <p:sp>
          <p:nvSpPr>
            <p:cNvPr name="Freeform 15" id="15"/>
            <p:cNvSpPr/>
            <p:nvPr/>
          </p:nvSpPr>
          <p:spPr>
            <a:xfrm flipH="false" flipV="false" rot="0">
              <a:off x="0" y="0"/>
              <a:ext cx="782775" cy="812800"/>
            </a:xfrm>
            <a:custGeom>
              <a:avLst/>
              <a:gdLst/>
              <a:ahLst/>
              <a:cxnLst/>
              <a:rect r="r" b="b" t="t" l="l"/>
              <a:pathLst>
                <a:path h="812800" w="782775">
                  <a:moveTo>
                    <a:pt x="391387" y="0"/>
                  </a:moveTo>
                  <a:cubicBezTo>
                    <a:pt x="175230" y="0"/>
                    <a:pt x="0" y="181951"/>
                    <a:pt x="0" y="406400"/>
                  </a:cubicBezTo>
                  <a:cubicBezTo>
                    <a:pt x="0" y="630849"/>
                    <a:pt x="175230" y="812800"/>
                    <a:pt x="391387" y="812800"/>
                  </a:cubicBezTo>
                  <a:cubicBezTo>
                    <a:pt x="607545" y="812800"/>
                    <a:pt x="782775" y="630849"/>
                    <a:pt x="782775" y="406400"/>
                  </a:cubicBezTo>
                  <a:cubicBezTo>
                    <a:pt x="782775" y="181951"/>
                    <a:pt x="607545" y="0"/>
                    <a:pt x="391387" y="0"/>
                  </a:cubicBezTo>
                  <a:close/>
                </a:path>
              </a:pathLst>
            </a:custGeom>
            <a:blipFill>
              <a:blip r:embed="rId11"/>
              <a:stretch>
                <a:fillRect l="0" t="-1397" r="0" b="-27010"/>
              </a:stretch>
            </a:blipFill>
          </p:spPr>
        </p:sp>
      </p:grpSp>
      <p:grpSp>
        <p:nvGrpSpPr>
          <p:cNvPr name="Group 16" id="16"/>
          <p:cNvGrpSpPr/>
          <p:nvPr/>
        </p:nvGrpSpPr>
        <p:grpSpPr>
          <a:xfrm rot="0">
            <a:off x="5124370" y="6300092"/>
            <a:ext cx="8039260" cy="2806985"/>
            <a:chOff x="0" y="0"/>
            <a:chExt cx="2691208" cy="939661"/>
          </a:xfrm>
        </p:grpSpPr>
        <p:sp>
          <p:nvSpPr>
            <p:cNvPr name="Freeform 17" id="17"/>
            <p:cNvSpPr/>
            <p:nvPr/>
          </p:nvSpPr>
          <p:spPr>
            <a:xfrm flipH="false" flipV="false" rot="0">
              <a:off x="0" y="0"/>
              <a:ext cx="2691208" cy="939661"/>
            </a:xfrm>
            <a:custGeom>
              <a:avLst/>
              <a:gdLst/>
              <a:ahLst/>
              <a:cxnLst/>
              <a:rect r="r" b="b" t="t" l="l"/>
              <a:pathLst>
                <a:path h="939661" w="2691208">
                  <a:moveTo>
                    <a:pt x="14445" y="0"/>
                  </a:moveTo>
                  <a:lnTo>
                    <a:pt x="2676763" y="0"/>
                  </a:lnTo>
                  <a:cubicBezTo>
                    <a:pt x="2680594" y="0"/>
                    <a:pt x="2684268" y="1522"/>
                    <a:pt x="2686977" y="4231"/>
                  </a:cubicBezTo>
                  <a:cubicBezTo>
                    <a:pt x="2689686" y="6940"/>
                    <a:pt x="2691208" y="10614"/>
                    <a:pt x="2691208" y="14445"/>
                  </a:cubicBezTo>
                  <a:lnTo>
                    <a:pt x="2691208" y="925216"/>
                  </a:lnTo>
                  <a:cubicBezTo>
                    <a:pt x="2691208" y="933194"/>
                    <a:pt x="2684741" y="939661"/>
                    <a:pt x="2676763" y="939661"/>
                  </a:cubicBezTo>
                  <a:lnTo>
                    <a:pt x="14445" y="939661"/>
                  </a:lnTo>
                  <a:cubicBezTo>
                    <a:pt x="6467" y="939661"/>
                    <a:pt x="0" y="933194"/>
                    <a:pt x="0" y="925216"/>
                  </a:cubicBezTo>
                  <a:lnTo>
                    <a:pt x="0" y="14445"/>
                  </a:lnTo>
                  <a:cubicBezTo>
                    <a:pt x="0" y="6467"/>
                    <a:pt x="6467" y="0"/>
                    <a:pt x="14445" y="0"/>
                  </a:cubicBezTo>
                  <a:close/>
                </a:path>
              </a:pathLst>
            </a:custGeom>
            <a:solidFill>
              <a:srgbClr val="8AB7E2"/>
            </a:solidFill>
          </p:spPr>
        </p:sp>
        <p:sp>
          <p:nvSpPr>
            <p:cNvPr name="TextBox 18" id="18"/>
            <p:cNvSpPr txBox="true"/>
            <p:nvPr/>
          </p:nvSpPr>
          <p:spPr>
            <a:xfrm>
              <a:off x="0" y="85725"/>
              <a:ext cx="2691208" cy="853936"/>
            </a:xfrm>
            <a:prstGeom prst="rect">
              <a:avLst/>
            </a:prstGeom>
          </p:spPr>
          <p:txBody>
            <a:bodyPr anchor="ctr" rtlCol="false" tIns="50800" lIns="50800" bIns="50800" rIns="50800"/>
            <a:lstStyle/>
            <a:p>
              <a:pPr algn="ctr">
                <a:lnSpc>
                  <a:spcPts val="1925"/>
                </a:lnSpc>
              </a:pPr>
            </a:p>
          </p:txBody>
        </p:sp>
      </p:grpSp>
      <p:grpSp>
        <p:nvGrpSpPr>
          <p:cNvPr name="Group 19" id="19"/>
          <p:cNvGrpSpPr/>
          <p:nvPr/>
        </p:nvGrpSpPr>
        <p:grpSpPr>
          <a:xfrm rot="0">
            <a:off x="5572946" y="6619333"/>
            <a:ext cx="2187027" cy="2300328"/>
            <a:chOff x="0" y="0"/>
            <a:chExt cx="772766" cy="812800"/>
          </a:xfrm>
        </p:grpSpPr>
        <p:sp>
          <p:nvSpPr>
            <p:cNvPr name="Freeform 20" id="20"/>
            <p:cNvSpPr/>
            <p:nvPr/>
          </p:nvSpPr>
          <p:spPr>
            <a:xfrm flipH="false" flipV="false" rot="0">
              <a:off x="0" y="0"/>
              <a:ext cx="772766" cy="812800"/>
            </a:xfrm>
            <a:custGeom>
              <a:avLst/>
              <a:gdLst/>
              <a:ahLst/>
              <a:cxnLst/>
              <a:rect r="r" b="b" t="t" l="l"/>
              <a:pathLst>
                <a:path h="812800" w="772766">
                  <a:moveTo>
                    <a:pt x="386383" y="0"/>
                  </a:moveTo>
                  <a:cubicBezTo>
                    <a:pt x="172990" y="0"/>
                    <a:pt x="0" y="181951"/>
                    <a:pt x="0" y="406400"/>
                  </a:cubicBezTo>
                  <a:cubicBezTo>
                    <a:pt x="0" y="630849"/>
                    <a:pt x="172990" y="812800"/>
                    <a:pt x="386383" y="812800"/>
                  </a:cubicBezTo>
                  <a:cubicBezTo>
                    <a:pt x="599777" y="812800"/>
                    <a:pt x="772766" y="630849"/>
                    <a:pt x="772766" y="406400"/>
                  </a:cubicBezTo>
                  <a:cubicBezTo>
                    <a:pt x="772766" y="181951"/>
                    <a:pt x="599777" y="0"/>
                    <a:pt x="386383" y="0"/>
                  </a:cubicBezTo>
                  <a:close/>
                </a:path>
              </a:pathLst>
            </a:custGeom>
            <a:blipFill>
              <a:blip r:embed="rId12"/>
              <a:stretch>
                <a:fillRect l="-5180" t="0" r="0" b="0"/>
              </a:stretch>
            </a:blipFill>
          </p:spPr>
        </p:sp>
      </p:grpSp>
      <p:sp>
        <p:nvSpPr>
          <p:cNvPr name="TextBox 21" id="21"/>
          <p:cNvSpPr txBox="true"/>
          <p:nvPr/>
        </p:nvSpPr>
        <p:spPr>
          <a:xfrm rot="0">
            <a:off x="8299656" y="7313339"/>
            <a:ext cx="4651975" cy="1463844"/>
          </a:xfrm>
          <a:prstGeom prst="rect">
            <a:avLst/>
          </a:prstGeom>
        </p:spPr>
        <p:txBody>
          <a:bodyPr anchor="t" rtlCol="false" tIns="0" lIns="0" bIns="0" rIns="0">
            <a:spAutoFit/>
          </a:bodyPr>
          <a:lstStyle/>
          <a:p>
            <a:pPr algn="l" marL="340881" indent="-170441" lvl="1">
              <a:lnSpc>
                <a:spcPts val="2368"/>
              </a:lnSpc>
              <a:buFont typeface="Arial"/>
              <a:buChar char="•"/>
            </a:pPr>
            <a:r>
              <a:rPr lang="en-US" sz="1578" spc="47">
                <a:solidFill>
                  <a:srgbClr val="000000"/>
                </a:solidFill>
                <a:latin typeface="DM Sans"/>
                <a:ea typeface="DM Sans"/>
                <a:cs typeface="DM Sans"/>
                <a:sym typeface="DM Sans"/>
              </a:rPr>
              <a:t>Co-director of Stanford's Human-Centered AI Institute.</a:t>
            </a:r>
          </a:p>
          <a:p>
            <a:pPr algn="l" marL="340881" indent="-170441" lvl="1">
              <a:lnSpc>
                <a:spcPts val="2368"/>
              </a:lnSpc>
              <a:buFont typeface="Arial"/>
              <a:buChar char="•"/>
            </a:pPr>
            <a:r>
              <a:rPr lang="en-US" sz="1578" spc="47" u="none">
                <a:solidFill>
                  <a:srgbClr val="000000"/>
                </a:solidFill>
                <a:latin typeface="DM Sans"/>
                <a:ea typeface="DM Sans"/>
                <a:cs typeface="DM Sans"/>
                <a:sym typeface="DM Sans"/>
              </a:rPr>
              <a:t>Created ImageNet, a major breakthrough in computer vision and deep learning.</a:t>
            </a:r>
          </a:p>
          <a:p>
            <a:pPr algn="l">
              <a:lnSpc>
                <a:spcPts val="2368"/>
              </a:lnSpc>
            </a:pPr>
          </a:p>
        </p:txBody>
      </p:sp>
      <p:sp>
        <p:nvSpPr>
          <p:cNvPr name="TextBox 22" id="22"/>
          <p:cNvSpPr txBox="true"/>
          <p:nvPr/>
        </p:nvSpPr>
        <p:spPr>
          <a:xfrm rot="0">
            <a:off x="8227409" y="6775841"/>
            <a:ext cx="3928603" cy="44132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Fei-Fei Li</a:t>
            </a:r>
          </a:p>
        </p:txBody>
      </p:sp>
      <p:sp>
        <p:nvSpPr>
          <p:cNvPr name="TextBox 23" id="23"/>
          <p:cNvSpPr txBox="true"/>
          <p:nvPr/>
        </p:nvSpPr>
        <p:spPr>
          <a:xfrm rot="0">
            <a:off x="12951630" y="4048776"/>
            <a:ext cx="4369804" cy="953975"/>
          </a:xfrm>
          <a:prstGeom prst="rect">
            <a:avLst/>
          </a:prstGeom>
        </p:spPr>
        <p:txBody>
          <a:bodyPr anchor="t" rtlCol="false" tIns="0" lIns="0" bIns="0" rIns="0">
            <a:spAutoFit/>
          </a:bodyPr>
          <a:lstStyle/>
          <a:p>
            <a:pPr algn="l" marL="369469" indent="-184735" lvl="1">
              <a:lnSpc>
                <a:spcPts val="2566"/>
              </a:lnSpc>
              <a:buFont typeface="Arial"/>
              <a:buChar char="•"/>
            </a:pPr>
            <a:r>
              <a:rPr lang="en-US" sz="1711" spc="51">
                <a:solidFill>
                  <a:srgbClr val="000000"/>
                </a:solidFill>
                <a:latin typeface="DM Sans"/>
                <a:ea typeface="DM Sans"/>
                <a:cs typeface="DM Sans"/>
                <a:sym typeface="DM Sans"/>
              </a:rPr>
              <a:t>Founder of </a:t>
            </a:r>
            <a:r>
              <a:rPr lang="en-US" b="true" sz="1711" spc="51">
                <a:solidFill>
                  <a:srgbClr val="000000"/>
                </a:solidFill>
                <a:latin typeface="DM Sans Bold"/>
                <a:ea typeface="DM Sans Bold"/>
                <a:cs typeface="DM Sans Bold"/>
                <a:sym typeface="DM Sans Bold"/>
              </a:rPr>
              <a:t>‘Girls who Code’.</a:t>
            </a:r>
          </a:p>
          <a:p>
            <a:pPr algn="l" marL="369469" indent="-184735" lvl="1">
              <a:lnSpc>
                <a:spcPts val="2566"/>
              </a:lnSpc>
              <a:buFont typeface="Arial"/>
              <a:buChar char="•"/>
            </a:pPr>
            <a:r>
              <a:rPr lang="en-US" sz="1711" spc="51" u="none">
                <a:solidFill>
                  <a:srgbClr val="000000"/>
                </a:solidFill>
                <a:latin typeface="DM Sans"/>
                <a:ea typeface="DM Sans"/>
                <a:cs typeface="DM Sans"/>
                <a:sym typeface="DM Sans"/>
              </a:rPr>
              <a:t>Working to close the gender gap in entry-level tech jobs by 2030.</a:t>
            </a:r>
          </a:p>
        </p:txBody>
      </p:sp>
      <p:sp>
        <p:nvSpPr>
          <p:cNvPr name="TextBox 24" id="24"/>
          <p:cNvSpPr txBox="true"/>
          <p:nvPr/>
        </p:nvSpPr>
        <p:spPr>
          <a:xfrm rot="0">
            <a:off x="12830547" y="3355575"/>
            <a:ext cx="3979484" cy="44132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Reshma Saujani</a:t>
            </a:r>
          </a:p>
        </p:txBody>
      </p:sp>
      <p:sp>
        <p:nvSpPr>
          <p:cNvPr name="TextBox 25" id="25"/>
          <p:cNvSpPr txBox="true"/>
          <p:nvPr/>
        </p:nvSpPr>
        <p:spPr>
          <a:xfrm rot="0">
            <a:off x="4156038" y="1171575"/>
            <a:ext cx="9975924" cy="848101"/>
          </a:xfrm>
          <a:prstGeom prst="rect">
            <a:avLst/>
          </a:prstGeom>
        </p:spPr>
        <p:txBody>
          <a:bodyPr anchor="t" rtlCol="false" tIns="0" lIns="0" bIns="0" rIns="0">
            <a:spAutoFit/>
          </a:bodyPr>
          <a:lstStyle/>
          <a:p>
            <a:pPr algn="ctr">
              <a:lnSpc>
                <a:spcPts val="6338"/>
              </a:lnSpc>
            </a:pPr>
            <a:r>
              <a:rPr lang="en-US" b="true" sz="6534">
                <a:solidFill>
                  <a:srgbClr val="000000"/>
                </a:solidFill>
                <a:latin typeface="DM Sans Bold"/>
                <a:ea typeface="DM Sans Bold"/>
                <a:cs typeface="DM Sans Bold"/>
                <a:sym typeface="DM Sans Bold"/>
              </a:rPr>
              <a:t>Present Contribution</a:t>
            </a:r>
          </a:p>
        </p:txBody>
      </p:sp>
      <p:sp>
        <p:nvSpPr>
          <p:cNvPr name="TextBox 26" id="26"/>
          <p:cNvSpPr txBox="true"/>
          <p:nvPr/>
        </p:nvSpPr>
        <p:spPr>
          <a:xfrm rot="0">
            <a:off x="3760137" y="3877572"/>
            <a:ext cx="4467272" cy="1601724"/>
          </a:xfrm>
          <a:prstGeom prst="rect">
            <a:avLst/>
          </a:prstGeom>
        </p:spPr>
        <p:txBody>
          <a:bodyPr anchor="t" rtlCol="false" tIns="0" lIns="0" bIns="0" rIns="0">
            <a:spAutoFit/>
          </a:bodyPr>
          <a:lstStyle/>
          <a:p>
            <a:pPr algn="l" marL="369189" indent="-184594" lvl="1">
              <a:lnSpc>
                <a:spcPts val="2565"/>
              </a:lnSpc>
              <a:buFont typeface="Arial"/>
              <a:buChar char="•"/>
            </a:pPr>
            <a:r>
              <a:rPr lang="en-US" sz="1710" spc="51">
                <a:solidFill>
                  <a:srgbClr val="000000"/>
                </a:solidFill>
                <a:latin typeface="DM Sans"/>
                <a:ea typeface="DM Sans"/>
                <a:cs typeface="DM Sans"/>
                <a:sym typeface="DM Sans"/>
              </a:rPr>
              <a:t>An Electrical Engineer &amp; The CEO of AMD.</a:t>
            </a:r>
          </a:p>
          <a:p>
            <a:pPr algn="l" marL="369189" indent="-184594" lvl="1">
              <a:lnSpc>
                <a:spcPts val="2565"/>
              </a:lnSpc>
              <a:buFont typeface="Arial"/>
              <a:buChar char="•"/>
            </a:pPr>
            <a:r>
              <a:rPr lang="en-US" sz="1710" spc="51" u="none">
                <a:solidFill>
                  <a:srgbClr val="000000"/>
                </a:solidFill>
                <a:latin typeface="DM Sans"/>
                <a:ea typeface="DM Sans"/>
                <a:cs typeface="DM Sans"/>
                <a:sym typeface="DM Sans"/>
              </a:rPr>
              <a:t>One of the most influential women in tech, known for breaking barriers in the semiconductor industry</a:t>
            </a:r>
          </a:p>
        </p:txBody>
      </p:sp>
      <p:sp>
        <p:nvSpPr>
          <p:cNvPr name="TextBox 27" id="27"/>
          <p:cNvSpPr txBox="true"/>
          <p:nvPr/>
        </p:nvSpPr>
        <p:spPr>
          <a:xfrm rot="0">
            <a:off x="3760137" y="3313376"/>
            <a:ext cx="3999837" cy="441325"/>
          </a:xfrm>
          <a:prstGeom prst="rect">
            <a:avLst/>
          </a:prstGeom>
        </p:spPr>
        <p:txBody>
          <a:bodyPr anchor="t" rtlCol="false" tIns="0" lIns="0" bIns="0" rIns="0">
            <a:spAutoFit/>
          </a:bodyPr>
          <a:lstStyle/>
          <a:p>
            <a:pPr algn="l">
              <a:lnSpc>
                <a:spcPts val="3500"/>
              </a:lnSpc>
              <a:spcBef>
                <a:spcPct val="0"/>
              </a:spcBef>
            </a:pPr>
            <a:r>
              <a:rPr lang="en-US" sz="2500" spc="-205">
                <a:solidFill>
                  <a:srgbClr val="000000"/>
                </a:solidFill>
                <a:latin typeface="Public Sans"/>
                <a:ea typeface="Public Sans"/>
                <a:cs typeface="Public Sans"/>
                <a:sym typeface="Public Sans"/>
              </a:rPr>
              <a:t>Lisa Su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581449" y="1416817"/>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Reference</a:t>
            </a:r>
          </a:p>
        </p:txBody>
      </p:sp>
      <p:sp>
        <p:nvSpPr>
          <p:cNvPr name="TextBox 3" id="3"/>
          <p:cNvSpPr txBox="true"/>
          <p:nvPr/>
        </p:nvSpPr>
        <p:spPr>
          <a:xfrm rot="0">
            <a:off x="1581449" y="3953308"/>
            <a:ext cx="10251726" cy="529193"/>
          </a:xfrm>
          <a:prstGeom prst="rect">
            <a:avLst/>
          </a:prstGeom>
        </p:spPr>
        <p:txBody>
          <a:bodyPr anchor="t" rtlCol="false" tIns="0" lIns="0" bIns="0" rIns="0">
            <a:spAutoFit/>
          </a:bodyPr>
          <a:lstStyle/>
          <a:p>
            <a:pPr algn="l" marL="884136" indent="-442068" lvl="1">
              <a:lnSpc>
                <a:spcPts val="3972"/>
              </a:lnSpc>
              <a:buAutoNum type="arabicPeriod" startAt="1"/>
            </a:pPr>
            <a:r>
              <a:rPr lang="en-US" b="true" sz="4095" u="sng">
                <a:solidFill>
                  <a:srgbClr val="000000"/>
                </a:solidFill>
                <a:latin typeface="DM Sans Bold"/>
                <a:ea typeface="DM Sans Bold"/>
                <a:cs typeface="DM Sans Bold"/>
                <a:sym typeface="DM Sans Bold"/>
                <a:hlinkClick r:id="rId2" tooltip="https://www.womentech.net"/>
              </a:rPr>
              <a:t> </a:t>
            </a:r>
            <a:r>
              <a:rPr lang="en-US" sz="4095" u="sng">
                <a:solidFill>
                  <a:srgbClr val="000000"/>
                </a:solidFill>
                <a:latin typeface="DM Sans"/>
                <a:ea typeface="DM Sans"/>
                <a:cs typeface="DM Sans"/>
                <a:sym typeface="DM Sans"/>
                <a:hlinkClick r:id="rId3" tooltip="https://www.womentech.net"/>
              </a:rPr>
              <a:t>Women in Tech</a:t>
            </a:r>
          </a:p>
        </p:txBody>
      </p:sp>
      <p:sp>
        <p:nvSpPr>
          <p:cNvPr name="TextBox 4" id="4"/>
          <p:cNvSpPr txBox="true"/>
          <p:nvPr/>
        </p:nvSpPr>
        <p:spPr>
          <a:xfrm rot="0">
            <a:off x="2136955" y="4866958"/>
            <a:ext cx="10251726" cy="529193"/>
          </a:xfrm>
          <a:prstGeom prst="rect">
            <a:avLst/>
          </a:prstGeom>
        </p:spPr>
        <p:txBody>
          <a:bodyPr anchor="t" rtlCol="false" tIns="0" lIns="0" bIns="0" rIns="0">
            <a:spAutoFit/>
          </a:bodyPr>
          <a:lstStyle/>
          <a:p>
            <a:pPr algn="l">
              <a:lnSpc>
                <a:spcPts val="3972"/>
              </a:lnSpc>
            </a:pPr>
            <a:r>
              <a:rPr lang="en-US" sz="4095">
                <a:solidFill>
                  <a:srgbClr val="000000"/>
                </a:solidFill>
                <a:latin typeface="DM Sans"/>
                <a:ea typeface="DM Sans"/>
                <a:cs typeface="DM Sans"/>
                <a:sym typeface="DM Sans"/>
              </a:rPr>
              <a:t>2. </a:t>
            </a:r>
            <a:r>
              <a:rPr lang="en-US" sz="4095" u="sng">
                <a:solidFill>
                  <a:srgbClr val="000000"/>
                </a:solidFill>
                <a:latin typeface="DM Sans"/>
                <a:ea typeface="DM Sans"/>
                <a:cs typeface="DM Sans"/>
                <a:sym typeface="DM Sans"/>
                <a:hlinkClick r:id="rId4" tooltip="https://www.forbes.com/top-tech-women/list/"/>
              </a:rPr>
              <a:t>Forbes</a:t>
            </a:r>
          </a:p>
        </p:txBody>
      </p:sp>
      <p:sp>
        <p:nvSpPr>
          <p:cNvPr name="TextBox 5" id="5"/>
          <p:cNvSpPr txBox="true"/>
          <p:nvPr/>
        </p:nvSpPr>
        <p:spPr>
          <a:xfrm rot="0">
            <a:off x="2136955" y="5890223"/>
            <a:ext cx="10251726" cy="529193"/>
          </a:xfrm>
          <a:prstGeom prst="rect">
            <a:avLst/>
          </a:prstGeom>
        </p:spPr>
        <p:txBody>
          <a:bodyPr anchor="t" rtlCol="false" tIns="0" lIns="0" bIns="0" rIns="0">
            <a:spAutoFit/>
          </a:bodyPr>
          <a:lstStyle/>
          <a:p>
            <a:pPr algn="l">
              <a:lnSpc>
                <a:spcPts val="3972"/>
              </a:lnSpc>
            </a:pPr>
            <a:r>
              <a:rPr lang="en-US" sz="4095">
                <a:solidFill>
                  <a:srgbClr val="000000"/>
                </a:solidFill>
                <a:latin typeface="DM Sans"/>
                <a:ea typeface="DM Sans"/>
                <a:cs typeface="DM Sans"/>
                <a:sym typeface="DM Sans"/>
              </a:rPr>
              <a:t>3. </a:t>
            </a:r>
            <a:r>
              <a:rPr lang="en-US" sz="4095" u="sng">
                <a:solidFill>
                  <a:srgbClr val="000000"/>
                </a:solidFill>
                <a:latin typeface="DM Sans"/>
                <a:ea typeface="DM Sans"/>
                <a:cs typeface="DM Sans"/>
                <a:sym typeface="DM Sans"/>
                <a:hlinkClick r:id="rId5" tooltip="https://en.wikipedia.org/wiki/Ada_Lovelace"/>
              </a:rPr>
              <a:t>Wikipedia</a:t>
            </a:r>
          </a:p>
        </p:txBody>
      </p:sp>
      <p:sp>
        <p:nvSpPr>
          <p:cNvPr name="TextBox 6" id="6"/>
          <p:cNvSpPr txBox="true"/>
          <p:nvPr/>
        </p:nvSpPr>
        <p:spPr>
          <a:xfrm rot="0">
            <a:off x="2136955" y="6914717"/>
            <a:ext cx="10251726" cy="529193"/>
          </a:xfrm>
          <a:prstGeom prst="rect">
            <a:avLst/>
          </a:prstGeom>
        </p:spPr>
        <p:txBody>
          <a:bodyPr anchor="t" rtlCol="false" tIns="0" lIns="0" bIns="0" rIns="0">
            <a:spAutoFit/>
          </a:bodyPr>
          <a:lstStyle/>
          <a:p>
            <a:pPr algn="l">
              <a:lnSpc>
                <a:spcPts val="3972"/>
              </a:lnSpc>
            </a:pPr>
            <a:r>
              <a:rPr lang="en-US" sz="4095">
                <a:solidFill>
                  <a:srgbClr val="000000"/>
                </a:solidFill>
                <a:latin typeface="DM Sans"/>
                <a:ea typeface="DM Sans"/>
                <a:cs typeface="DM Sans"/>
                <a:sym typeface="DM Sans"/>
              </a:rPr>
              <a:t>4. </a:t>
            </a:r>
            <a:r>
              <a:rPr lang="en-US" sz="4095" u="sng">
                <a:solidFill>
                  <a:srgbClr val="000000"/>
                </a:solidFill>
                <a:latin typeface="DM Sans"/>
                <a:ea typeface="DM Sans"/>
                <a:cs typeface="DM Sans"/>
                <a:sym typeface="DM Sans"/>
                <a:hlinkClick r:id="rId6" tooltip="https://www.globalapptesting.com/blog/the-women-who-changed-the-tech-world"/>
              </a:rPr>
              <a:t>Global App Testing</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35340" y="3328481"/>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3118094" y="1302771"/>
            <a:ext cx="12546531" cy="7681458"/>
            <a:chOff x="0" y="0"/>
            <a:chExt cx="1262264" cy="772805"/>
          </a:xfrm>
        </p:grpSpPr>
        <p:sp>
          <p:nvSpPr>
            <p:cNvPr name="Freeform 3" id="3"/>
            <p:cNvSpPr/>
            <p:nvPr/>
          </p:nvSpPr>
          <p:spPr>
            <a:xfrm flipH="false" flipV="false" rot="0">
              <a:off x="0" y="0"/>
              <a:ext cx="1262264" cy="772805"/>
            </a:xfrm>
            <a:custGeom>
              <a:avLst/>
              <a:gdLst/>
              <a:ahLst/>
              <a:cxnLst/>
              <a:rect r="r" b="b" t="t" l="l"/>
              <a:pathLst>
                <a:path h="772805" w="1262264">
                  <a:moveTo>
                    <a:pt x="0" y="0"/>
                  </a:moveTo>
                  <a:lnTo>
                    <a:pt x="1262264" y="0"/>
                  </a:lnTo>
                  <a:lnTo>
                    <a:pt x="1262264" y="772805"/>
                  </a:lnTo>
                  <a:lnTo>
                    <a:pt x="0" y="772805"/>
                  </a:lnTo>
                  <a:close/>
                </a:path>
              </a:pathLst>
            </a:custGeom>
            <a:blipFill>
              <a:blip r:embed="rId2"/>
              <a:stretch>
                <a:fillRect l="0" t="-6759" r="0" b="-6759"/>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94328" y="9764337"/>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677481" y="8503310"/>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276050" y="-1184100"/>
            <a:ext cx="4899948" cy="3068592"/>
          </a:xfrm>
          <a:custGeom>
            <a:avLst/>
            <a:gdLst/>
            <a:ahLst/>
            <a:cxnLst/>
            <a:rect r="r" b="b" t="t" l="l"/>
            <a:pathLst>
              <a:path h="3068592" w="4899948">
                <a:moveTo>
                  <a:pt x="0" y="0"/>
                </a:moveTo>
                <a:lnTo>
                  <a:pt x="4899948" y="0"/>
                </a:lnTo>
                <a:lnTo>
                  <a:pt x="4899948" y="3068593"/>
                </a:lnTo>
                <a:lnTo>
                  <a:pt x="0" y="30685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067925" y="9460616"/>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614085" y="-2700100"/>
            <a:ext cx="5493058" cy="4114800"/>
          </a:xfrm>
          <a:custGeom>
            <a:avLst/>
            <a:gdLst/>
            <a:ahLst/>
            <a:cxnLst/>
            <a:rect r="r" b="b" t="t" l="l"/>
            <a:pathLst>
              <a:path h="4114800" w="5493058">
                <a:moveTo>
                  <a:pt x="0" y="0"/>
                </a:moveTo>
                <a:lnTo>
                  <a:pt x="5493059" y="0"/>
                </a:lnTo>
                <a:lnTo>
                  <a:pt x="5493059"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448048" y="3994331"/>
            <a:ext cx="4896097" cy="2735694"/>
          </a:xfrm>
          <a:custGeom>
            <a:avLst/>
            <a:gdLst/>
            <a:ahLst/>
            <a:cxnLst/>
            <a:rect r="r" b="b" t="t" l="l"/>
            <a:pathLst>
              <a:path h="2735694" w="4896097">
                <a:moveTo>
                  <a:pt x="0" y="0"/>
                </a:moveTo>
                <a:lnTo>
                  <a:pt x="4896096" y="0"/>
                </a:lnTo>
                <a:lnTo>
                  <a:pt x="4896096"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6743128" y="2411390"/>
            <a:ext cx="3575541" cy="3575541"/>
          </a:xfrm>
          <a:custGeom>
            <a:avLst/>
            <a:gdLst/>
            <a:ahLst/>
            <a:cxnLst/>
            <a:rect r="r" b="b" t="t" l="l"/>
            <a:pathLst>
              <a:path h="3575541" w="3575541">
                <a:moveTo>
                  <a:pt x="0" y="0"/>
                </a:moveTo>
                <a:lnTo>
                  <a:pt x="3575542" y="0"/>
                </a:lnTo>
                <a:lnTo>
                  <a:pt x="3575542"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495165"/>
            <a:ext cx="3382987" cy="1154444"/>
          </a:xfrm>
          <a:custGeom>
            <a:avLst/>
            <a:gdLst/>
            <a:ahLst/>
            <a:cxnLst/>
            <a:rect r="r" b="b" t="t" l="l"/>
            <a:pathLst>
              <a:path h="1154444" w="3382987">
                <a:moveTo>
                  <a:pt x="0" y="0"/>
                </a:moveTo>
                <a:lnTo>
                  <a:pt x="3382988" y="0"/>
                </a:lnTo>
                <a:lnTo>
                  <a:pt x="3382988" y="1154444"/>
                </a:lnTo>
                <a:lnTo>
                  <a:pt x="0" y="115444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graphicFrame>
        <p:nvGraphicFramePr>
          <p:cNvPr name="Table 15" id="15"/>
          <p:cNvGraphicFramePr>
            <a:graphicFrameLocks noGrp="true"/>
          </p:cNvGraphicFramePr>
          <p:nvPr/>
        </p:nvGraphicFramePr>
        <p:xfrm>
          <a:off x="2249952" y="3528037"/>
          <a:ext cx="14040208" cy="5004810"/>
        </p:xfrm>
        <a:graphic>
          <a:graphicData uri="http://schemas.openxmlformats.org/drawingml/2006/table">
            <a:tbl>
              <a:tblPr/>
              <a:tblGrid>
                <a:gridCol w="4680069"/>
                <a:gridCol w="4680069"/>
                <a:gridCol w="4680069"/>
              </a:tblGrid>
              <a:tr h="835032">
                <a:tc>
                  <a:txBody>
                    <a:bodyPr anchor="t" rtlCol="false"/>
                    <a:lstStyle/>
                    <a:p>
                      <a:pPr algn="ctr">
                        <a:lnSpc>
                          <a:spcPts val="2659"/>
                        </a:lnSpc>
                        <a:defRPr/>
                      </a:pPr>
                      <a:r>
                        <a:rPr lang="en-US" sz="1899" b="true">
                          <a:solidFill>
                            <a:srgbClr val="000000"/>
                          </a:solidFill>
                          <a:latin typeface="Inter Bold"/>
                          <a:ea typeface="Inter Bold"/>
                          <a:cs typeface="Inter Bold"/>
                          <a:sym typeface="Inter Bold"/>
                        </a:rPr>
                        <a:t>Name of team member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Times New Roman Bold"/>
                          <a:ea typeface="Times New Roman Bold"/>
                          <a:cs typeface="Times New Roman Bold"/>
                          <a:sym typeface="Times New Roman Bold"/>
                        </a:rPr>
                        <a:t>Id of team member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Times New Roman Bold"/>
                          <a:ea typeface="Times New Roman Bold"/>
                          <a:cs typeface="Times New Roman Bold"/>
                          <a:sym typeface="Times New Roman Bold"/>
                        </a:rPr>
                        <a:t>Topic  name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956">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Ovik Ghosh</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0242310005101295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Introduction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956">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Abrar Hasnat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Times New Roman"/>
                          <a:ea typeface="Times New Roman"/>
                          <a:cs typeface="Times New Roman"/>
                          <a:sym typeface="Times New Roman"/>
                        </a:rPr>
                        <a:t>0242310005101269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 Why does it matter in current world?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956">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Tasnia Ahmed Era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0242310005101465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 Barriers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956">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Hafiza Shadaf Rimi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0242310005101366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Barriers solution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833956">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Md. Mahidul Islam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0242310005101289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Times New Roman"/>
                          <a:ea typeface="Times New Roman"/>
                          <a:cs typeface="Times New Roman"/>
                          <a:sym typeface="Times New Roman"/>
                        </a:rPr>
                        <a:t>Example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6" id="16"/>
          <p:cNvSpPr txBox="true"/>
          <p:nvPr/>
        </p:nvSpPr>
        <p:spPr>
          <a:xfrm rot="0">
            <a:off x="4623898" y="1361418"/>
            <a:ext cx="9951072" cy="1747519"/>
          </a:xfrm>
          <a:prstGeom prst="rect">
            <a:avLst/>
          </a:prstGeom>
        </p:spPr>
        <p:txBody>
          <a:bodyPr anchor="t" rtlCol="false" tIns="0" lIns="0" bIns="0" rIns="0">
            <a:spAutoFit/>
          </a:bodyPr>
          <a:lstStyle/>
          <a:p>
            <a:pPr algn="ctr">
              <a:lnSpc>
                <a:spcPts val="12880"/>
              </a:lnSpc>
            </a:pPr>
            <a:r>
              <a:rPr lang="en-US" sz="9200" b="true">
                <a:solidFill>
                  <a:srgbClr val="000000"/>
                </a:solidFill>
                <a:latin typeface="Times New Roman Bold"/>
                <a:ea typeface="Times New Roman Bold"/>
                <a:cs typeface="Times New Roman Bold"/>
                <a:sym typeface="Times New Roman Bold"/>
              </a:rPr>
              <a:t>Team members</a:t>
            </a:r>
            <a:r>
              <a:rPr lang="en-US" sz="9200" b="true">
                <a:solidFill>
                  <a:srgbClr val="000000"/>
                </a:solidFill>
                <a:latin typeface="Times New Roman Bold"/>
                <a:ea typeface="Times New Roman Bold"/>
                <a:cs typeface="Times New Roman Bold"/>
                <a:sym typeface="Times New Roman Bold"/>
              </a:rPr>
              <a: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79408" y="9535951"/>
            <a:ext cx="3059829" cy="751049"/>
          </a:xfrm>
          <a:custGeom>
            <a:avLst/>
            <a:gdLst/>
            <a:ahLst/>
            <a:cxnLst/>
            <a:rect r="r" b="b" t="t" l="l"/>
            <a:pathLst>
              <a:path h="751049" w="3059829">
                <a:moveTo>
                  <a:pt x="0" y="0"/>
                </a:moveTo>
                <a:lnTo>
                  <a:pt x="3059830" y="0"/>
                </a:lnTo>
                <a:lnTo>
                  <a:pt x="3059830"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509221" cy="2823900"/>
          </a:xfrm>
          <a:custGeom>
            <a:avLst/>
            <a:gdLst/>
            <a:ahLst/>
            <a:cxnLst/>
            <a:rect r="r" b="b" t="t" l="l"/>
            <a:pathLst>
              <a:path h="2823900" w="4509221">
                <a:moveTo>
                  <a:pt x="0" y="0"/>
                </a:moveTo>
                <a:lnTo>
                  <a:pt x="4509221" y="0"/>
                </a:lnTo>
                <a:lnTo>
                  <a:pt x="4509221" y="2823900"/>
                </a:lnTo>
                <a:lnTo>
                  <a:pt x="0" y="28239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4977766" cy="3728800"/>
          </a:xfrm>
          <a:custGeom>
            <a:avLst/>
            <a:gdLst/>
            <a:ahLst/>
            <a:cxnLst/>
            <a:rect r="r" b="b" t="t" l="l"/>
            <a:pathLst>
              <a:path h="3728800" w="4977766">
                <a:moveTo>
                  <a:pt x="0" y="0"/>
                </a:moveTo>
                <a:lnTo>
                  <a:pt x="4977766" y="0"/>
                </a:lnTo>
                <a:lnTo>
                  <a:pt x="4977766" y="3728800"/>
                </a:lnTo>
                <a:lnTo>
                  <a:pt x="0" y="3728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5157569" y="-1626507"/>
            <a:ext cx="2566673" cy="2590221"/>
          </a:xfrm>
          <a:custGeom>
            <a:avLst/>
            <a:gdLst/>
            <a:ahLst/>
            <a:cxnLst/>
            <a:rect r="r" b="b" t="t" l="l"/>
            <a:pathLst>
              <a:path h="2590221" w="2566673">
                <a:moveTo>
                  <a:pt x="0" y="0"/>
                </a:moveTo>
                <a:lnTo>
                  <a:pt x="2566673" y="0"/>
                </a:lnTo>
                <a:lnTo>
                  <a:pt x="2566673" y="2590221"/>
                </a:lnTo>
                <a:lnTo>
                  <a:pt x="0" y="259022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91410" y="7118076"/>
            <a:ext cx="3382987" cy="1154444"/>
          </a:xfrm>
          <a:custGeom>
            <a:avLst/>
            <a:gdLst/>
            <a:ahLst/>
            <a:cxnLst/>
            <a:rect r="r" b="b" t="t" l="l"/>
            <a:pathLst>
              <a:path h="1154444" w="3382987">
                <a:moveTo>
                  <a:pt x="0" y="0"/>
                </a:moveTo>
                <a:lnTo>
                  <a:pt x="3382987" y="0"/>
                </a:lnTo>
                <a:lnTo>
                  <a:pt x="3382987" y="1154444"/>
                </a:lnTo>
                <a:lnTo>
                  <a:pt x="0" y="115444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004730" y="2605939"/>
            <a:ext cx="6139270" cy="1163359"/>
          </a:xfrm>
          <a:prstGeom prst="rect">
            <a:avLst/>
          </a:prstGeom>
        </p:spPr>
        <p:txBody>
          <a:bodyPr anchor="t" rtlCol="false" tIns="0" lIns="0" bIns="0" rIns="0">
            <a:spAutoFit/>
          </a:bodyPr>
          <a:lstStyle/>
          <a:p>
            <a:pPr algn="l">
              <a:lnSpc>
                <a:spcPts val="8506"/>
              </a:lnSpc>
            </a:pPr>
            <a:r>
              <a:rPr lang="en-US" sz="6075" b="true">
                <a:solidFill>
                  <a:srgbClr val="000000"/>
                </a:solidFill>
                <a:latin typeface="Times New Roman Bold"/>
                <a:ea typeface="Times New Roman Bold"/>
                <a:cs typeface="Times New Roman Bold"/>
                <a:sym typeface="Times New Roman Bold"/>
              </a:rPr>
              <a:t>Contents</a:t>
            </a:r>
          </a:p>
        </p:txBody>
      </p:sp>
      <p:sp>
        <p:nvSpPr>
          <p:cNvPr name="TextBox 16" id="16"/>
          <p:cNvSpPr txBox="true"/>
          <p:nvPr/>
        </p:nvSpPr>
        <p:spPr>
          <a:xfrm rot="0">
            <a:off x="3004730" y="3982909"/>
            <a:ext cx="10823473" cy="3709086"/>
          </a:xfrm>
          <a:prstGeom prst="rect">
            <a:avLst/>
          </a:prstGeom>
        </p:spPr>
        <p:txBody>
          <a:bodyPr anchor="t" rtlCol="false" tIns="0" lIns="0" bIns="0" rIns="0">
            <a:spAutoFit/>
          </a:bodyPr>
          <a:lstStyle/>
          <a:p>
            <a:pPr algn="just" marL="838474" indent="-419237" lvl="1">
              <a:lnSpc>
                <a:spcPts val="6835"/>
              </a:lnSpc>
              <a:buFont typeface="Arial"/>
              <a:buChar char="•"/>
            </a:pPr>
            <a:r>
              <a:rPr lang="en-US" sz="3883">
                <a:solidFill>
                  <a:srgbClr val="000000"/>
                </a:solidFill>
                <a:latin typeface="Times New Roman"/>
                <a:ea typeface="Times New Roman"/>
                <a:cs typeface="Times New Roman"/>
                <a:sym typeface="Times New Roman"/>
              </a:rPr>
              <a:t>Introduction</a:t>
            </a:r>
          </a:p>
          <a:p>
            <a:pPr algn="just" marL="838474" indent="-419237" lvl="1">
              <a:lnSpc>
                <a:spcPts val="5437"/>
              </a:lnSpc>
              <a:buFont typeface="Arial"/>
              <a:buChar char="•"/>
            </a:pPr>
            <a:r>
              <a:rPr lang="en-US" sz="3883">
                <a:solidFill>
                  <a:srgbClr val="000000"/>
                </a:solidFill>
                <a:latin typeface="Times New Roman"/>
                <a:ea typeface="Times New Roman"/>
                <a:cs typeface="Times New Roman"/>
                <a:sym typeface="Times New Roman"/>
              </a:rPr>
              <a:t>Why does it matter in current world?</a:t>
            </a:r>
          </a:p>
          <a:p>
            <a:pPr algn="just" marL="838474" indent="-419237" lvl="1">
              <a:lnSpc>
                <a:spcPts val="5437"/>
              </a:lnSpc>
              <a:buFont typeface="Arial"/>
              <a:buChar char="•"/>
            </a:pPr>
            <a:r>
              <a:rPr lang="en-US" sz="3883">
                <a:solidFill>
                  <a:srgbClr val="000000"/>
                </a:solidFill>
                <a:latin typeface="Times New Roman"/>
                <a:ea typeface="Times New Roman"/>
                <a:cs typeface="Times New Roman"/>
                <a:sym typeface="Times New Roman"/>
              </a:rPr>
              <a:t>Barriers</a:t>
            </a:r>
          </a:p>
          <a:p>
            <a:pPr algn="just" marL="838474" indent="-419237" lvl="1">
              <a:lnSpc>
                <a:spcPts val="5437"/>
              </a:lnSpc>
              <a:buFont typeface="Arial"/>
              <a:buChar char="•"/>
            </a:pPr>
            <a:r>
              <a:rPr lang="en-US" sz="3883">
                <a:solidFill>
                  <a:srgbClr val="000000"/>
                </a:solidFill>
                <a:latin typeface="Times New Roman"/>
                <a:ea typeface="Times New Roman"/>
                <a:cs typeface="Times New Roman"/>
                <a:sym typeface="Times New Roman"/>
              </a:rPr>
              <a:t>Barriers solution</a:t>
            </a:r>
          </a:p>
          <a:p>
            <a:pPr algn="just" marL="838474" indent="-419237" lvl="1">
              <a:lnSpc>
                <a:spcPts val="5437"/>
              </a:lnSpc>
              <a:buFont typeface="Arial"/>
              <a:buChar char="•"/>
            </a:pPr>
            <a:r>
              <a:rPr lang="en-US" sz="3883">
                <a:solidFill>
                  <a:srgbClr val="000000"/>
                </a:solidFill>
                <a:latin typeface="Times New Roman"/>
                <a:ea typeface="Times New Roman"/>
                <a:cs typeface="Times New Roman"/>
                <a:sym typeface="Times New Roman"/>
              </a:rPr>
              <a:t>Example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1561538" y="2367136"/>
            <a:ext cx="5697762" cy="5552728"/>
          </a:xfrm>
          <a:custGeom>
            <a:avLst/>
            <a:gdLst/>
            <a:ahLst/>
            <a:cxnLst/>
            <a:rect r="r" b="b" t="t" l="l"/>
            <a:pathLst>
              <a:path h="5552728" w="5697762">
                <a:moveTo>
                  <a:pt x="0" y="0"/>
                </a:moveTo>
                <a:lnTo>
                  <a:pt x="5697762" y="0"/>
                </a:lnTo>
                <a:lnTo>
                  <a:pt x="5697762" y="5552728"/>
                </a:lnTo>
                <a:lnTo>
                  <a:pt x="0" y="55527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9283" y="2804570"/>
            <a:ext cx="7848753" cy="1195706"/>
          </a:xfrm>
          <a:prstGeom prst="rect">
            <a:avLst/>
          </a:prstGeom>
        </p:spPr>
        <p:txBody>
          <a:bodyPr anchor="t" rtlCol="false" tIns="0" lIns="0" bIns="0" rIns="0">
            <a:spAutoFit/>
          </a:bodyPr>
          <a:lstStyle/>
          <a:p>
            <a:pPr algn="l">
              <a:lnSpc>
                <a:spcPts val="7760"/>
              </a:lnSpc>
            </a:pPr>
            <a:r>
              <a:rPr lang="en-US" sz="8000" b="true">
                <a:solidFill>
                  <a:srgbClr val="000000"/>
                </a:solidFill>
                <a:latin typeface="Times New Roman Bold"/>
                <a:ea typeface="Times New Roman Bold"/>
                <a:cs typeface="Times New Roman Bold"/>
                <a:sym typeface="Times New Roman Bold"/>
              </a:rPr>
              <a:t>Introduction</a:t>
            </a:r>
          </a:p>
        </p:txBody>
      </p:sp>
      <p:sp>
        <p:nvSpPr>
          <p:cNvPr name="TextBox 4" id="4"/>
          <p:cNvSpPr txBox="true"/>
          <p:nvPr/>
        </p:nvSpPr>
        <p:spPr>
          <a:xfrm rot="0">
            <a:off x="1209283" y="4646958"/>
            <a:ext cx="9419393" cy="2695575"/>
          </a:xfrm>
          <a:prstGeom prst="rect">
            <a:avLst/>
          </a:prstGeom>
        </p:spPr>
        <p:txBody>
          <a:bodyPr anchor="t" rtlCol="false" tIns="0" lIns="0" bIns="0" rIns="0">
            <a:spAutoFit/>
          </a:bodyPr>
          <a:lstStyle/>
          <a:p>
            <a:pPr algn="just">
              <a:lnSpc>
                <a:spcPts val="3569"/>
              </a:lnSpc>
            </a:pPr>
            <a:r>
              <a:rPr lang="en-US" sz="2099" spc="35" u="none">
                <a:solidFill>
                  <a:srgbClr val="000000"/>
                </a:solidFill>
                <a:latin typeface="Times New Roman"/>
                <a:ea typeface="Times New Roman"/>
                <a:cs typeface="Times New Roman"/>
                <a:sym typeface="Times New Roman"/>
              </a:rPr>
              <a:t>Technology shapes every aspect of our modern lives. Women have been key contributors in tech history, from programming pioneers to modern innovators. The digital age presents new opportunities for women to lead, create, and inspire. Encourages awareness about gender diversity in technology. Highlights contributions of women in various tech fields. Sets the stage for understanding the challenges and solutions.</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1881625" y="2269229"/>
            <a:ext cx="3261162" cy="3291081"/>
          </a:xfrm>
          <a:custGeom>
            <a:avLst/>
            <a:gdLst/>
            <a:ahLst/>
            <a:cxnLst/>
            <a:rect r="r" b="b" t="t" l="l"/>
            <a:pathLst>
              <a:path h="3291081" w="3261162">
                <a:moveTo>
                  <a:pt x="0" y="0"/>
                </a:moveTo>
                <a:lnTo>
                  <a:pt x="3261162" y="0"/>
                </a:lnTo>
                <a:lnTo>
                  <a:pt x="3261162" y="3291081"/>
                </a:lnTo>
                <a:lnTo>
                  <a:pt x="0" y="32910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594775" y="2964036"/>
            <a:ext cx="4849694" cy="5314733"/>
          </a:xfrm>
          <a:custGeom>
            <a:avLst/>
            <a:gdLst/>
            <a:ahLst/>
            <a:cxnLst/>
            <a:rect r="r" b="b" t="t" l="l"/>
            <a:pathLst>
              <a:path h="5314733" w="4849694">
                <a:moveTo>
                  <a:pt x="0" y="0"/>
                </a:moveTo>
                <a:lnTo>
                  <a:pt x="4849694" y="0"/>
                </a:lnTo>
                <a:lnTo>
                  <a:pt x="4849694" y="5314733"/>
                </a:lnTo>
                <a:lnTo>
                  <a:pt x="0" y="53147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82413" y="952289"/>
            <a:ext cx="8328565" cy="1871107"/>
          </a:xfrm>
          <a:prstGeom prst="rect">
            <a:avLst/>
          </a:prstGeom>
        </p:spPr>
        <p:txBody>
          <a:bodyPr anchor="t" rtlCol="false" tIns="0" lIns="0" bIns="0" rIns="0">
            <a:spAutoFit/>
          </a:bodyPr>
          <a:lstStyle/>
          <a:p>
            <a:pPr algn="l">
              <a:lnSpc>
                <a:spcPts val="6679"/>
              </a:lnSpc>
            </a:pPr>
            <a:r>
              <a:rPr lang="en-US" sz="6886" b="true">
                <a:solidFill>
                  <a:srgbClr val="000000"/>
                </a:solidFill>
                <a:latin typeface="Times New Roman Bold"/>
                <a:ea typeface="Times New Roman Bold"/>
                <a:cs typeface="Times New Roman Bold"/>
                <a:sym typeface="Times New Roman Bold"/>
              </a:rPr>
              <a:t>Why does it matter in current world?</a:t>
            </a:r>
          </a:p>
        </p:txBody>
      </p:sp>
      <p:sp>
        <p:nvSpPr>
          <p:cNvPr name="TextBox 5" id="5"/>
          <p:cNvSpPr txBox="true"/>
          <p:nvPr/>
        </p:nvSpPr>
        <p:spPr>
          <a:xfrm rot="0">
            <a:off x="782413" y="3983916"/>
            <a:ext cx="8951641" cy="1624965"/>
          </a:xfrm>
          <a:prstGeom prst="rect">
            <a:avLst/>
          </a:prstGeom>
        </p:spPr>
        <p:txBody>
          <a:bodyPr anchor="t" rtlCol="false" tIns="0" lIns="0" bIns="0" rIns="0">
            <a:spAutoFit/>
          </a:bodyPr>
          <a:lstStyle/>
          <a:p>
            <a:pPr algn="l" marL="453390" indent="-226695" lvl="1">
              <a:lnSpc>
                <a:spcPts val="3150"/>
              </a:lnSpc>
              <a:buFont typeface="Arial"/>
              <a:buChar char="•"/>
            </a:pPr>
            <a:r>
              <a:rPr lang="en-US" sz="2100" spc="-48">
                <a:solidFill>
                  <a:srgbClr val="000000"/>
                </a:solidFill>
                <a:latin typeface="Times New Roman"/>
                <a:ea typeface="Times New Roman"/>
                <a:cs typeface="Times New Roman"/>
                <a:sym typeface="Times New Roman"/>
              </a:rPr>
              <a:t>Th</a:t>
            </a:r>
            <a:r>
              <a:rPr lang="en-US" sz="2100" spc="-48" u="none">
                <a:solidFill>
                  <a:srgbClr val="000000"/>
                </a:solidFill>
                <a:latin typeface="Times New Roman"/>
                <a:ea typeface="Times New Roman"/>
                <a:cs typeface="Times New Roman"/>
                <a:sym typeface="Times New Roman"/>
              </a:rPr>
              <a:t>e global relevance of tech diversity</a:t>
            </a:r>
          </a:p>
          <a:p>
            <a:pPr algn="l" marL="453390" indent="-226695" lvl="1">
              <a:lnSpc>
                <a:spcPts val="3150"/>
              </a:lnSpc>
              <a:buFont typeface="Arial"/>
              <a:buChar char="•"/>
            </a:pPr>
            <a:r>
              <a:rPr lang="en-US" sz="2100" spc="-48" u="none">
                <a:solidFill>
                  <a:srgbClr val="000000"/>
                </a:solidFill>
                <a:latin typeface="Times New Roman"/>
                <a:ea typeface="Times New Roman"/>
                <a:cs typeface="Times New Roman"/>
                <a:sym typeface="Times New Roman"/>
              </a:rPr>
              <a:t>Impact on innovation and economy</a:t>
            </a:r>
          </a:p>
          <a:p>
            <a:pPr algn="l" marL="453390" indent="-226695" lvl="1">
              <a:lnSpc>
                <a:spcPts val="3150"/>
              </a:lnSpc>
              <a:buFont typeface="Arial"/>
              <a:buChar char="•"/>
            </a:pPr>
            <a:r>
              <a:rPr lang="en-US" sz="2100" spc="-48" u="none">
                <a:solidFill>
                  <a:srgbClr val="000000"/>
                </a:solidFill>
                <a:latin typeface="Times New Roman"/>
                <a:ea typeface="Times New Roman"/>
                <a:cs typeface="Times New Roman"/>
                <a:sym typeface="Times New Roman"/>
              </a:rPr>
              <a:t>Social equality and representation</a:t>
            </a:r>
          </a:p>
          <a:p>
            <a:pPr algn="l" marL="0" indent="0" lvl="0">
              <a:lnSpc>
                <a:spcPts val="3150"/>
              </a:lnSpc>
            </a:pPr>
          </a:p>
        </p:txBody>
      </p:sp>
      <p:sp>
        <p:nvSpPr>
          <p:cNvPr name="TextBox 6" id="6"/>
          <p:cNvSpPr txBox="true"/>
          <p:nvPr/>
        </p:nvSpPr>
        <p:spPr>
          <a:xfrm rot="0">
            <a:off x="782413" y="3391569"/>
            <a:ext cx="5262523" cy="479425"/>
          </a:xfrm>
          <a:prstGeom prst="rect">
            <a:avLst/>
          </a:prstGeom>
        </p:spPr>
        <p:txBody>
          <a:bodyPr anchor="t" rtlCol="false" tIns="0" lIns="0" bIns="0" rIns="0">
            <a:spAutoFit/>
          </a:bodyPr>
          <a:lstStyle/>
          <a:p>
            <a:pPr algn="l">
              <a:lnSpc>
                <a:spcPts val="3500"/>
              </a:lnSpc>
              <a:spcBef>
                <a:spcPct val="0"/>
              </a:spcBef>
            </a:pPr>
            <a:r>
              <a:rPr lang="en-US" b="true" sz="2500" spc="-75">
                <a:solidFill>
                  <a:srgbClr val="000000"/>
                </a:solidFill>
                <a:latin typeface="Times New Roman Bold"/>
                <a:ea typeface="Times New Roman Bold"/>
                <a:cs typeface="Times New Roman Bold"/>
                <a:sym typeface="Times New Roman Bold"/>
              </a:rPr>
              <a:t>In this current world  focus on  :-                                 </a:t>
            </a:r>
          </a:p>
        </p:txBody>
      </p:sp>
      <p:sp>
        <p:nvSpPr>
          <p:cNvPr name="TextBox 7" id="7"/>
          <p:cNvSpPr txBox="true"/>
          <p:nvPr/>
        </p:nvSpPr>
        <p:spPr>
          <a:xfrm rot="0">
            <a:off x="782413" y="5495959"/>
            <a:ext cx="7759303" cy="504825"/>
          </a:xfrm>
          <a:prstGeom prst="rect">
            <a:avLst/>
          </a:prstGeom>
        </p:spPr>
        <p:txBody>
          <a:bodyPr anchor="t" rtlCol="false" tIns="0" lIns="0" bIns="0" rIns="0">
            <a:spAutoFit/>
          </a:bodyPr>
          <a:lstStyle/>
          <a:p>
            <a:pPr algn="l">
              <a:lnSpc>
                <a:spcPts val="3750"/>
              </a:lnSpc>
            </a:pPr>
            <a:r>
              <a:rPr lang="en-US" sz="2500" spc="-57" b="true">
                <a:solidFill>
                  <a:srgbClr val="000000"/>
                </a:solidFill>
                <a:latin typeface="Times New Roman Bold"/>
                <a:ea typeface="Times New Roman Bold"/>
                <a:cs typeface="Times New Roman Bold"/>
                <a:sym typeface="Times New Roman Bold"/>
              </a:rPr>
              <a:t>Why Women in Tech     : -                                                               </a:t>
            </a:r>
          </a:p>
        </p:txBody>
      </p:sp>
      <p:sp>
        <p:nvSpPr>
          <p:cNvPr name="TextBox 8" id="8"/>
          <p:cNvSpPr txBox="true"/>
          <p:nvPr/>
        </p:nvSpPr>
        <p:spPr>
          <a:xfrm rot="0">
            <a:off x="782413" y="6134133"/>
            <a:ext cx="10687725" cy="3808730"/>
          </a:xfrm>
          <a:prstGeom prst="rect">
            <a:avLst/>
          </a:prstGeom>
        </p:spPr>
        <p:txBody>
          <a:bodyPr anchor="t" rtlCol="false" tIns="0" lIns="0" bIns="0" rIns="0">
            <a:spAutoFit/>
          </a:bodyPr>
          <a:lstStyle/>
          <a:p>
            <a:pPr algn="l" marL="453390" indent="-226695" lvl="1">
              <a:lnSpc>
                <a:spcPts val="2940"/>
              </a:lnSpc>
              <a:buFont typeface="Arial"/>
              <a:buChar char="•"/>
            </a:pPr>
            <a:r>
              <a:rPr lang="en-US" b="true" sz="2100" spc="-46">
                <a:solidFill>
                  <a:srgbClr val="000000"/>
                </a:solidFill>
                <a:latin typeface="Times New Roman Bold"/>
                <a:ea typeface="Times New Roman Bold"/>
                <a:cs typeface="Times New Roman Bold"/>
                <a:sym typeface="Times New Roman Bold"/>
              </a:rPr>
              <a:t>Inn</a:t>
            </a:r>
            <a:r>
              <a:rPr lang="en-US" b="true" sz="2100" spc="-46">
                <a:solidFill>
                  <a:srgbClr val="000000"/>
                </a:solidFill>
                <a:latin typeface="Times New Roman Bold"/>
                <a:ea typeface="Times New Roman Bold"/>
                <a:cs typeface="Times New Roman Bold"/>
                <a:sym typeface="Times New Roman Bold"/>
              </a:rPr>
              <a:t>ovation Boost:</a:t>
            </a:r>
            <a:r>
              <a:rPr lang="en-US" sz="2100" spc="-46">
                <a:solidFill>
                  <a:srgbClr val="000000"/>
                </a:solidFill>
                <a:latin typeface="Times New Roman"/>
                <a:ea typeface="Times New Roman"/>
                <a:cs typeface="Times New Roman"/>
                <a:sym typeface="Times New Roman"/>
              </a:rPr>
              <a:t> Diverse teams bring unique perspectives, leading to more creative and effective solutions.</a:t>
            </a:r>
          </a:p>
          <a:p>
            <a:pPr algn="l" marL="453390" indent="-226695" lvl="1">
              <a:lnSpc>
                <a:spcPts val="2940"/>
              </a:lnSpc>
              <a:buFont typeface="Arial"/>
              <a:buChar char="•"/>
            </a:pPr>
            <a:r>
              <a:rPr lang="en-US" b="true" sz="2100" spc="-46">
                <a:solidFill>
                  <a:srgbClr val="000000"/>
                </a:solidFill>
                <a:latin typeface="Times New Roman Bold"/>
                <a:ea typeface="Times New Roman Bold"/>
                <a:cs typeface="Times New Roman Bold"/>
                <a:sym typeface="Times New Roman Bold"/>
              </a:rPr>
              <a:t>Economic Growth:</a:t>
            </a:r>
            <a:r>
              <a:rPr lang="en-US" sz="2100" spc="-46">
                <a:solidFill>
                  <a:srgbClr val="000000"/>
                </a:solidFill>
                <a:latin typeface="Times New Roman"/>
                <a:ea typeface="Times New Roman"/>
                <a:cs typeface="Times New Roman"/>
                <a:sym typeface="Times New Roman"/>
              </a:rPr>
              <a:t> Increasing women’s participation in tech can add trillions to the global economy.</a:t>
            </a:r>
          </a:p>
          <a:p>
            <a:pPr algn="l" marL="453390" indent="-226695" lvl="1">
              <a:lnSpc>
                <a:spcPts val="2940"/>
              </a:lnSpc>
              <a:buFont typeface="Arial"/>
              <a:buChar char="•"/>
            </a:pPr>
            <a:r>
              <a:rPr lang="en-US" b="true" sz="2100" spc="-46">
                <a:solidFill>
                  <a:srgbClr val="000000"/>
                </a:solidFill>
                <a:latin typeface="Times New Roman Bold"/>
                <a:ea typeface="Times New Roman Bold"/>
                <a:cs typeface="Times New Roman Bold"/>
                <a:sym typeface="Times New Roman Bold"/>
              </a:rPr>
              <a:t>Representation &amp; Equality:</a:t>
            </a:r>
            <a:r>
              <a:rPr lang="en-US" sz="2100" spc="-46">
                <a:solidFill>
                  <a:srgbClr val="000000"/>
                </a:solidFill>
                <a:latin typeface="Times New Roman"/>
                <a:ea typeface="Times New Roman"/>
                <a:cs typeface="Times New Roman"/>
                <a:sym typeface="Times New Roman"/>
              </a:rPr>
              <a:t> Women in leadership inspire future generations and reduce gender bias.</a:t>
            </a:r>
          </a:p>
          <a:p>
            <a:pPr algn="l" marL="453390" indent="-226695" lvl="1">
              <a:lnSpc>
                <a:spcPts val="2940"/>
              </a:lnSpc>
              <a:buFont typeface="Arial"/>
              <a:buChar char="•"/>
            </a:pPr>
            <a:r>
              <a:rPr lang="en-US" b="true" sz="2100" spc="-46">
                <a:solidFill>
                  <a:srgbClr val="000000"/>
                </a:solidFill>
                <a:latin typeface="Times New Roman Bold"/>
                <a:ea typeface="Times New Roman Bold"/>
                <a:cs typeface="Times New Roman Bold"/>
                <a:sym typeface="Times New Roman Bold"/>
              </a:rPr>
              <a:t>Addressing Talent Gaps:</a:t>
            </a:r>
            <a:r>
              <a:rPr lang="en-US" sz="2100" spc="-46">
                <a:solidFill>
                  <a:srgbClr val="000000"/>
                </a:solidFill>
                <a:latin typeface="Times New Roman"/>
                <a:ea typeface="Times New Roman"/>
                <a:cs typeface="Times New Roman"/>
                <a:sym typeface="Times New Roman"/>
              </a:rPr>
              <a:t> The tech industry faces a shortage of skilled professionals; women can help fill this gap.</a:t>
            </a:r>
          </a:p>
          <a:p>
            <a:pPr algn="l" marL="453390" indent="-226695" lvl="1">
              <a:lnSpc>
                <a:spcPts val="2940"/>
              </a:lnSpc>
              <a:buFont typeface="Arial"/>
              <a:buChar char="•"/>
            </a:pPr>
            <a:r>
              <a:rPr lang="en-US" b="true" sz="2100" spc="-46">
                <a:solidFill>
                  <a:srgbClr val="000000"/>
                </a:solidFill>
                <a:latin typeface="Times New Roman Bold"/>
                <a:ea typeface="Times New Roman Bold"/>
                <a:cs typeface="Times New Roman Bold"/>
                <a:sym typeface="Times New Roman Bold"/>
              </a:rPr>
              <a:t>Better Products for Everyone:</a:t>
            </a:r>
            <a:r>
              <a:rPr lang="en-US" sz="2100" spc="-46">
                <a:solidFill>
                  <a:srgbClr val="000000"/>
                </a:solidFill>
                <a:latin typeface="Times New Roman"/>
                <a:ea typeface="Times New Roman"/>
                <a:cs typeface="Times New Roman"/>
                <a:sym typeface="Times New Roman"/>
              </a:rPr>
              <a:t> More diversity ensures technology serves all sections of society.</a:t>
            </a:r>
          </a:p>
          <a:p>
            <a:pPr algn="ctr">
              <a:lnSpc>
                <a:spcPts val="349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3620413" y="1022486"/>
            <a:ext cx="11047174" cy="1042670"/>
          </a:xfrm>
          <a:prstGeom prst="rect">
            <a:avLst/>
          </a:prstGeom>
        </p:spPr>
        <p:txBody>
          <a:bodyPr anchor="t" rtlCol="false" tIns="0" lIns="0" bIns="0" rIns="0">
            <a:spAutoFit/>
          </a:bodyPr>
          <a:lstStyle/>
          <a:p>
            <a:pPr algn="ctr">
              <a:lnSpc>
                <a:spcPts val="6789"/>
              </a:lnSpc>
            </a:pPr>
            <a:r>
              <a:rPr lang="en-US" b="true" sz="6999">
                <a:solidFill>
                  <a:srgbClr val="000000"/>
                </a:solidFill>
                <a:latin typeface="Times New Roman Bold"/>
                <a:ea typeface="Times New Roman Bold"/>
                <a:cs typeface="Times New Roman Bold"/>
                <a:sym typeface="Times New Roman Bold"/>
              </a:rPr>
              <a:t>Women in Tech: Barriers</a:t>
            </a:r>
          </a:p>
        </p:txBody>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11123067" y="3312804"/>
            <a:ext cx="5838422" cy="5818194"/>
          </a:xfrm>
          <a:custGeom>
            <a:avLst/>
            <a:gdLst/>
            <a:ahLst/>
            <a:cxnLst/>
            <a:rect r="r" b="b" t="t" l="l"/>
            <a:pathLst>
              <a:path h="5818194" w="5838422">
                <a:moveTo>
                  <a:pt x="0" y="0"/>
                </a:moveTo>
                <a:lnTo>
                  <a:pt x="5838421" y="0"/>
                </a:lnTo>
                <a:lnTo>
                  <a:pt x="5838421" y="5818194"/>
                </a:lnTo>
                <a:lnTo>
                  <a:pt x="0" y="5818194"/>
                </a:lnTo>
                <a:lnTo>
                  <a:pt x="0" y="0"/>
                </a:lnTo>
                <a:close/>
              </a:path>
            </a:pathLst>
          </a:custGeom>
          <a:blipFill>
            <a:blip r:embed="rId10"/>
            <a:stretch>
              <a:fillRect l="-2292" t="-4947" r="-2292" b="0"/>
            </a:stretch>
          </a:blipFill>
        </p:spPr>
      </p:sp>
      <p:sp>
        <p:nvSpPr>
          <p:cNvPr name="TextBox 8" id="8"/>
          <p:cNvSpPr txBox="true"/>
          <p:nvPr/>
        </p:nvSpPr>
        <p:spPr>
          <a:xfrm rot="0">
            <a:off x="538054" y="4219259"/>
            <a:ext cx="10288546" cy="4550739"/>
          </a:xfrm>
          <a:prstGeom prst="rect">
            <a:avLst/>
          </a:prstGeom>
        </p:spPr>
        <p:txBody>
          <a:bodyPr anchor="t" rtlCol="false" tIns="0" lIns="0" bIns="0" rIns="0">
            <a:spAutoFit/>
          </a:bodyPr>
          <a:lstStyle/>
          <a:p>
            <a:pPr algn="just" marL="841667" indent="-420833" lvl="1">
              <a:lnSpc>
                <a:spcPts val="6978"/>
              </a:lnSpc>
              <a:buFont typeface="Arial"/>
              <a:buChar char="•"/>
            </a:pPr>
            <a:r>
              <a:rPr lang="en-US" sz="3898" spc="233">
                <a:solidFill>
                  <a:srgbClr val="000000"/>
                </a:solidFill>
                <a:latin typeface="Times New Roman"/>
                <a:ea typeface="Times New Roman"/>
                <a:cs typeface="Times New Roman"/>
                <a:sym typeface="Times New Roman"/>
              </a:rPr>
              <a:t>Tech is shaping our future</a:t>
            </a:r>
          </a:p>
          <a:p>
            <a:pPr algn="just" marL="841667" indent="-420833" lvl="1">
              <a:lnSpc>
                <a:spcPts val="6978"/>
              </a:lnSpc>
              <a:buFont typeface="Arial"/>
              <a:buChar char="•"/>
            </a:pPr>
            <a:r>
              <a:rPr lang="en-US" sz="3898" spc="233">
                <a:solidFill>
                  <a:srgbClr val="000000"/>
                </a:solidFill>
                <a:latin typeface="Times New Roman"/>
                <a:ea typeface="Times New Roman"/>
                <a:cs typeface="Times New Roman"/>
                <a:sym typeface="Times New Roman"/>
              </a:rPr>
              <a:t>Women remain underrepresented</a:t>
            </a:r>
          </a:p>
          <a:p>
            <a:pPr algn="l" marL="841667" indent="-420833" lvl="1">
              <a:lnSpc>
                <a:spcPts val="5262"/>
              </a:lnSpc>
              <a:buFont typeface="Arial"/>
              <a:buChar char="•"/>
            </a:pPr>
            <a:r>
              <a:rPr lang="en-US" sz="3898" spc="233">
                <a:solidFill>
                  <a:srgbClr val="000000"/>
                </a:solidFill>
                <a:latin typeface="Times New Roman"/>
                <a:ea typeface="Times New Roman"/>
                <a:cs typeface="Times New Roman"/>
                <a:sym typeface="Times New Roman"/>
              </a:rPr>
              <a:t>Barriers are social, cultural, and workplace-based</a:t>
            </a:r>
          </a:p>
          <a:p>
            <a:pPr algn="just" marL="0" indent="0" lvl="0">
              <a:lnSpc>
                <a:spcPts val="5262"/>
              </a:lnSpc>
              <a:spcBef>
                <a:spcPct val="0"/>
              </a:spcBef>
            </a:pPr>
          </a:p>
          <a:p>
            <a:pPr algn="just" marL="0" indent="0" lvl="0">
              <a:lnSpc>
                <a:spcPts val="5262"/>
              </a:lnSpc>
              <a:spcBef>
                <a:spcPct val="0"/>
              </a:spcBef>
            </a:pPr>
          </a:p>
        </p:txBody>
      </p:sp>
      <p:sp>
        <p:nvSpPr>
          <p:cNvPr name="TextBox 9" id="9"/>
          <p:cNvSpPr txBox="true"/>
          <p:nvPr/>
        </p:nvSpPr>
        <p:spPr>
          <a:xfrm rot="0">
            <a:off x="4886029" y="2218630"/>
            <a:ext cx="8785911" cy="739141"/>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Times New Roman Bold"/>
                <a:ea typeface="Times New Roman Bold"/>
                <a:cs typeface="Times New Roman Bold"/>
                <a:sym typeface="Times New Roman Bold"/>
              </a:rPr>
              <a:t>Breaking Barriers in the Digital 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7260084" cy="1685925"/>
          </a:xfrm>
          <a:prstGeom prst="rect">
            <a:avLst/>
          </a:prstGeom>
        </p:spPr>
        <p:txBody>
          <a:bodyPr anchor="t" rtlCol="false" tIns="0" lIns="0" bIns="0" rIns="0">
            <a:spAutoFit/>
          </a:bodyPr>
          <a:lstStyle/>
          <a:p>
            <a:pPr algn="l">
              <a:lnSpc>
                <a:spcPts val="6236"/>
              </a:lnSpc>
            </a:pPr>
            <a:r>
              <a:rPr lang="en-US" sz="5197" b="true">
                <a:solidFill>
                  <a:srgbClr val="000000"/>
                </a:solidFill>
                <a:latin typeface="Times New Roman Bold"/>
                <a:ea typeface="Times New Roman Bold"/>
                <a:cs typeface="Times New Roman Bold"/>
                <a:sym typeface="Times New Roman Bold"/>
              </a:rPr>
              <a:t>Barrier 1:</a:t>
            </a:r>
          </a:p>
          <a:p>
            <a:pPr algn="l">
              <a:lnSpc>
                <a:spcPts val="6236"/>
              </a:lnSpc>
            </a:pPr>
            <a:r>
              <a:rPr lang="en-US" sz="5197" b="true">
                <a:solidFill>
                  <a:srgbClr val="000000"/>
                </a:solidFill>
                <a:latin typeface="Times New Roman Bold"/>
                <a:ea typeface="Times New Roman Bold"/>
                <a:cs typeface="Times New Roman Bold"/>
                <a:sym typeface="Times New Roman Bold"/>
              </a:rPr>
              <a:t>Stereotypes &amp; Bias</a:t>
            </a:r>
          </a:p>
        </p:txBody>
      </p:sp>
      <p:grpSp>
        <p:nvGrpSpPr>
          <p:cNvPr name="Group 3" id="3"/>
          <p:cNvGrpSpPr/>
          <p:nvPr/>
        </p:nvGrpSpPr>
        <p:grpSpPr>
          <a:xfrm rot="0">
            <a:off x="8004315" y="3183467"/>
            <a:ext cx="9254985" cy="5281049"/>
            <a:chOff x="0" y="0"/>
            <a:chExt cx="3098183" cy="1767875"/>
          </a:xfrm>
        </p:grpSpPr>
        <p:sp>
          <p:nvSpPr>
            <p:cNvPr name="Freeform 4" id="4"/>
            <p:cNvSpPr/>
            <p:nvPr/>
          </p:nvSpPr>
          <p:spPr>
            <a:xfrm flipH="false" flipV="false" rot="0">
              <a:off x="0" y="0"/>
              <a:ext cx="3098183" cy="1767875"/>
            </a:xfrm>
            <a:custGeom>
              <a:avLst/>
              <a:gdLst/>
              <a:ahLst/>
              <a:cxnLst/>
              <a:rect r="r" b="b" t="t" l="l"/>
              <a:pathLst>
                <a:path h="1767875" w="3098183">
                  <a:moveTo>
                    <a:pt x="12548" y="0"/>
                  </a:moveTo>
                  <a:lnTo>
                    <a:pt x="3085635" y="0"/>
                  </a:lnTo>
                  <a:cubicBezTo>
                    <a:pt x="3088963" y="0"/>
                    <a:pt x="3092154" y="1322"/>
                    <a:pt x="3094507" y="3675"/>
                  </a:cubicBezTo>
                  <a:cubicBezTo>
                    <a:pt x="3096861" y="6028"/>
                    <a:pt x="3098183" y="9220"/>
                    <a:pt x="3098183" y="12548"/>
                  </a:cubicBezTo>
                  <a:lnTo>
                    <a:pt x="3098183" y="1755327"/>
                  </a:lnTo>
                  <a:cubicBezTo>
                    <a:pt x="3098183" y="1758655"/>
                    <a:pt x="3096861" y="1761846"/>
                    <a:pt x="3094507" y="1764199"/>
                  </a:cubicBezTo>
                  <a:cubicBezTo>
                    <a:pt x="3092154" y="1766553"/>
                    <a:pt x="3088963" y="1767875"/>
                    <a:pt x="3085635" y="1767875"/>
                  </a:cubicBezTo>
                  <a:lnTo>
                    <a:pt x="12548" y="1767875"/>
                  </a:lnTo>
                  <a:cubicBezTo>
                    <a:pt x="9220" y="1767875"/>
                    <a:pt x="6028" y="1766553"/>
                    <a:pt x="3675" y="1764199"/>
                  </a:cubicBezTo>
                  <a:cubicBezTo>
                    <a:pt x="1322" y="1761846"/>
                    <a:pt x="0" y="1758655"/>
                    <a:pt x="0" y="1755327"/>
                  </a:cubicBezTo>
                  <a:lnTo>
                    <a:pt x="0" y="12548"/>
                  </a:lnTo>
                  <a:cubicBezTo>
                    <a:pt x="0" y="9220"/>
                    <a:pt x="1322" y="6028"/>
                    <a:pt x="3675" y="3675"/>
                  </a:cubicBezTo>
                  <a:cubicBezTo>
                    <a:pt x="6028" y="1322"/>
                    <a:pt x="9220" y="0"/>
                    <a:pt x="12548" y="0"/>
                  </a:cubicBezTo>
                  <a:close/>
                </a:path>
              </a:pathLst>
            </a:custGeom>
            <a:solidFill>
              <a:srgbClr val="8AB7E2"/>
            </a:solidFill>
          </p:spPr>
        </p:sp>
        <p:sp>
          <p:nvSpPr>
            <p:cNvPr name="TextBox 5" id="5"/>
            <p:cNvSpPr txBox="true"/>
            <p:nvPr/>
          </p:nvSpPr>
          <p:spPr>
            <a:xfrm>
              <a:off x="0" y="85725"/>
              <a:ext cx="3098183" cy="1682150"/>
            </a:xfrm>
            <a:prstGeom prst="rect">
              <a:avLst/>
            </a:prstGeom>
          </p:spPr>
          <p:txBody>
            <a:bodyPr anchor="ctr" rtlCol="false" tIns="50800" lIns="50800" bIns="50800" rIns="50800"/>
            <a:lstStyle/>
            <a:p>
              <a:pPr algn="ctr">
                <a:lnSpc>
                  <a:spcPts val="1925"/>
                </a:lnSpc>
              </a:pPr>
            </a:p>
          </p:txBody>
        </p:sp>
      </p:grpSp>
      <p:sp>
        <p:nvSpPr>
          <p:cNvPr name="Freeform 6" id="6"/>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827208" y="-2282518"/>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8" id="8"/>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9" id="9"/>
          <p:cNvSpPr/>
          <p:nvPr/>
        </p:nvSpPr>
        <p:spPr>
          <a:xfrm flipH="false" flipV="false" rot="0">
            <a:off x="1028700" y="2832153"/>
            <a:ext cx="5520754" cy="5520754"/>
          </a:xfrm>
          <a:custGeom>
            <a:avLst/>
            <a:gdLst/>
            <a:ahLst/>
            <a:cxnLst/>
            <a:rect r="r" b="b" t="t" l="l"/>
            <a:pathLst>
              <a:path h="5520754" w="5520754">
                <a:moveTo>
                  <a:pt x="0" y="0"/>
                </a:moveTo>
                <a:lnTo>
                  <a:pt x="5520754" y="0"/>
                </a:lnTo>
                <a:lnTo>
                  <a:pt x="5520754" y="5520754"/>
                </a:lnTo>
                <a:lnTo>
                  <a:pt x="0" y="5520754"/>
                </a:lnTo>
                <a:lnTo>
                  <a:pt x="0" y="0"/>
                </a:lnTo>
                <a:close/>
              </a:path>
            </a:pathLst>
          </a:custGeom>
          <a:blipFill>
            <a:blip r:embed="rId8"/>
            <a:stretch>
              <a:fillRect l="0" t="0" r="0" b="0"/>
            </a:stretch>
          </a:blipFill>
        </p:spPr>
      </p:sp>
      <p:sp>
        <p:nvSpPr>
          <p:cNvPr name="TextBox 10" id="10"/>
          <p:cNvSpPr txBox="true"/>
          <p:nvPr/>
        </p:nvSpPr>
        <p:spPr>
          <a:xfrm rot="0">
            <a:off x="8346986" y="3792805"/>
            <a:ext cx="8569642" cy="3958925"/>
          </a:xfrm>
          <a:prstGeom prst="rect">
            <a:avLst/>
          </a:prstGeom>
        </p:spPr>
        <p:txBody>
          <a:bodyPr anchor="t" rtlCol="false" tIns="0" lIns="0" bIns="0" rIns="0">
            <a:spAutoFit/>
          </a:bodyPr>
          <a:lstStyle/>
          <a:p>
            <a:pPr algn="l" marL="659516" indent="-329758" lvl="1">
              <a:lnSpc>
                <a:spcPts val="5193"/>
              </a:lnSpc>
              <a:buFont typeface="Arial"/>
              <a:buChar char="•"/>
            </a:pPr>
            <a:r>
              <a:rPr lang="en-US" sz="3054" spc="-70">
                <a:solidFill>
                  <a:srgbClr val="000000"/>
                </a:solidFill>
                <a:latin typeface="Times New Roman"/>
                <a:ea typeface="Times New Roman"/>
                <a:cs typeface="Times New Roman"/>
                <a:sym typeface="Times New Roman"/>
              </a:rPr>
              <a:t>Tech seen as a 'male field'.</a:t>
            </a:r>
          </a:p>
          <a:p>
            <a:pPr algn="l" marL="659516" indent="-329758" lvl="1">
              <a:lnSpc>
                <a:spcPts val="5193"/>
              </a:lnSpc>
              <a:buFont typeface="Arial"/>
              <a:buChar char="•"/>
            </a:pPr>
            <a:r>
              <a:rPr lang="en-US" sz="3054" spc="-70">
                <a:solidFill>
                  <a:srgbClr val="000000"/>
                </a:solidFill>
                <a:latin typeface="Times New Roman"/>
                <a:ea typeface="Times New Roman"/>
                <a:cs typeface="Times New Roman"/>
                <a:sym typeface="Times New Roman"/>
              </a:rPr>
              <a:t>Early discouragement in schools.</a:t>
            </a:r>
          </a:p>
          <a:p>
            <a:pPr algn="l" marL="659516" indent="-329758" lvl="1">
              <a:lnSpc>
                <a:spcPts val="5193"/>
              </a:lnSpc>
              <a:buFont typeface="Arial"/>
              <a:buChar char="•"/>
            </a:pPr>
            <a:r>
              <a:rPr lang="en-US" sz="3054" spc="-70">
                <a:solidFill>
                  <a:srgbClr val="000000"/>
                </a:solidFill>
                <a:latin typeface="Times New Roman"/>
                <a:ea typeface="Times New Roman"/>
                <a:cs typeface="Times New Roman"/>
                <a:sym typeface="Times New Roman"/>
              </a:rPr>
              <a:t>Skills underestimated due to gender.</a:t>
            </a:r>
          </a:p>
          <a:p>
            <a:pPr algn="l" marL="659516" indent="-329758" lvl="1">
              <a:lnSpc>
                <a:spcPts val="5193"/>
              </a:lnSpc>
              <a:buFont typeface="Arial"/>
              <a:buChar char="•"/>
            </a:pPr>
            <a:r>
              <a:rPr lang="en-US" sz="3054" spc="-70">
                <a:solidFill>
                  <a:srgbClr val="000000"/>
                </a:solidFill>
                <a:latin typeface="Times New Roman"/>
                <a:ea typeface="Times New Roman"/>
                <a:cs typeface="Times New Roman"/>
                <a:sym typeface="Times New Roman"/>
              </a:rPr>
              <a:t>Example: Ada Lovelace — told math wasn’t 'ladylike', yet became the first computer programmer.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497465" y="777337"/>
            <a:ext cx="9707196" cy="4057336"/>
            <a:chOff x="0" y="0"/>
            <a:chExt cx="3249564" cy="1358227"/>
          </a:xfrm>
        </p:grpSpPr>
        <p:sp>
          <p:nvSpPr>
            <p:cNvPr name="Freeform 3" id="3"/>
            <p:cNvSpPr/>
            <p:nvPr/>
          </p:nvSpPr>
          <p:spPr>
            <a:xfrm flipH="false" flipV="false" rot="0">
              <a:off x="0" y="0"/>
              <a:ext cx="3249564" cy="1358227"/>
            </a:xfrm>
            <a:custGeom>
              <a:avLst/>
              <a:gdLst/>
              <a:ahLst/>
              <a:cxnLst/>
              <a:rect r="r" b="b" t="t" l="l"/>
              <a:pathLst>
                <a:path h="1358227" w="3249564">
                  <a:moveTo>
                    <a:pt x="11963" y="0"/>
                  </a:moveTo>
                  <a:lnTo>
                    <a:pt x="3237601" y="0"/>
                  </a:lnTo>
                  <a:cubicBezTo>
                    <a:pt x="3244208" y="0"/>
                    <a:pt x="3249564" y="5356"/>
                    <a:pt x="3249564" y="11963"/>
                  </a:cubicBezTo>
                  <a:lnTo>
                    <a:pt x="3249564" y="1346263"/>
                  </a:lnTo>
                  <a:cubicBezTo>
                    <a:pt x="3249564" y="1352871"/>
                    <a:pt x="3244208" y="1358227"/>
                    <a:pt x="3237601" y="1358227"/>
                  </a:cubicBezTo>
                  <a:lnTo>
                    <a:pt x="11963" y="1358227"/>
                  </a:lnTo>
                  <a:cubicBezTo>
                    <a:pt x="5356" y="1358227"/>
                    <a:pt x="0" y="1352871"/>
                    <a:pt x="0" y="1346263"/>
                  </a:cubicBezTo>
                  <a:lnTo>
                    <a:pt x="0" y="11963"/>
                  </a:lnTo>
                  <a:cubicBezTo>
                    <a:pt x="0" y="5356"/>
                    <a:pt x="5356" y="0"/>
                    <a:pt x="11963" y="0"/>
                  </a:cubicBezTo>
                  <a:close/>
                </a:path>
              </a:pathLst>
            </a:custGeom>
            <a:solidFill>
              <a:srgbClr val="8AB7E2"/>
            </a:solidFill>
          </p:spPr>
        </p:sp>
        <p:sp>
          <p:nvSpPr>
            <p:cNvPr name="TextBox 4" id="4"/>
            <p:cNvSpPr txBox="true"/>
            <p:nvPr/>
          </p:nvSpPr>
          <p:spPr>
            <a:xfrm>
              <a:off x="0" y="85725"/>
              <a:ext cx="3249564" cy="1272502"/>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166624" y="9114280"/>
            <a:ext cx="3225811" cy="791790"/>
          </a:xfrm>
          <a:custGeom>
            <a:avLst/>
            <a:gdLst/>
            <a:ahLst/>
            <a:cxnLst/>
            <a:rect r="r" b="b" t="t" l="l"/>
            <a:pathLst>
              <a:path h="791790" w="3225811">
                <a:moveTo>
                  <a:pt x="0" y="0"/>
                </a:moveTo>
                <a:lnTo>
                  <a:pt x="3225811" y="0"/>
                </a:lnTo>
                <a:lnTo>
                  <a:pt x="3225811" y="791790"/>
                </a:lnTo>
                <a:lnTo>
                  <a:pt x="0" y="7917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093648" y="-1992325"/>
            <a:ext cx="4582188" cy="3432475"/>
          </a:xfrm>
          <a:custGeom>
            <a:avLst/>
            <a:gdLst/>
            <a:ahLst/>
            <a:cxnLst/>
            <a:rect r="r" b="b" t="t" l="l"/>
            <a:pathLst>
              <a:path h="3432475" w="4582188">
                <a:moveTo>
                  <a:pt x="0" y="0"/>
                </a:moveTo>
                <a:lnTo>
                  <a:pt x="4582188" y="0"/>
                </a:lnTo>
                <a:lnTo>
                  <a:pt x="4582188" y="3432475"/>
                </a:lnTo>
                <a:lnTo>
                  <a:pt x="0" y="34324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3472222" y="9114280"/>
            <a:ext cx="2219931" cy="2047886"/>
          </a:xfrm>
          <a:custGeom>
            <a:avLst/>
            <a:gdLst/>
            <a:ahLst/>
            <a:cxnLst/>
            <a:rect r="r" b="b" t="t" l="l"/>
            <a:pathLst>
              <a:path h="2047886" w="2219931">
                <a:moveTo>
                  <a:pt x="0" y="0"/>
                </a:moveTo>
                <a:lnTo>
                  <a:pt x="2219931" y="0"/>
                </a:lnTo>
                <a:lnTo>
                  <a:pt x="2219931" y="2047886"/>
                </a:lnTo>
                <a:lnTo>
                  <a:pt x="0" y="20478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TextBox 8" id="8"/>
          <p:cNvSpPr txBox="true"/>
          <p:nvPr/>
        </p:nvSpPr>
        <p:spPr>
          <a:xfrm rot="0">
            <a:off x="10714970" y="2111658"/>
            <a:ext cx="7339543" cy="1398219"/>
          </a:xfrm>
          <a:prstGeom prst="rect">
            <a:avLst/>
          </a:prstGeom>
        </p:spPr>
        <p:txBody>
          <a:bodyPr anchor="t" rtlCol="false" tIns="0" lIns="0" bIns="0" rIns="0">
            <a:spAutoFit/>
          </a:bodyPr>
          <a:lstStyle/>
          <a:p>
            <a:pPr algn="l">
              <a:lnSpc>
                <a:spcPts val="4753"/>
              </a:lnSpc>
            </a:pPr>
            <a:r>
              <a:rPr lang="en-US" sz="4900" b="true">
                <a:solidFill>
                  <a:srgbClr val="000000"/>
                </a:solidFill>
                <a:latin typeface="Times New Roman Bold"/>
                <a:ea typeface="Times New Roman Bold"/>
                <a:cs typeface="Times New Roman Bold"/>
                <a:sym typeface="Times New Roman Bold"/>
              </a:rPr>
              <a:t>Barrier 2: </a:t>
            </a:r>
          </a:p>
          <a:p>
            <a:pPr algn="l">
              <a:lnSpc>
                <a:spcPts val="5238"/>
              </a:lnSpc>
            </a:pPr>
            <a:r>
              <a:rPr lang="en-US" sz="5400" b="true">
                <a:solidFill>
                  <a:srgbClr val="000000"/>
                </a:solidFill>
                <a:latin typeface="Times New Roman Bold"/>
                <a:ea typeface="Times New Roman Bold"/>
                <a:cs typeface="Times New Roman Bold"/>
                <a:sym typeface="Times New Roman Bold"/>
              </a:rPr>
              <a:t>Lack of Role Models</a:t>
            </a:r>
          </a:p>
        </p:txBody>
      </p:sp>
      <p:sp>
        <p:nvSpPr>
          <p:cNvPr name="TextBox 9" id="9"/>
          <p:cNvSpPr txBox="true"/>
          <p:nvPr/>
        </p:nvSpPr>
        <p:spPr>
          <a:xfrm rot="0">
            <a:off x="987880" y="1287750"/>
            <a:ext cx="8466164" cy="3030879"/>
          </a:xfrm>
          <a:prstGeom prst="rect">
            <a:avLst/>
          </a:prstGeom>
        </p:spPr>
        <p:txBody>
          <a:bodyPr anchor="t" rtlCol="false" tIns="0" lIns="0" bIns="0" rIns="0">
            <a:spAutoFit/>
          </a:bodyPr>
          <a:lstStyle/>
          <a:p>
            <a:pPr algn="l" marL="690743" indent="-345371" lvl="1">
              <a:lnSpc>
                <a:spcPts val="4799"/>
              </a:lnSpc>
              <a:buFont typeface="Arial"/>
              <a:buChar char="•"/>
            </a:pPr>
            <a:r>
              <a:rPr lang="en-US" sz="3199" spc="-73">
                <a:solidFill>
                  <a:srgbClr val="000000"/>
                </a:solidFill>
                <a:latin typeface="Times New Roman"/>
                <a:ea typeface="Times New Roman"/>
                <a:cs typeface="Times New Roman"/>
                <a:sym typeface="Times New Roman"/>
              </a:rPr>
              <a:t>Few women in leadership roles</a:t>
            </a:r>
          </a:p>
          <a:p>
            <a:pPr algn="l" marL="690743" indent="-345371" lvl="1">
              <a:lnSpc>
                <a:spcPts val="4799"/>
              </a:lnSpc>
              <a:buFont typeface="Arial"/>
              <a:buChar char="•"/>
            </a:pPr>
            <a:r>
              <a:rPr lang="en-US" sz="3199" spc="-73">
                <a:solidFill>
                  <a:srgbClr val="000000"/>
                </a:solidFill>
                <a:latin typeface="Times New Roman"/>
                <a:ea typeface="Times New Roman"/>
                <a:cs typeface="Times New Roman"/>
                <a:sym typeface="Times New Roman"/>
              </a:rPr>
              <a:t>Limited mentorship opportunities</a:t>
            </a:r>
          </a:p>
          <a:p>
            <a:pPr algn="l" marL="690743" indent="-345371" lvl="1">
              <a:lnSpc>
                <a:spcPts val="4799"/>
              </a:lnSpc>
              <a:buFont typeface="Arial"/>
              <a:buChar char="•"/>
            </a:pPr>
            <a:r>
              <a:rPr lang="en-US" sz="3199" spc="-73">
                <a:solidFill>
                  <a:srgbClr val="000000"/>
                </a:solidFill>
                <a:latin typeface="Times New Roman"/>
                <a:ea typeface="Times New Roman"/>
                <a:cs typeface="Times New Roman"/>
                <a:sym typeface="Times New Roman"/>
              </a:rPr>
              <a:t>Harder to navigate career growth</a:t>
            </a:r>
          </a:p>
          <a:p>
            <a:pPr algn="l" marL="690743" indent="-345371" lvl="1">
              <a:lnSpc>
                <a:spcPts val="4799"/>
              </a:lnSpc>
              <a:buFont typeface="Arial"/>
              <a:buChar char="•"/>
            </a:pPr>
            <a:r>
              <a:rPr lang="en-US" sz="3199" spc="-73">
                <a:solidFill>
                  <a:srgbClr val="000000"/>
                </a:solidFill>
                <a:latin typeface="Times New Roman"/>
                <a:ea typeface="Times New Roman"/>
                <a:cs typeface="Times New Roman"/>
                <a:sym typeface="Times New Roman"/>
              </a:rPr>
              <a:t>Example: Reshma Saujani — founded Girls Who code to inspire young girls in tech</a:t>
            </a:r>
          </a:p>
        </p:txBody>
      </p:sp>
      <p:sp>
        <p:nvSpPr>
          <p:cNvPr name="TextBox 10" id="10"/>
          <p:cNvSpPr txBox="true"/>
          <p:nvPr/>
        </p:nvSpPr>
        <p:spPr>
          <a:xfrm rot="0">
            <a:off x="497465" y="6586936"/>
            <a:ext cx="6278705" cy="1709166"/>
          </a:xfrm>
          <a:prstGeom prst="rect">
            <a:avLst/>
          </a:prstGeom>
        </p:spPr>
        <p:txBody>
          <a:bodyPr anchor="t" rtlCol="false" tIns="0" lIns="0" bIns="0" rIns="0">
            <a:spAutoFit/>
          </a:bodyPr>
          <a:lstStyle/>
          <a:p>
            <a:pPr algn="l">
              <a:lnSpc>
                <a:spcPts val="6372"/>
              </a:lnSpc>
            </a:pPr>
            <a:r>
              <a:rPr lang="en-US" sz="5400" b="true">
                <a:solidFill>
                  <a:srgbClr val="000000"/>
                </a:solidFill>
                <a:latin typeface="Times New Roman Bold"/>
                <a:ea typeface="Times New Roman Bold"/>
                <a:cs typeface="Times New Roman Bold"/>
                <a:sym typeface="Times New Roman Bold"/>
              </a:rPr>
              <a:t>Barrier 3: </a:t>
            </a:r>
          </a:p>
          <a:p>
            <a:pPr algn="l">
              <a:lnSpc>
                <a:spcPts val="6372"/>
              </a:lnSpc>
            </a:pPr>
            <a:r>
              <a:rPr lang="en-US" sz="5400" b="true">
                <a:solidFill>
                  <a:srgbClr val="000000"/>
                </a:solidFill>
                <a:latin typeface="Times New Roman Bold"/>
                <a:ea typeface="Times New Roman Bold"/>
                <a:cs typeface="Times New Roman Bold"/>
                <a:sym typeface="Times New Roman Bold"/>
              </a:rPr>
              <a:t>Workplace Culture</a:t>
            </a:r>
          </a:p>
        </p:txBody>
      </p:sp>
      <p:grpSp>
        <p:nvGrpSpPr>
          <p:cNvPr name="Group 11" id="11"/>
          <p:cNvGrpSpPr/>
          <p:nvPr/>
        </p:nvGrpSpPr>
        <p:grpSpPr>
          <a:xfrm rot="0">
            <a:off x="7408959" y="5468113"/>
            <a:ext cx="10179531" cy="4042061"/>
            <a:chOff x="0" y="0"/>
            <a:chExt cx="3407682" cy="1353113"/>
          </a:xfrm>
        </p:grpSpPr>
        <p:sp>
          <p:nvSpPr>
            <p:cNvPr name="Freeform 12" id="12"/>
            <p:cNvSpPr/>
            <p:nvPr/>
          </p:nvSpPr>
          <p:spPr>
            <a:xfrm flipH="false" flipV="false" rot="0">
              <a:off x="0" y="0"/>
              <a:ext cx="3407682" cy="1353113"/>
            </a:xfrm>
            <a:custGeom>
              <a:avLst/>
              <a:gdLst/>
              <a:ahLst/>
              <a:cxnLst/>
              <a:rect r="r" b="b" t="t" l="l"/>
              <a:pathLst>
                <a:path h="1353113" w="3407682">
                  <a:moveTo>
                    <a:pt x="11408" y="0"/>
                  </a:moveTo>
                  <a:lnTo>
                    <a:pt x="3396273" y="0"/>
                  </a:lnTo>
                  <a:cubicBezTo>
                    <a:pt x="3399299" y="0"/>
                    <a:pt x="3402201" y="1202"/>
                    <a:pt x="3404340" y="3341"/>
                  </a:cubicBezTo>
                  <a:cubicBezTo>
                    <a:pt x="3406480" y="5481"/>
                    <a:pt x="3407682" y="8382"/>
                    <a:pt x="3407682" y="11408"/>
                  </a:cubicBezTo>
                  <a:lnTo>
                    <a:pt x="3407682" y="1341705"/>
                  </a:lnTo>
                  <a:cubicBezTo>
                    <a:pt x="3407682" y="1348006"/>
                    <a:pt x="3402574" y="1353113"/>
                    <a:pt x="3396273" y="1353113"/>
                  </a:cubicBezTo>
                  <a:lnTo>
                    <a:pt x="11408" y="1353113"/>
                  </a:lnTo>
                  <a:cubicBezTo>
                    <a:pt x="5108" y="1353113"/>
                    <a:pt x="0" y="1348006"/>
                    <a:pt x="0" y="1341705"/>
                  </a:cubicBezTo>
                  <a:lnTo>
                    <a:pt x="0" y="11408"/>
                  </a:lnTo>
                  <a:cubicBezTo>
                    <a:pt x="0" y="5108"/>
                    <a:pt x="5108" y="0"/>
                    <a:pt x="11408" y="0"/>
                  </a:cubicBezTo>
                  <a:close/>
                </a:path>
              </a:pathLst>
            </a:custGeom>
            <a:solidFill>
              <a:srgbClr val="8AB7E2"/>
            </a:solidFill>
          </p:spPr>
        </p:sp>
        <p:sp>
          <p:nvSpPr>
            <p:cNvPr name="TextBox 13" id="13"/>
            <p:cNvSpPr txBox="true"/>
            <p:nvPr/>
          </p:nvSpPr>
          <p:spPr>
            <a:xfrm>
              <a:off x="0" y="85725"/>
              <a:ext cx="3407682" cy="1267388"/>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7787361" y="6008199"/>
            <a:ext cx="9422726" cy="3088005"/>
          </a:xfrm>
          <a:prstGeom prst="rect">
            <a:avLst/>
          </a:prstGeom>
        </p:spPr>
        <p:txBody>
          <a:bodyPr anchor="t" rtlCol="false" tIns="0" lIns="0" bIns="0" rIns="0">
            <a:spAutoFit/>
          </a:bodyPr>
          <a:lstStyle/>
          <a:p>
            <a:pPr algn="l"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'Boys’ club' networking</a:t>
            </a:r>
          </a:p>
          <a:p>
            <a:pPr algn="l"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Rigid schedules, exclusion</a:t>
            </a:r>
          </a:p>
          <a:p>
            <a:pPr algn="l"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In extreme cases, harassment</a:t>
            </a:r>
          </a:p>
          <a:p>
            <a:pPr algn="l"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Example: Ellen Pao — spoke out about exclusion in tech workplaces while at Reddit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884680" y="3850926"/>
            <a:ext cx="10029473" cy="4637756"/>
            <a:chOff x="0" y="0"/>
            <a:chExt cx="3357448" cy="1552527"/>
          </a:xfrm>
        </p:grpSpPr>
        <p:sp>
          <p:nvSpPr>
            <p:cNvPr name="Freeform 3" id="3"/>
            <p:cNvSpPr/>
            <p:nvPr/>
          </p:nvSpPr>
          <p:spPr>
            <a:xfrm flipH="false" flipV="false" rot="0">
              <a:off x="0" y="0"/>
              <a:ext cx="3357449" cy="1552527"/>
            </a:xfrm>
            <a:custGeom>
              <a:avLst/>
              <a:gdLst/>
              <a:ahLst/>
              <a:cxnLst/>
              <a:rect r="r" b="b" t="t" l="l"/>
              <a:pathLst>
                <a:path h="1552527" w="3357449">
                  <a:moveTo>
                    <a:pt x="11579" y="0"/>
                  </a:moveTo>
                  <a:lnTo>
                    <a:pt x="3345870" y="0"/>
                  </a:lnTo>
                  <a:cubicBezTo>
                    <a:pt x="3352265" y="0"/>
                    <a:pt x="3357449" y="5184"/>
                    <a:pt x="3357449" y="11579"/>
                  </a:cubicBezTo>
                  <a:lnTo>
                    <a:pt x="3357449" y="1540948"/>
                  </a:lnTo>
                  <a:cubicBezTo>
                    <a:pt x="3357449" y="1544019"/>
                    <a:pt x="3356228" y="1546964"/>
                    <a:pt x="3354057" y="1549136"/>
                  </a:cubicBezTo>
                  <a:cubicBezTo>
                    <a:pt x="3351886" y="1551307"/>
                    <a:pt x="3348941" y="1552527"/>
                    <a:pt x="3345870" y="1552527"/>
                  </a:cubicBezTo>
                  <a:lnTo>
                    <a:pt x="11579" y="1552527"/>
                  </a:lnTo>
                  <a:cubicBezTo>
                    <a:pt x="5184" y="1552527"/>
                    <a:pt x="0" y="1547343"/>
                    <a:pt x="0" y="1540948"/>
                  </a:cubicBezTo>
                  <a:lnTo>
                    <a:pt x="0" y="11579"/>
                  </a:lnTo>
                  <a:cubicBezTo>
                    <a:pt x="0" y="5184"/>
                    <a:pt x="5184" y="0"/>
                    <a:pt x="11579" y="0"/>
                  </a:cubicBezTo>
                  <a:close/>
                </a:path>
              </a:pathLst>
            </a:custGeom>
            <a:solidFill>
              <a:srgbClr val="8AB7E2"/>
            </a:solidFill>
          </p:spPr>
        </p:sp>
        <p:sp>
          <p:nvSpPr>
            <p:cNvPr name="TextBox 4" id="4"/>
            <p:cNvSpPr txBox="true"/>
            <p:nvPr/>
          </p:nvSpPr>
          <p:spPr>
            <a:xfrm>
              <a:off x="0" y="85725"/>
              <a:ext cx="3357448" cy="1466802"/>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701030" y="9022532"/>
            <a:ext cx="3870946" cy="950141"/>
          </a:xfrm>
          <a:custGeom>
            <a:avLst/>
            <a:gdLst/>
            <a:ahLst/>
            <a:cxnLst/>
            <a:rect r="r" b="b" t="t" l="l"/>
            <a:pathLst>
              <a:path h="950141" w="3870946">
                <a:moveTo>
                  <a:pt x="0" y="0"/>
                </a:moveTo>
                <a:lnTo>
                  <a:pt x="3870946" y="0"/>
                </a:lnTo>
                <a:lnTo>
                  <a:pt x="3870946" y="950142"/>
                </a:lnTo>
                <a:lnTo>
                  <a:pt x="0" y="9501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8571" y="-2702486"/>
            <a:ext cx="4980952" cy="3731186"/>
          </a:xfrm>
          <a:custGeom>
            <a:avLst/>
            <a:gdLst/>
            <a:ahLst/>
            <a:cxnLst/>
            <a:rect r="r" b="b" t="t" l="l"/>
            <a:pathLst>
              <a:path h="3731186" w="4980952">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7" id="7"/>
          <p:cNvSpPr/>
          <p:nvPr/>
        </p:nvSpPr>
        <p:spPr>
          <a:xfrm flipH="false" flipV="false" rot="0">
            <a:off x="12495650" y="4011679"/>
            <a:ext cx="4229924" cy="4316249"/>
          </a:xfrm>
          <a:custGeom>
            <a:avLst/>
            <a:gdLst/>
            <a:ahLst/>
            <a:cxnLst/>
            <a:rect r="r" b="b" t="t" l="l"/>
            <a:pathLst>
              <a:path h="4316249" w="4229924">
                <a:moveTo>
                  <a:pt x="0" y="0"/>
                </a:moveTo>
                <a:lnTo>
                  <a:pt x="4229924" y="0"/>
                </a:lnTo>
                <a:lnTo>
                  <a:pt x="4229924" y="4316250"/>
                </a:lnTo>
                <a:lnTo>
                  <a:pt x="0" y="4316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4666833" y="483122"/>
            <a:ext cx="8954334" cy="2089787"/>
          </a:xfrm>
          <a:prstGeom prst="rect">
            <a:avLst/>
          </a:prstGeom>
        </p:spPr>
        <p:txBody>
          <a:bodyPr anchor="t" rtlCol="false" tIns="0" lIns="0" bIns="0" rIns="0">
            <a:spAutoFit/>
          </a:bodyPr>
          <a:lstStyle/>
          <a:p>
            <a:pPr algn="ctr">
              <a:lnSpc>
                <a:spcPts val="8099"/>
              </a:lnSpc>
            </a:pPr>
            <a:r>
              <a:rPr lang="en-US" b="true" sz="5399" spc="-296">
                <a:solidFill>
                  <a:srgbClr val="000000"/>
                </a:solidFill>
                <a:latin typeface="Times New Roman Bold"/>
                <a:ea typeface="Times New Roman Bold"/>
                <a:cs typeface="Times New Roman Bold"/>
                <a:sym typeface="Times New Roman Bold"/>
              </a:rPr>
              <a:t>Barrier 4:</a:t>
            </a:r>
          </a:p>
          <a:p>
            <a:pPr algn="ctr">
              <a:lnSpc>
                <a:spcPts val="8099"/>
              </a:lnSpc>
            </a:pPr>
            <a:r>
              <a:rPr lang="en-US" b="true" sz="5399" spc="-296">
                <a:solidFill>
                  <a:srgbClr val="000000"/>
                </a:solidFill>
                <a:latin typeface="Times New Roman Bold"/>
                <a:ea typeface="Times New Roman Bold"/>
                <a:cs typeface="Times New Roman Bold"/>
                <a:sym typeface="Times New Roman Bold"/>
              </a:rPr>
              <a:t> Pay Gap &amp; Opportunities</a:t>
            </a:r>
          </a:p>
        </p:txBody>
      </p:sp>
      <p:sp>
        <p:nvSpPr>
          <p:cNvPr name="TextBox 9" id="9"/>
          <p:cNvSpPr txBox="true"/>
          <p:nvPr/>
        </p:nvSpPr>
        <p:spPr>
          <a:xfrm rot="0">
            <a:off x="1234443" y="4544839"/>
            <a:ext cx="9329946" cy="3088005"/>
          </a:xfrm>
          <a:prstGeom prst="rect">
            <a:avLst/>
          </a:prstGeom>
        </p:spPr>
        <p:txBody>
          <a:bodyPr anchor="t" rtlCol="false" tIns="0" lIns="0" bIns="0" rIns="0">
            <a:spAutoFit/>
          </a:bodyPr>
          <a:lstStyle/>
          <a:p>
            <a:pPr algn="just"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Women earn less for same work</a:t>
            </a:r>
          </a:p>
          <a:p>
            <a:pPr algn="just"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Slower promotion rates</a:t>
            </a:r>
          </a:p>
          <a:p>
            <a:pPr algn="just"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Fewer leadership chances</a:t>
            </a:r>
          </a:p>
          <a:p>
            <a:pPr algn="just" marL="690881" indent="-345440" lvl="1">
              <a:lnSpc>
                <a:spcPts val="4800"/>
              </a:lnSpc>
              <a:buFont typeface="Arial"/>
              <a:buChar char="•"/>
            </a:pPr>
            <a:r>
              <a:rPr lang="en-US" sz="3200" spc="-73">
                <a:solidFill>
                  <a:srgbClr val="000000"/>
                </a:solidFill>
                <a:latin typeface="Times New Roman"/>
                <a:ea typeface="Times New Roman"/>
                <a:cs typeface="Times New Roman"/>
                <a:sym typeface="Times New Roman"/>
              </a:rPr>
              <a:t>Example: 2023 Dice Tech Salary Report — women in tech earn ~16% less than men</a:t>
            </a:r>
          </a:p>
        </p:txBody>
      </p:sp>
      <p:sp>
        <p:nvSpPr>
          <p:cNvPr name="TextBox 10" id="10"/>
          <p:cNvSpPr txBox="true"/>
          <p:nvPr/>
        </p:nvSpPr>
        <p:spPr>
          <a:xfrm rot="0">
            <a:off x="11875626" y="8744268"/>
            <a:ext cx="5240860" cy="989964"/>
          </a:xfrm>
          <a:prstGeom prst="rect">
            <a:avLst/>
          </a:prstGeom>
        </p:spPr>
        <p:txBody>
          <a:bodyPr anchor="t" rtlCol="false" tIns="0" lIns="0" bIns="0" rIns="0">
            <a:spAutoFit/>
          </a:bodyPr>
          <a:lstStyle/>
          <a:p>
            <a:pPr algn="ctr">
              <a:lnSpc>
                <a:spcPts val="2660"/>
              </a:lnSpc>
              <a:spcBef>
                <a:spcPct val="0"/>
              </a:spcBef>
            </a:pPr>
            <a:r>
              <a:rPr lang="en-US" sz="1900" spc="-155">
                <a:solidFill>
                  <a:srgbClr val="545454"/>
                </a:solidFill>
                <a:latin typeface="Public Sans"/>
                <a:ea typeface="Public Sans"/>
                <a:cs typeface="Public Sans"/>
                <a:sym typeface="Public Sans"/>
              </a:rPr>
              <a:t>•Barriers hold back innovation</a:t>
            </a:r>
          </a:p>
          <a:p>
            <a:pPr algn="ctr">
              <a:lnSpc>
                <a:spcPts val="2660"/>
              </a:lnSpc>
              <a:spcBef>
                <a:spcPct val="0"/>
              </a:spcBef>
            </a:pPr>
            <a:r>
              <a:rPr lang="en-US" sz="1900" spc="-155">
                <a:solidFill>
                  <a:srgbClr val="545454"/>
                </a:solidFill>
                <a:latin typeface="Public Sans"/>
                <a:ea typeface="Public Sans"/>
                <a:cs typeface="Public Sans"/>
                <a:sym typeface="Public Sans"/>
              </a:rPr>
              <a:t>•Breaking them = fairness + better tech</a:t>
            </a:r>
          </a:p>
          <a:p>
            <a:pPr algn="ctr">
              <a:lnSpc>
                <a:spcPts val="2660"/>
              </a:lnSpc>
              <a:spcBef>
                <a:spcPct val="0"/>
              </a:spcBef>
            </a:pPr>
            <a:r>
              <a:rPr lang="en-US" sz="1900" spc="-155">
                <a:solidFill>
                  <a:srgbClr val="545454"/>
                </a:solidFill>
                <a:latin typeface="Public Sans"/>
                <a:ea typeface="Public Sans"/>
                <a:cs typeface="Public Sans"/>
                <a:sym typeface="Public Sans"/>
              </a:rPr>
              <a:t>•Recognize barriers → Remove them → Create change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DAGvaU1pS1Y</dc:identifier>
  <dcterms:modified xsi:type="dcterms:W3CDTF">2011-08-01T06:04:30Z</dcterms:modified>
  <cp:revision>1</cp:revision>
  <dc:title>Blue Doodle Project Presentation</dc:title>
</cp:coreProperties>
</file>