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104"/>
    <a:srgbClr val="2D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F92957F-F63A-491C-AE54-D419149D14BC}"/>
              </a:ext>
            </a:extLst>
          </p:cNvPr>
          <p:cNvSpPr/>
          <p:nvPr/>
        </p:nvSpPr>
        <p:spPr>
          <a:xfrm>
            <a:off x="9832368" y="5735637"/>
            <a:ext cx="1859623" cy="541873"/>
          </a:xfrm>
          <a:prstGeom prst="ellipse">
            <a:avLst/>
          </a:prstGeom>
          <a:solidFill>
            <a:srgbClr val="E3C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39B95C1-4463-45C0-951A-A6C4AA3F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179" y="1167299"/>
            <a:ext cx="9144000" cy="12817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3C10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INDUSTRIAL SAFETY AND HEALTH ACCIDENT </a:t>
            </a:r>
            <a:endParaRPr sz="4000" dirty="0">
              <a:solidFill>
                <a:srgbClr val="E3C104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13C0E69-0BC8-456A-8CC0-E86520ABB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6063" y="5861407"/>
            <a:ext cx="2198670" cy="272265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Roboto Black" panose="02000000000000000000" pitchFamily="2" charset="0"/>
                <a:ea typeface="Roboto Black" panose="02000000000000000000" pitchFamily="2" charset="0"/>
              </a:rPr>
              <a:t> Nguzo Uche</a:t>
            </a:r>
            <a:endParaRPr sz="18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455FF-FF15-444E-8503-C0EE22659803}"/>
              </a:ext>
            </a:extLst>
          </p:cNvPr>
          <p:cNvSpPr txBox="1"/>
          <p:nvPr/>
        </p:nvSpPr>
        <p:spPr>
          <a:xfrm>
            <a:off x="4802574" y="2592927"/>
            <a:ext cx="3041583" cy="3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3C1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Accident Statistics Analysis</a:t>
            </a:r>
            <a:endParaRPr lang="en-US" dirty="0">
              <a:solidFill>
                <a:srgbClr val="E3C104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B3A685-D2DA-491E-8DAD-369EE5AFB2B7}"/>
              </a:ext>
            </a:extLst>
          </p:cNvPr>
          <p:cNvGrpSpPr/>
          <p:nvPr/>
        </p:nvGrpSpPr>
        <p:grpSpPr>
          <a:xfrm>
            <a:off x="-20549" y="-20548"/>
            <a:ext cx="472611" cy="6858000"/>
            <a:chOff x="-20549" y="-20548"/>
            <a:chExt cx="472611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68AA06-DB20-4A76-9CB7-6D3E3578D957}"/>
                </a:ext>
              </a:extLst>
            </p:cNvPr>
            <p:cNvSpPr/>
            <p:nvPr/>
          </p:nvSpPr>
          <p:spPr>
            <a:xfrm>
              <a:off x="-20549" y="-20548"/>
              <a:ext cx="472611" cy="6858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0E4AA8-366C-4EE6-9AB0-44AB71CDB477}"/>
                </a:ext>
              </a:extLst>
            </p:cNvPr>
            <p:cNvSpPr txBox="1"/>
            <p:nvPr/>
          </p:nvSpPr>
          <p:spPr>
            <a:xfrm rot="16200000">
              <a:off x="-2056118" y="3269951"/>
              <a:ext cx="45437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INDUSTRIAL SAFETY AND HEALTH ACCIDENT ANALYSIS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CE1CA1-6E2B-4CBA-9FD6-C65E98945AE9}"/>
              </a:ext>
            </a:extLst>
          </p:cNvPr>
          <p:cNvGrpSpPr/>
          <p:nvPr/>
        </p:nvGrpSpPr>
        <p:grpSpPr>
          <a:xfrm>
            <a:off x="-20549" y="-51370"/>
            <a:ext cx="472611" cy="6858000"/>
            <a:chOff x="-20549" y="-51370"/>
            <a:chExt cx="47261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78ED36-BB27-4567-8E9B-A144D75F1C86}"/>
                </a:ext>
              </a:extLst>
            </p:cNvPr>
            <p:cNvSpPr/>
            <p:nvPr/>
          </p:nvSpPr>
          <p:spPr>
            <a:xfrm>
              <a:off x="-20549" y="-51370"/>
              <a:ext cx="472611" cy="6858000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BAFC4-B02E-403A-922F-06970A523F01}"/>
                </a:ext>
              </a:extLst>
            </p:cNvPr>
            <p:cNvSpPr txBox="1"/>
            <p:nvPr/>
          </p:nvSpPr>
          <p:spPr>
            <a:xfrm rot="16200000">
              <a:off x="-2056118" y="3239129"/>
              <a:ext cx="4543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INDUSTRIAL SAFETY AND HEALTH ACCIDENT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6B80AC-B8A5-40FA-AB41-FDB21724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49" y="0"/>
            <a:ext cx="12192000" cy="6819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F31B2-A5D2-41C1-AA6E-64187F38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766" y="118266"/>
            <a:ext cx="1316277" cy="12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7E601-D597-4165-BE75-B0BBFA0D7748}"/>
              </a:ext>
            </a:extLst>
          </p:cNvPr>
          <p:cNvGrpSpPr/>
          <p:nvPr/>
        </p:nvGrpSpPr>
        <p:grpSpPr>
          <a:xfrm>
            <a:off x="-1" y="0"/>
            <a:ext cx="11348185" cy="6858000"/>
            <a:chOff x="0" y="0"/>
            <a:chExt cx="11191982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5AA5FB-203F-48EC-84F4-92ECD4C7A7DB}"/>
                </a:ext>
              </a:extLst>
            </p:cNvPr>
            <p:cNvGrpSpPr/>
            <p:nvPr/>
          </p:nvGrpSpPr>
          <p:grpSpPr>
            <a:xfrm>
              <a:off x="2191819" y="1466443"/>
              <a:ext cx="9000163" cy="3925113"/>
              <a:chOff x="1595918" y="1530850"/>
              <a:chExt cx="9000163" cy="39251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7A733-3DB5-4D91-8FDB-8BAAA7E2981A}"/>
                  </a:ext>
                </a:extLst>
              </p:cNvPr>
              <p:cNvSpPr txBox="1"/>
              <p:nvPr/>
            </p:nvSpPr>
            <p:spPr>
              <a:xfrm>
                <a:off x="1595918" y="1530850"/>
                <a:ext cx="9000163" cy="3925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 a thorough investigation into the factors contributing to the high number of 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accidents in February.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Analyze the causes behind the low accident rate in November and identify best practices to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maintain this level of safety performance.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Review safety protocols and implement preventive measures to reduce the occurrence of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accidents across all months.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Enhance safety training programs to address the specific risk factors identified during the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analysis.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Allocate resources towards improving safety measures and equipment maintenance.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BAAF6E-21BF-4AB3-8CFC-3BBF25D15611}"/>
                  </a:ext>
                </a:extLst>
              </p:cNvPr>
              <p:cNvSpPr/>
              <p:nvPr/>
            </p:nvSpPr>
            <p:spPr>
              <a:xfrm>
                <a:off x="1595918" y="1605463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402B4D-3C74-4DBB-B36B-CD7CE666A74D}"/>
                  </a:ext>
                </a:extLst>
              </p:cNvPr>
              <p:cNvSpPr/>
              <p:nvPr/>
            </p:nvSpPr>
            <p:spPr>
              <a:xfrm>
                <a:off x="1595918" y="2489040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44746D-5E0E-43A6-8947-79193A1780CE}"/>
                  </a:ext>
                </a:extLst>
              </p:cNvPr>
              <p:cNvSpPr/>
              <p:nvPr/>
            </p:nvSpPr>
            <p:spPr>
              <a:xfrm>
                <a:off x="1595918" y="3372617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991EC3-E530-4F67-A2EF-455AB07E0668}"/>
                  </a:ext>
                </a:extLst>
              </p:cNvPr>
              <p:cNvSpPr/>
              <p:nvPr/>
            </p:nvSpPr>
            <p:spPr>
              <a:xfrm>
                <a:off x="1595918" y="4256194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A6EE87-6859-4578-8176-C76226B95EC7}"/>
                  </a:ext>
                </a:extLst>
              </p:cNvPr>
              <p:cNvSpPr/>
              <p:nvPr/>
            </p:nvSpPr>
            <p:spPr>
              <a:xfrm>
                <a:off x="1595918" y="5139771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46AE2C-91F0-4D43-8007-119F75855D66}"/>
                </a:ext>
              </a:extLst>
            </p:cNvPr>
            <p:cNvSpPr txBox="1"/>
            <p:nvPr/>
          </p:nvSpPr>
          <p:spPr>
            <a:xfrm>
              <a:off x="2191819" y="780836"/>
              <a:ext cx="3904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FF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  <a:endPara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939E67-0E07-48E5-B72E-9781D6BBB27A}"/>
                </a:ext>
              </a:extLst>
            </p:cNvPr>
            <p:cNvGrpSpPr/>
            <p:nvPr/>
          </p:nvGrpSpPr>
          <p:grpSpPr>
            <a:xfrm>
              <a:off x="0" y="0"/>
              <a:ext cx="472611" cy="6858000"/>
              <a:chOff x="0" y="1"/>
              <a:chExt cx="472611" cy="68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FA49E5-7B26-4A58-96E4-EB1BCA3388AE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EE108-F5E4-473C-BE9F-AE6B89500BB7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292A6-D18B-4D12-8DE7-59A5EAE1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22E10A-96AC-46E4-9BA7-B54351888C44}"/>
              </a:ext>
            </a:extLst>
          </p:cNvPr>
          <p:cNvGrpSpPr/>
          <p:nvPr/>
        </p:nvGrpSpPr>
        <p:grpSpPr>
          <a:xfrm>
            <a:off x="-36416" y="0"/>
            <a:ext cx="12192000" cy="6858000"/>
            <a:chOff x="-36416" y="0"/>
            <a:chExt cx="12192000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B03031-1A2B-438D-BA6E-B134EB24F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416" y="38480"/>
              <a:ext cx="12192000" cy="68195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9B3F647-717D-42CD-A753-5A6D09DDC721}"/>
                </a:ext>
              </a:extLst>
            </p:cNvPr>
            <p:cNvSpPr txBox="1"/>
            <p:nvPr/>
          </p:nvSpPr>
          <p:spPr>
            <a:xfrm>
              <a:off x="1888277" y="725361"/>
              <a:ext cx="31438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CONCLUSION</a:t>
              </a:r>
            </a:p>
            <a:p>
              <a:endParaRPr lang="en-US" sz="2000" dirty="0">
                <a:solidFill>
                  <a:srgbClr val="E3C10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87A733-3DB5-4D91-8FDB-8BAAA7E2981A}"/>
                </a:ext>
              </a:extLst>
            </p:cNvPr>
            <p:cNvSpPr txBox="1"/>
            <p:nvPr/>
          </p:nvSpPr>
          <p:spPr>
            <a:xfrm>
              <a:off x="1817157" y="1576225"/>
              <a:ext cx="9965933" cy="244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 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 is a continuous improvement exercise that requires all stakeholders participation to maintain      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zero accident in the workplace.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Comprehensive safety training and its implementation is cogent in any environment prone to hazard.</a:t>
              </a: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It is recommended to investigate the causes behind the high accident rate in February, identify 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preventive measures, and improve safety protocols to maintain optimal safety performance throughout </a:t>
              </a:r>
            </a:p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year/s.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81F048-AF4A-470D-82D5-FA6003E0876A}"/>
                </a:ext>
              </a:extLst>
            </p:cNvPr>
            <p:cNvSpPr/>
            <p:nvPr/>
          </p:nvSpPr>
          <p:spPr>
            <a:xfrm>
              <a:off x="1817157" y="1738785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9D7E95-3047-44DD-B6CF-0337015C7915}"/>
                </a:ext>
              </a:extLst>
            </p:cNvPr>
            <p:cNvGrpSpPr/>
            <p:nvPr/>
          </p:nvGrpSpPr>
          <p:grpSpPr>
            <a:xfrm>
              <a:off x="-36416" y="0"/>
              <a:ext cx="472611" cy="6858000"/>
              <a:chOff x="0" y="1"/>
              <a:chExt cx="472611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F20609-CDD0-4328-AC70-3EF40EBB6B04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E155EC-D131-4057-B0FB-7187B2E82244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987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575E8-8852-43DA-8B93-356654032461}"/>
              </a:ext>
            </a:extLst>
          </p:cNvPr>
          <p:cNvSpPr txBox="1"/>
          <p:nvPr/>
        </p:nvSpPr>
        <p:spPr>
          <a:xfrm>
            <a:off x="1922979" y="1562203"/>
            <a:ext cx="7356297" cy="456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accidents involved with the two years review was 439 and total compensation claim was $672,100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February had the highest number of accidents with 73 occurrences, followed by March and April.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November recorded the lowest number of accidents at 13 incidents.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February's accident rate was 369% higher than November's, indicating a significant difference in safety performance.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Negligible cases accounted for 59% of all Worker's Compensation claims.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Worker's Compensation amounts varied across all 5 Nature of Accidents, ranging from $32,000 to $379,200.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C738F-DCEC-4308-8BA2-EA8B8611DA26}"/>
              </a:ext>
            </a:extLst>
          </p:cNvPr>
          <p:cNvSpPr txBox="1"/>
          <p:nvPr/>
        </p:nvSpPr>
        <p:spPr>
          <a:xfrm>
            <a:off x="1899687" y="749559"/>
            <a:ext cx="333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3C104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EXECUTIVE SUMMARY</a:t>
            </a:r>
            <a:endParaRPr lang="en-US" sz="2000" b="1" dirty="0">
              <a:solidFill>
                <a:srgbClr val="E3C104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70C13-2141-4565-9E62-7D06980BD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86" r="82" b="82550"/>
          <a:stretch/>
        </p:blipFill>
        <p:spPr>
          <a:xfrm>
            <a:off x="9453257" y="2524103"/>
            <a:ext cx="2738743" cy="15199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481EED-0A6E-4A67-AEEE-2406B8322BA0}"/>
              </a:ext>
            </a:extLst>
          </p:cNvPr>
          <p:cNvSpPr/>
          <p:nvPr/>
        </p:nvSpPr>
        <p:spPr>
          <a:xfrm>
            <a:off x="1899687" y="1658498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630E3-95E1-4C34-9AE3-51747FEC8F6D}"/>
              </a:ext>
            </a:extLst>
          </p:cNvPr>
          <p:cNvSpPr/>
          <p:nvPr/>
        </p:nvSpPr>
        <p:spPr>
          <a:xfrm>
            <a:off x="1900717" y="2524103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CF08F-A597-496E-978A-469BE803387F}"/>
              </a:ext>
            </a:extLst>
          </p:cNvPr>
          <p:cNvSpPr/>
          <p:nvPr/>
        </p:nvSpPr>
        <p:spPr>
          <a:xfrm>
            <a:off x="1900717" y="3322377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591-F8B2-46EE-9613-104299C134BA}"/>
              </a:ext>
            </a:extLst>
          </p:cNvPr>
          <p:cNvSpPr/>
          <p:nvPr/>
        </p:nvSpPr>
        <p:spPr>
          <a:xfrm>
            <a:off x="1899687" y="3968333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88264-CF86-4A63-A812-81780D732F22}"/>
              </a:ext>
            </a:extLst>
          </p:cNvPr>
          <p:cNvSpPr/>
          <p:nvPr/>
        </p:nvSpPr>
        <p:spPr>
          <a:xfrm>
            <a:off x="1899687" y="4694678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61C55-B3F9-4B30-AAB7-3252E8B05E7A}"/>
              </a:ext>
            </a:extLst>
          </p:cNvPr>
          <p:cNvSpPr/>
          <p:nvPr/>
        </p:nvSpPr>
        <p:spPr>
          <a:xfrm>
            <a:off x="1922979" y="5290304"/>
            <a:ext cx="182880" cy="239315"/>
          </a:xfrm>
          <a:prstGeom prst="rect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5639DFE-6A0F-45F0-8E87-145561EA26B2}"/>
              </a:ext>
            </a:extLst>
          </p:cNvPr>
          <p:cNvSpPr/>
          <p:nvPr/>
        </p:nvSpPr>
        <p:spPr>
          <a:xfrm rot="5400000">
            <a:off x="10093135" y="1480032"/>
            <a:ext cx="759526" cy="1116458"/>
          </a:xfrm>
          <a:prstGeom prst="bentArrow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E3C104"/>
              </a:highligh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D1B135-418D-4721-87CB-12F047B2A9E6}"/>
              </a:ext>
            </a:extLst>
          </p:cNvPr>
          <p:cNvGrpSpPr/>
          <p:nvPr/>
        </p:nvGrpSpPr>
        <p:grpSpPr>
          <a:xfrm>
            <a:off x="-20549" y="0"/>
            <a:ext cx="472611" cy="6858000"/>
            <a:chOff x="0" y="1"/>
            <a:chExt cx="472611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C26B7E-F5BA-405F-ABEA-2D7B051167FC}"/>
                </a:ext>
              </a:extLst>
            </p:cNvPr>
            <p:cNvSpPr/>
            <p:nvPr/>
          </p:nvSpPr>
          <p:spPr>
            <a:xfrm>
              <a:off x="0" y="1"/>
              <a:ext cx="472611" cy="6858000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E79E4A-CE01-4734-94A1-CCB747777600}"/>
                </a:ext>
              </a:extLst>
            </p:cNvPr>
            <p:cNvSpPr txBox="1"/>
            <p:nvPr/>
          </p:nvSpPr>
          <p:spPr>
            <a:xfrm rot="16200000">
              <a:off x="-2035569" y="3290500"/>
              <a:ext cx="4543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INDUSTRIAL SAFETY AND HEALTH ACCIDENT ANALYSIS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20981-5386-4EB2-9460-BD9AE8BFC2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49" y="19238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2AC2646-E78B-4FFC-804E-4A5AF8BAF53F}"/>
              </a:ext>
            </a:extLst>
          </p:cNvPr>
          <p:cNvGrpSpPr/>
          <p:nvPr/>
        </p:nvGrpSpPr>
        <p:grpSpPr>
          <a:xfrm>
            <a:off x="0" y="-63880"/>
            <a:ext cx="12192000" cy="6921880"/>
            <a:chOff x="0" y="-63880"/>
            <a:chExt cx="12192000" cy="69218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E1DE65-758D-46FA-ADB6-DD84C175DAEC}"/>
                </a:ext>
              </a:extLst>
            </p:cNvPr>
            <p:cNvSpPr txBox="1"/>
            <p:nvPr/>
          </p:nvSpPr>
          <p:spPr>
            <a:xfrm>
              <a:off x="2039420" y="621463"/>
              <a:ext cx="3195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OBJECTIVES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8DFC87-8A6B-4A13-8632-D717C7B87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3880"/>
              <a:ext cx="12192000" cy="681952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EE5D9B-EA9D-4280-8C19-05329658A939}"/>
                </a:ext>
              </a:extLst>
            </p:cNvPr>
            <p:cNvSpPr/>
            <p:nvPr/>
          </p:nvSpPr>
          <p:spPr>
            <a:xfrm>
              <a:off x="2061186" y="3345880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BF4B07-6F20-4198-92C8-819B3D822AA5}"/>
                </a:ext>
              </a:extLst>
            </p:cNvPr>
            <p:cNvSpPr/>
            <p:nvPr/>
          </p:nvSpPr>
          <p:spPr>
            <a:xfrm>
              <a:off x="2061187" y="4374757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6F2547-EEC4-40DC-A98B-07E930837B59}"/>
                </a:ext>
              </a:extLst>
            </p:cNvPr>
            <p:cNvSpPr/>
            <p:nvPr/>
          </p:nvSpPr>
          <p:spPr>
            <a:xfrm>
              <a:off x="2061184" y="1686315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8B45E8-B75E-4F2A-9E0C-DA69DE482964}"/>
                </a:ext>
              </a:extLst>
            </p:cNvPr>
            <p:cNvSpPr/>
            <p:nvPr/>
          </p:nvSpPr>
          <p:spPr>
            <a:xfrm>
              <a:off x="2061184" y="2582064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5E7422-D1B2-4118-90F7-668765594F95}"/>
                </a:ext>
              </a:extLst>
            </p:cNvPr>
            <p:cNvSpPr/>
            <p:nvPr/>
          </p:nvSpPr>
          <p:spPr>
            <a:xfrm>
              <a:off x="2061188" y="3802567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05D6E7-FBA6-4661-A0AD-A3B7224B188B}"/>
                </a:ext>
              </a:extLst>
            </p:cNvPr>
            <p:cNvSpPr txBox="1"/>
            <p:nvPr/>
          </p:nvSpPr>
          <p:spPr>
            <a:xfrm>
              <a:off x="1796265" y="1637720"/>
              <a:ext cx="8599469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	 To investigate the sector of the industry that more accidents or incidents   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	 occurred.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    	 To identify the nature of accidents and which among them has the highest 	occurrence.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	 To find out which country recorded the highest number of incidence.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   	 To determine  how much spent on accident compensation.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     	To identify the number of persons involved in accidents within the period.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To determine</a:t>
              </a:r>
              <a:r>
                <a:rPr lang="en-US" sz="18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the least and most  accident trend. 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ED893-35F6-46FE-910D-AB2F9D3A84CC}"/>
                </a:ext>
              </a:extLst>
            </p:cNvPr>
            <p:cNvSpPr/>
            <p:nvPr/>
          </p:nvSpPr>
          <p:spPr>
            <a:xfrm>
              <a:off x="0" y="0"/>
              <a:ext cx="523982" cy="6858000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0D713-AAEE-4452-AE61-2ADE71604844}"/>
                </a:ext>
              </a:extLst>
            </p:cNvPr>
            <p:cNvSpPr txBox="1"/>
            <p:nvPr/>
          </p:nvSpPr>
          <p:spPr>
            <a:xfrm rot="16200000">
              <a:off x="-1592495" y="3438185"/>
              <a:ext cx="3708971" cy="2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Black" panose="02000000000000000000" pitchFamily="2" charset="0"/>
                  <a:cs typeface="Times New Roman" panose="02020603050405020304" pitchFamily="18" charset="0"/>
                </a:rPr>
                <a:t>INDUSTRIAL SAFETY AND HEALTH ACCIDENT 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F135BE-9770-442E-8DA1-22F5B796E4BD}"/>
                </a:ext>
              </a:extLst>
            </p:cNvPr>
            <p:cNvSpPr/>
            <p:nvPr/>
          </p:nvSpPr>
          <p:spPr>
            <a:xfrm>
              <a:off x="2061184" y="5054040"/>
              <a:ext cx="202131" cy="231007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803980-72A3-4CEA-98AB-96623637AB94}"/>
              </a:ext>
            </a:extLst>
          </p:cNvPr>
          <p:cNvGrpSpPr/>
          <p:nvPr/>
        </p:nvGrpSpPr>
        <p:grpSpPr>
          <a:xfrm>
            <a:off x="-20549" y="-51370"/>
            <a:ext cx="11856378" cy="6858000"/>
            <a:chOff x="-20549" y="-51370"/>
            <a:chExt cx="11856378" cy="6858000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74CA4B9-11BF-4C75-80DA-86B576123F43}"/>
                </a:ext>
              </a:extLst>
            </p:cNvPr>
            <p:cNvSpPr/>
            <p:nvPr/>
          </p:nvSpPr>
          <p:spPr>
            <a:xfrm>
              <a:off x="6716152" y="1911316"/>
              <a:ext cx="883027" cy="359273"/>
            </a:xfrm>
            <a:prstGeom prst="rightArrow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E0852-3064-49FA-AE20-1EDEB2D31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52" r="50498" b="39622"/>
            <a:stretch/>
          </p:blipFill>
          <p:spPr>
            <a:xfrm>
              <a:off x="7623424" y="100360"/>
              <a:ext cx="4212405" cy="30615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3FEA42-728A-4C13-9709-DFA708FD49C2}"/>
                </a:ext>
              </a:extLst>
            </p:cNvPr>
            <p:cNvSpPr txBox="1"/>
            <p:nvPr/>
          </p:nvSpPr>
          <p:spPr>
            <a:xfrm>
              <a:off x="1900719" y="742698"/>
              <a:ext cx="3821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 MONTH TREND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66CC1D-F1F7-49A3-A308-416FBB997398}"/>
                </a:ext>
              </a:extLst>
            </p:cNvPr>
            <p:cNvGrpSpPr/>
            <p:nvPr/>
          </p:nvGrpSpPr>
          <p:grpSpPr>
            <a:xfrm>
              <a:off x="1900719" y="1407560"/>
              <a:ext cx="4592548" cy="3139321"/>
              <a:chOff x="441788" y="1541124"/>
              <a:chExt cx="4592548" cy="313932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7A733-3DB5-4D91-8FDB-8BAAA7E2981A}"/>
                  </a:ext>
                </a:extLst>
              </p:cNvPr>
              <p:cNvSpPr txBox="1"/>
              <p:nvPr/>
            </p:nvSpPr>
            <p:spPr>
              <a:xfrm>
                <a:off x="441788" y="1541124"/>
                <a:ext cx="459254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February had the highest number of accidents with 73 occurrences, followed by March and April.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November recorded the lowest number of accidents at 13 incidents.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February's accident rate was 369% higher than November's, indicating a significant difference in safety performance.</a:t>
                </a:r>
              </a:p>
              <a:p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18E3E4B-D403-4091-8315-FEBB23BCD905}"/>
                  </a:ext>
                </a:extLst>
              </p:cNvPr>
              <p:cNvSpPr/>
              <p:nvPr/>
            </p:nvSpPr>
            <p:spPr>
              <a:xfrm>
                <a:off x="441788" y="1597414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123987-BACD-4EF0-AEA6-16773B46BD80}"/>
                  </a:ext>
                </a:extLst>
              </p:cNvPr>
              <p:cNvSpPr/>
              <p:nvPr/>
            </p:nvSpPr>
            <p:spPr>
              <a:xfrm>
                <a:off x="464391" y="2678330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249F8B-BD93-4838-BD24-F257E8C7EDFC}"/>
                  </a:ext>
                </a:extLst>
              </p:cNvPr>
              <p:cNvSpPr/>
              <p:nvPr/>
            </p:nvSpPr>
            <p:spPr>
              <a:xfrm>
                <a:off x="464391" y="3559729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EFF20B-8CDA-40A9-92C4-56B2933F0615}"/>
                </a:ext>
              </a:extLst>
            </p:cNvPr>
            <p:cNvGrpSpPr/>
            <p:nvPr/>
          </p:nvGrpSpPr>
          <p:grpSpPr>
            <a:xfrm>
              <a:off x="-20549" y="-51370"/>
              <a:ext cx="472611" cy="6858000"/>
              <a:chOff x="0" y="1"/>
              <a:chExt cx="472611" cy="685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2145612-CFA8-45A8-91EE-9201C14C2885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EF2FD5-6190-4EB8-A7E0-28C484514F55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AB590C5-1006-4B0C-8DA3-E2F41E2A0B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574CA4B9-11BF-4C75-80DA-86B576123F43}"/>
              </a:ext>
            </a:extLst>
          </p:cNvPr>
          <p:cNvSpPr/>
          <p:nvPr/>
        </p:nvSpPr>
        <p:spPr>
          <a:xfrm rot="16200000">
            <a:off x="6823948" y="2770604"/>
            <a:ext cx="960764" cy="391610"/>
          </a:xfrm>
          <a:prstGeom prst="rightArrow">
            <a:avLst/>
          </a:prstGeom>
          <a:solidFill>
            <a:srgbClr val="E3C1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9920DC-73CB-4D57-8A3C-E7733E00C4A8}"/>
              </a:ext>
            </a:extLst>
          </p:cNvPr>
          <p:cNvGrpSpPr/>
          <p:nvPr/>
        </p:nvGrpSpPr>
        <p:grpSpPr>
          <a:xfrm>
            <a:off x="0" y="0"/>
            <a:ext cx="10175202" cy="6858000"/>
            <a:chOff x="-20549" y="-20548"/>
            <a:chExt cx="10203752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BF3165-30CE-4690-AD0A-02FB4D072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2" t="61390" r="8335"/>
            <a:stretch/>
          </p:blipFill>
          <p:spPr>
            <a:xfrm>
              <a:off x="5928187" y="414008"/>
              <a:ext cx="2589089" cy="195903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8AD235-2991-4E9D-97AB-A8936B9A0836}"/>
                </a:ext>
              </a:extLst>
            </p:cNvPr>
            <p:cNvSpPr txBox="1"/>
            <p:nvPr/>
          </p:nvSpPr>
          <p:spPr>
            <a:xfrm>
              <a:off x="1571944" y="790819"/>
              <a:ext cx="3390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ACCIDENT BY GENDER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D4667C-7EB9-4148-8FBC-98E0BF1E2B58}"/>
                </a:ext>
              </a:extLst>
            </p:cNvPr>
            <p:cNvGrpSpPr/>
            <p:nvPr/>
          </p:nvGrpSpPr>
          <p:grpSpPr>
            <a:xfrm>
              <a:off x="5126802" y="3675769"/>
              <a:ext cx="5056401" cy="2031325"/>
              <a:chOff x="3760339" y="3809333"/>
              <a:chExt cx="5056401" cy="20313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7A733-3DB5-4D91-8FDB-8BAAA7E2981A}"/>
                  </a:ext>
                </a:extLst>
              </p:cNvPr>
              <p:cNvSpPr txBox="1"/>
              <p:nvPr/>
            </p:nvSpPr>
            <p:spPr>
              <a:xfrm>
                <a:off x="3760339" y="3809333"/>
                <a:ext cx="50564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Gender Distribution: The report highlights that male accounted for an overwhelming 95% of the total accidents while female is 5%. This indicates a significant male majority in the incidents recorded.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B0EEB27-89EE-44F0-91CE-616A46C067BB}"/>
                  </a:ext>
                </a:extLst>
              </p:cNvPr>
              <p:cNvSpPr/>
              <p:nvPr/>
            </p:nvSpPr>
            <p:spPr>
              <a:xfrm>
                <a:off x="3875843" y="3968242"/>
                <a:ext cx="182880" cy="23931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76CA1C-A51B-457E-8E07-4C3D2B3C4C05}"/>
                </a:ext>
              </a:extLst>
            </p:cNvPr>
            <p:cNvGrpSpPr/>
            <p:nvPr/>
          </p:nvGrpSpPr>
          <p:grpSpPr>
            <a:xfrm>
              <a:off x="-20549" y="-20548"/>
              <a:ext cx="472611" cy="6858000"/>
              <a:chOff x="0" y="1"/>
              <a:chExt cx="472611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3EAFAA-F2AF-4A5F-847C-04B546B9716B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235002-1D26-46E5-963A-F52A89DE4D77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144C2-C6C8-4513-9477-C7C63C13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1569607-A35E-4039-B57E-BDCF80D61967}"/>
              </a:ext>
            </a:extLst>
          </p:cNvPr>
          <p:cNvGrpSpPr/>
          <p:nvPr/>
        </p:nvGrpSpPr>
        <p:grpSpPr>
          <a:xfrm>
            <a:off x="0" y="0"/>
            <a:ext cx="11620072" cy="6858000"/>
            <a:chOff x="-20549" y="-20548"/>
            <a:chExt cx="11620072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E0852-3064-49FA-AE20-1EDEB2D31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17" t="60985" r="30256"/>
            <a:stretch/>
          </p:blipFill>
          <p:spPr>
            <a:xfrm>
              <a:off x="1763275" y="2677189"/>
              <a:ext cx="5076347" cy="2937205"/>
            </a:xfrm>
            <a:prstGeom prst="rect">
              <a:avLst/>
            </a:prstGeom>
          </p:spPr>
        </p:pic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C68C52E4-E140-4326-A0CE-334318C0C3E3}"/>
                </a:ext>
              </a:extLst>
            </p:cNvPr>
            <p:cNvSpPr/>
            <p:nvPr/>
          </p:nvSpPr>
          <p:spPr>
            <a:xfrm rot="10800000">
              <a:off x="7744654" y="4500081"/>
              <a:ext cx="883577" cy="786904"/>
            </a:xfrm>
            <a:prstGeom prst="bentArrow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5CBBAD-DAC0-4974-8B11-107E1CC3C873}"/>
                </a:ext>
              </a:extLst>
            </p:cNvPr>
            <p:cNvSpPr txBox="1"/>
            <p:nvPr/>
          </p:nvSpPr>
          <p:spPr>
            <a:xfrm>
              <a:off x="2024008" y="948855"/>
              <a:ext cx="3328827" cy="400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NATURE OF ACCIDENT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C40BED-2A1B-4705-91E2-FD451CB9B4EA}"/>
                </a:ext>
              </a:extLst>
            </p:cNvPr>
            <p:cNvGrpSpPr/>
            <p:nvPr/>
          </p:nvGrpSpPr>
          <p:grpSpPr>
            <a:xfrm>
              <a:off x="7004576" y="606176"/>
              <a:ext cx="4594947" cy="4440959"/>
              <a:chOff x="7004576" y="606176"/>
              <a:chExt cx="4594947" cy="444095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7A733-3DB5-4D91-8FDB-8BAAA7E2981A}"/>
                  </a:ext>
                </a:extLst>
              </p:cNvPr>
              <p:cNvSpPr txBox="1"/>
              <p:nvPr/>
            </p:nvSpPr>
            <p:spPr>
              <a:xfrm>
                <a:off x="7006975" y="606176"/>
                <a:ext cx="4592548" cy="444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Distribution across Accident Levels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Across the five Nature of Accident   categories, the number of accidents varied significantly, ranging from 9 to 328.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This suggests that there is diversity in the severity or classification of accidents, with certain categories experiencing a higher incidence rate than others.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marR="0" indent="-285750" algn="just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Negligible cases accounted for 59% of all the accident.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228C0E-5E77-4889-A529-66D02306CC58}"/>
                  </a:ext>
                </a:extLst>
              </p:cNvPr>
              <p:cNvSpPr/>
              <p:nvPr/>
            </p:nvSpPr>
            <p:spPr>
              <a:xfrm>
                <a:off x="7027521" y="1229890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77CA7A-E04B-448F-8B2D-86F3C2A254B6}"/>
                  </a:ext>
                </a:extLst>
              </p:cNvPr>
              <p:cNvSpPr/>
              <p:nvPr/>
            </p:nvSpPr>
            <p:spPr>
              <a:xfrm>
                <a:off x="7027521" y="2389804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42E0BF-4753-4E79-A227-BC18F6F6E940}"/>
                  </a:ext>
                </a:extLst>
              </p:cNvPr>
              <p:cNvSpPr/>
              <p:nvPr/>
            </p:nvSpPr>
            <p:spPr>
              <a:xfrm>
                <a:off x="7004576" y="3857728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C1224E-ADCC-4337-B76F-99D3EE7AC857}"/>
                </a:ext>
              </a:extLst>
            </p:cNvPr>
            <p:cNvGrpSpPr/>
            <p:nvPr/>
          </p:nvGrpSpPr>
          <p:grpSpPr>
            <a:xfrm>
              <a:off x="-20549" y="-20548"/>
              <a:ext cx="472611" cy="6858000"/>
              <a:chOff x="0" y="1"/>
              <a:chExt cx="472611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8E78E2-EB02-40AA-A738-ABC4C9B73C8F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3BA3-CDD6-4D4F-BFD4-D3242CCFF7AB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891E-0E9E-45B8-85F4-6B271BCB34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368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321109B-3705-4135-9892-98B45A33122E}"/>
              </a:ext>
            </a:extLst>
          </p:cNvPr>
          <p:cNvGrpSpPr/>
          <p:nvPr/>
        </p:nvGrpSpPr>
        <p:grpSpPr>
          <a:xfrm>
            <a:off x="-20549" y="0"/>
            <a:ext cx="11629490" cy="6868274"/>
            <a:chOff x="-20549" y="0"/>
            <a:chExt cx="11629490" cy="68682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E0F05A-DEF7-4DDF-867F-3CED196DC395}"/>
                </a:ext>
              </a:extLst>
            </p:cNvPr>
            <p:cNvSpPr/>
            <p:nvPr/>
          </p:nvSpPr>
          <p:spPr>
            <a:xfrm>
              <a:off x="2279885" y="2554286"/>
              <a:ext cx="185509" cy="243304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C37088-5176-4190-943F-73524C30EF41}"/>
                </a:ext>
              </a:extLst>
            </p:cNvPr>
            <p:cNvSpPr/>
            <p:nvPr/>
          </p:nvSpPr>
          <p:spPr>
            <a:xfrm>
              <a:off x="2240456" y="3594893"/>
              <a:ext cx="185509" cy="243304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46B536-F105-4F52-9F27-5CC29B13DAFE}"/>
                </a:ext>
              </a:extLst>
            </p:cNvPr>
            <p:cNvGrpSpPr/>
            <p:nvPr/>
          </p:nvGrpSpPr>
          <p:grpSpPr>
            <a:xfrm>
              <a:off x="2240456" y="1709017"/>
              <a:ext cx="4481368" cy="3547169"/>
              <a:chOff x="951050" y="809311"/>
              <a:chExt cx="4424991" cy="42532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4F7802-5453-47C6-A7A9-00D796E3B62E}"/>
                  </a:ext>
                </a:extLst>
              </p:cNvPr>
              <p:cNvSpPr txBox="1"/>
              <p:nvPr/>
            </p:nvSpPr>
            <p:spPr>
              <a:xfrm>
                <a:off x="951050" y="809311"/>
                <a:ext cx="4424991" cy="390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breakdown of accidents by industry sector is as follows: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Mining: = 55%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Metal: = 34%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Others: =  11%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 above indicates that more than half of the accidents happened in the Mining Sector.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 result can help to prioritize safety measures and resource allocation accordingly.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1D1C482-E789-4442-B68F-F5B7D8C1CEC1}"/>
                  </a:ext>
                </a:extLst>
              </p:cNvPr>
              <p:cNvSpPr/>
              <p:nvPr/>
            </p:nvSpPr>
            <p:spPr>
              <a:xfrm>
                <a:off x="953787" y="2571233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7596EC-3E0F-48D3-A69E-0BDB595A7E87}"/>
                  </a:ext>
                </a:extLst>
              </p:cNvPr>
              <p:cNvSpPr/>
              <p:nvPr/>
            </p:nvSpPr>
            <p:spPr>
              <a:xfrm>
                <a:off x="952309" y="3918761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1D6049-04E5-42E8-AE9C-2234A7858598}"/>
                  </a:ext>
                </a:extLst>
              </p:cNvPr>
              <p:cNvSpPr/>
              <p:nvPr/>
            </p:nvSpPr>
            <p:spPr>
              <a:xfrm>
                <a:off x="970657" y="4823218"/>
                <a:ext cx="182880" cy="239315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0BBADC-2D64-431E-AAA4-1B493A6FA18F}"/>
                </a:ext>
              </a:extLst>
            </p:cNvPr>
            <p:cNvGrpSpPr/>
            <p:nvPr/>
          </p:nvGrpSpPr>
          <p:grpSpPr>
            <a:xfrm>
              <a:off x="-20549" y="10274"/>
              <a:ext cx="472611" cy="6858000"/>
              <a:chOff x="0" y="1"/>
              <a:chExt cx="472611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1C5A20-5C27-48E7-9A09-7B026268142E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E67A1F-A5D1-433A-837C-0D12C3EF8D80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E0852-3064-49FA-AE20-1EDEB2D31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7245" r="29998" b="39219"/>
            <a:stretch/>
          </p:blipFill>
          <p:spPr>
            <a:xfrm>
              <a:off x="7016393" y="428303"/>
              <a:ext cx="4592548" cy="3713673"/>
            </a:xfrm>
            <a:prstGeom prst="rect">
              <a:avLst/>
            </a:prstGeom>
          </p:spPr>
        </p:pic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CC8D517B-B6A6-442B-9F44-7CC313E0132E}"/>
                </a:ext>
              </a:extLst>
            </p:cNvPr>
            <p:cNvSpPr/>
            <p:nvPr/>
          </p:nvSpPr>
          <p:spPr>
            <a:xfrm>
              <a:off x="8096036" y="4360809"/>
              <a:ext cx="1025703" cy="634758"/>
            </a:xfrm>
            <a:prstGeom prst="bentUpArrow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C8DE05-6B2F-40C8-9480-F3FF5FF71F24}"/>
                </a:ext>
              </a:extLst>
            </p:cNvPr>
            <p:cNvSpPr txBox="1"/>
            <p:nvPr/>
          </p:nvSpPr>
          <p:spPr>
            <a:xfrm>
              <a:off x="2095413" y="841594"/>
              <a:ext cx="4798712" cy="399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ACCIDEBT BY INDUSTRY SECTOR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0F71A-B74A-43F8-B5FE-2A31AE63760C}"/>
                </a:ext>
              </a:extLst>
            </p:cNvPr>
            <p:cNvGrpSpPr/>
            <p:nvPr/>
          </p:nvGrpSpPr>
          <p:grpSpPr>
            <a:xfrm>
              <a:off x="-20549" y="0"/>
              <a:ext cx="472611" cy="6847726"/>
              <a:chOff x="0" y="1"/>
              <a:chExt cx="472611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F7603B2-85F1-4509-AA5C-5D217D8D2978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7B753F-CB68-4549-8BFB-515D7E9AC134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FD19F53-53B6-4150-B103-9558635BA1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1F27C0-E1D0-40F1-9601-ACA6DA9C921B}"/>
              </a:ext>
            </a:extLst>
          </p:cNvPr>
          <p:cNvGrpSpPr/>
          <p:nvPr/>
        </p:nvGrpSpPr>
        <p:grpSpPr>
          <a:xfrm>
            <a:off x="0" y="12863"/>
            <a:ext cx="11430681" cy="6858000"/>
            <a:chOff x="0" y="12863"/>
            <a:chExt cx="11430681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23630D-2E08-462A-82C0-2763466BF6F8}"/>
                </a:ext>
              </a:extLst>
            </p:cNvPr>
            <p:cNvSpPr/>
            <p:nvPr/>
          </p:nvSpPr>
          <p:spPr>
            <a:xfrm>
              <a:off x="2817510" y="2540115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C33248-F681-4901-BF0A-FF12237C6B10}"/>
                </a:ext>
              </a:extLst>
            </p:cNvPr>
            <p:cNvSpPr txBox="1"/>
            <p:nvPr/>
          </p:nvSpPr>
          <p:spPr>
            <a:xfrm>
              <a:off x="2750046" y="703307"/>
              <a:ext cx="41302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3C10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INVESTIGATION PLAN</a:t>
              </a:r>
            </a:p>
            <a:p>
              <a:endPara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6AFD6-2083-4EAF-8944-4328A31DB899}"/>
                </a:ext>
              </a:extLst>
            </p:cNvPr>
            <p:cNvSpPr/>
            <p:nvPr/>
          </p:nvSpPr>
          <p:spPr>
            <a:xfrm>
              <a:off x="2750047" y="4585691"/>
              <a:ext cx="182879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539BD9-6852-4D64-A309-71F46C845FAE}"/>
                </a:ext>
              </a:extLst>
            </p:cNvPr>
            <p:cNvSpPr/>
            <p:nvPr/>
          </p:nvSpPr>
          <p:spPr>
            <a:xfrm>
              <a:off x="2750046" y="1681647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46765C-673C-452D-BCFC-C686B72AE170}"/>
                </a:ext>
              </a:extLst>
            </p:cNvPr>
            <p:cNvSpPr/>
            <p:nvPr/>
          </p:nvSpPr>
          <p:spPr>
            <a:xfrm>
              <a:off x="2750046" y="3673571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54EB6C-578B-4E89-96FE-7AAF24091685}"/>
                </a:ext>
              </a:extLst>
            </p:cNvPr>
            <p:cNvSpPr/>
            <p:nvPr/>
          </p:nvSpPr>
          <p:spPr>
            <a:xfrm>
              <a:off x="2750046" y="5293786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266355-5B99-49DF-B6D3-44BF0E1C52D1}"/>
                </a:ext>
              </a:extLst>
            </p:cNvPr>
            <p:cNvGrpSpPr/>
            <p:nvPr/>
          </p:nvGrpSpPr>
          <p:grpSpPr>
            <a:xfrm>
              <a:off x="0" y="12863"/>
              <a:ext cx="472611" cy="6858000"/>
              <a:chOff x="0" y="1"/>
              <a:chExt cx="472611" cy="6858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1E9DAD-5161-41EB-90F3-6927F1EC956C}"/>
                  </a:ext>
                </a:extLst>
              </p:cNvPr>
              <p:cNvSpPr/>
              <p:nvPr/>
            </p:nvSpPr>
            <p:spPr>
              <a:xfrm>
                <a:off x="0" y="1"/>
                <a:ext cx="472611" cy="6858000"/>
              </a:xfrm>
              <a:prstGeom prst="rect">
                <a:avLst/>
              </a:prstGeom>
              <a:solidFill>
                <a:srgbClr val="E3C10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3D9CCB-06D2-4F9D-8E91-A125FAB93B62}"/>
                  </a:ext>
                </a:extLst>
              </p:cNvPr>
              <p:cNvSpPr txBox="1"/>
              <p:nvPr/>
            </p:nvSpPr>
            <p:spPr>
              <a:xfrm rot="16200000">
                <a:off x="-2035569" y="3290500"/>
                <a:ext cx="45437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Roboto Black" panose="02000000000000000000" pitchFamily="2" charset="0"/>
                    <a:cs typeface="Times New Roman" panose="02020603050405020304" pitchFamily="18" charset="0"/>
                  </a:rPr>
                  <a:t>INDUSTRIAL SAFETY AND HEALTH ACCIDENT ANALYSIS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EFF6AA-40B0-4D14-9DD9-191941674FA2}"/>
                </a:ext>
              </a:extLst>
            </p:cNvPr>
            <p:cNvSpPr txBox="1"/>
            <p:nvPr/>
          </p:nvSpPr>
          <p:spPr>
            <a:xfrm>
              <a:off x="2841486" y="1541123"/>
              <a:ext cx="8589195" cy="420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Form a cross-functional investigation team to analyze the February accident data.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Identify potential root causes, such as equipment failure, human error, or environmental 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factors.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Conduct interviews with involved personnel and witnesses to gather insights.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Review maintenance records and safety procedures for any deviations or gaps.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Implement corrective actions based on the investigation findings</a:t>
              </a:r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36628-D6EC-41A2-83DB-52794EDC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661B2A-75D5-4B12-BAD6-9357D7949045}"/>
              </a:ext>
            </a:extLst>
          </p:cNvPr>
          <p:cNvGrpSpPr/>
          <p:nvPr/>
        </p:nvGrpSpPr>
        <p:grpSpPr>
          <a:xfrm>
            <a:off x="-20549" y="-20548"/>
            <a:ext cx="11291299" cy="6858000"/>
            <a:chOff x="-20549" y="-20548"/>
            <a:chExt cx="11291299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4ED6EE-37D6-4F9E-85E5-3544089A9366}"/>
                </a:ext>
              </a:extLst>
            </p:cNvPr>
            <p:cNvSpPr/>
            <p:nvPr/>
          </p:nvSpPr>
          <p:spPr>
            <a:xfrm>
              <a:off x="2414424" y="1548390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E49503-DA32-4DF0-B247-5BDD81E4445D}"/>
                </a:ext>
              </a:extLst>
            </p:cNvPr>
            <p:cNvSpPr/>
            <p:nvPr/>
          </p:nvSpPr>
          <p:spPr>
            <a:xfrm>
              <a:off x="2414424" y="2144290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602326-7105-4EF4-813A-701A8A3C41AE}"/>
                </a:ext>
              </a:extLst>
            </p:cNvPr>
            <p:cNvSpPr/>
            <p:nvPr/>
          </p:nvSpPr>
          <p:spPr>
            <a:xfrm>
              <a:off x="2414424" y="2740190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B44D68-EBDC-42C9-AA06-584FDBC1AF66}"/>
                </a:ext>
              </a:extLst>
            </p:cNvPr>
            <p:cNvSpPr/>
            <p:nvPr/>
          </p:nvSpPr>
          <p:spPr>
            <a:xfrm>
              <a:off x="2414424" y="3336090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F97A0-0D0B-4580-AFF1-3053D1D78CBD}"/>
                </a:ext>
              </a:extLst>
            </p:cNvPr>
            <p:cNvSpPr/>
            <p:nvPr/>
          </p:nvSpPr>
          <p:spPr>
            <a:xfrm>
              <a:off x="2414424" y="4230724"/>
              <a:ext cx="182880" cy="239315"/>
            </a:xfrm>
            <a:prstGeom prst="rect">
              <a:avLst/>
            </a:prstGeom>
            <a:solidFill>
              <a:srgbClr val="E3C1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FCB5C60-C5F8-48CF-AB94-C7EF59CA4E58}"/>
                </a:ext>
              </a:extLst>
            </p:cNvPr>
            <p:cNvGrpSpPr/>
            <p:nvPr/>
          </p:nvGrpSpPr>
          <p:grpSpPr>
            <a:xfrm>
              <a:off x="-20549" y="-20548"/>
              <a:ext cx="11291299" cy="6858000"/>
              <a:chOff x="-20549" y="-20548"/>
              <a:chExt cx="11291299" cy="685800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6D1872-2E4D-46BC-896D-08CC402C506C}"/>
                  </a:ext>
                </a:extLst>
              </p:cNvPr>
              <p:cNvSpPr txBox="1"/>
              <p:nvPr/>
            </p:nvSpPr>
            <p:spPr>
              <a:xfrm>
                <a:off x="2414424" y="1521426"/>
                <a:ext cx="8856326" cy="362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Enhance safety training programs to address identified risk factors.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Regularly review and update safety protocols to align with industry best practices.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Increase the frequency of equipment maintenance and inspections.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Establish a reporting system to encourage employees to report near-misses and potential    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hazards.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Conduct periodic safety audits to ensure compliance with safety standards.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252423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66BE8-7941-4901-ACB3-22DE3C6C7DAF}"/>
                  </a:ext>
                </a:extLst>
              </p:cNvPr>
              <p:cNvSpPr txBox="1"/>
              <p:nvPr/>
            </p:nvSpPr>
            <p:spPr>
              <a:xfrm>
                <a:off x="2414424" y="692990"/>
                <a:ext cx="490077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E3C10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SAFETY IMPROVEMENT MEASURES </a:t>
                </a:r>
              </a:p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52B050F-A308-4151-8CA2-9E14DE74E910}"/>
                  </a:ext>
                </a:extLst>
              </p:cNvPr>
              <p:cNvGrpSpPr/>
              <p:nvPr/>
            </p:nvGrpSpPr>
            <p:grpSpPr>
              <a:xfrm>
                <a:off x="-20549" y="-20548"/>
                <a:ext cx="472611" cy="6858000"/>
                <a:chOff x="0" y="1"/>
                <a:chExt cx="472611" cy="68580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30E3CDC-24E1-408D-864B-1836C6E70CCD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472611" cy="6858000"/>
                </a:xfrm>
                <a:prstGeom prst="rect">
                  <a:avLst/>
                </a:prstGeom>
                <a:solidFill>
                  <a:srgbClr val="E3C10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46D2E8-5C4C-450E-8FA0-5D76E015CB77}"/>
                    </a:ext>
                  </a:extLst>
                </p:cNvPr>
                <p:cNvSpPr txBox="1"/>
                <p:nvPr/>
              </p:nvSpPr>
              <p:spPr>
                <a:xfrm rot="16200000">
                  <a:off x="-2035569" y="3290500"/>
                  <a:ext cx="45437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ea typeface="Roboto Black" panose="02000000000000000000" pitchFamily="2" charset="0"/>
                      <a:cs typeface="Times New Roman" panose="02020603050405020304" pitchFamily="18" charset="0"/>
                    </a:rPr>
                    <a:t>INDUSTRIAL SAFETY AND HEALTH ACCIDENT ANALYSIS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F5296BF-BAB8-4B0C-BF38-1ECE69F949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90"/>
            <a:ext cx="12192000" cy="6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1310</TotalTime>
  <Words>799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 Black</vt:lpstr>
      <vt:lpstr>Segoe UI</vt:lpstr>
      <vt:lpstr>Times New Roman</vt:lpstr>
      <vt:lpstr>Office Theme</vt:lpstr>
      <vt:lpstr>INDUSTRIAL SAFETY AND HEALTH ACCIDENT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HSE Project April 2024</dc:title>
  <dc:creator>NGUZO</dc:creator>
  <cp:lastModifiedBy>nguzouche@gmail.com</cp:lastModifiedBy>
  <cp:revision>58</cp:revision>
  <dcterms:created xsi:type="dcterms:W3CDTF">2024-04-20T10:10:47Z</dcterms:created>
  <dcterms:modified xsi:type="dcterms:W3CDTF">2024-06-16T19:43:45Z</dcterms:modified>
</cp:coreProperties>
</file>