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8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53537"/>
    <a:srgbClr val="CC6666"/>
    <a:srgbClr val="FFDDDD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4212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355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7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05ED564-1200-4DB8-91F5-93E8B0E4F93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F758A63-B30E-4B0E-A96C-423020F8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8844C5-752E-4A9E-8F35-B8525DE6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68" y="0"/>
            <a:ext cx="1240113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21439-29B2-48AA-BD21-9F12A107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265" y="1537636"/>
            <a:ext cx="10267536" cy="157132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Wine Quality Prediction Using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9016A-CCB5-4814-9991-B64B3FF63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273" y="3421781"/>
            <a:ext cx="5641474" cy="5334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Analysis of Physicochemical Properties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3EBF8-85FB-4F76-B9A4-D8773E443D78}"/>
              </a:ext>
            </a:extLst>
          </p:cNvPr>
          <p:cNvSpPr txBox="1"/>
          <p:nvPr/>
        </p:nvSpPr>
        <p:spPr>
          <a:xfrm>
            <a:off x="8027789" y="5866598"/>
            <a:ext cx="3199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16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 Nguzo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E3FF3-0F33-4129-9237-AE5D621A090E}"/>
              </a:ext>
            </a:extLst>
          </p:cNvPr>
          <p:cNvSpPr/>
          <p:nvPr/>
        </p:nvSpPr>
        <p:spPr>
          <a:xfrm>
            <a:off x="1139952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200E0-4E5B-4295-BF0C-DEAD2F1CA013}"/>
              </a:ext>
            </a:extLst>
          </p:cNvPr>
          <p:cNvSpPr/>
          <p:nvPr/>
        </p:nvSpPr>
        <p:spPr>
          <a:xfrm>
            <a:off x="-107535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9D0D61-387D-4C9A-8B34-869B4F612F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35" y="0"/>
            <a:ext cx="894080" cy="924560"/>
          </a:xfrm>
          <a:prstGeom prst="rect">
            <a:avLst/>
          </a:prstGeom>
        </p:spPr>
      </p:pic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2085EB8E-E500-4227-9A6C-C1E95CFCD2F1}"/>
              </a:ext>
            </a:extLst>
          </p:cNvPr>
          <p:cNvSpPr/>
          <p:nvPr/>
        </p:nvSpPr>
        <p:spPr>
          <a:xfrm>
            <a:off x="806865" y="-15074"/>
            <a:ext cx="1751798" cy="1501542"/>
          </a:xfrm>
          <a:prstGeom prst="flowChartPunchedTap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A6208-19B5-47DA-9CA1-FC972145BA85}"/>
              </a:ext>
            </a:extLst>
          </p:cNvPr>
          <p:cNvSpPr txBox="1"/>
          <p:nvPr/>
        </p:nvSpPr>
        <p:spPr>
          <a:xfrm>
            <a:off x="816249" y="471637"/>
            <a:ext cx="17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53537"/>
                </a:solidFill>
              </a:rPr>
              <a:t>Python Expert</a:t>
            </a:r>
          </a:p>
          <a:p>
            <a:pPr algn="ctr"/>
            <a:r>
              <a:rPr lang="en-US" dirty="0">
                <a:solidFill>
                  <a:srgbClr val="353537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794BC-0337-41A3-873D-203E30533FAA}"/>
              </a:ext>
            </a:extLst>
          </p:cNvPr>
          <p:cNvSpPr txBox="1"/>
          <p:nvPr/>
        </p:nvSpPr>
        <p:spPr>
          <a:xfrm>
            <a:off x="1319945" y="5866598"/>
            <a:ext cx="191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July, 2024</a:t>
            </a:r>
          </a:p>
        </p:txBody>
      </p:sp>
    </p:spTree>
    <p:extLst>
      <p:ext uri="{BB962C8B-B14F-4D97-AF65-F5344CB8AC3E}">
        <p14:creationId xmlns:p14="http://schemas.microsoft.com/office/powerpoint/2010/main" val="55821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053B6-FD8A-49D4-BBEC-F070B35130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083B3-82D7-4A59-9130-8A9254B5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-163725"/>
            <a:ext cx="3553968" cy="75184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C8E9-ECBE-488A-9F97-6AE5F03D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86" y="874558"/>
            <a:ext cx="8595360" cy="4652430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Future work may involve validating the model on a different dataset to ensure generalizability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Need to explore more complex models or feature engineering to further enhance predictive performance</a:t>
            </a:r>
            <a:r>
              <a:rPr lang="en-US" dirty="0"/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Applying additional techniques to handle class imbalance.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eriod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These efforts aim to develop a more robust and reliable wine quality prediction model that can provide valuable insights for wine producers and consumers.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73078F-FC97-4D13-BF85-542CDD78C8C7}"/>
              </a:ext>
            </a:extLst>
          </p:cNvPr>
          <p:cNvSpPr/>
          <p:nvPr/>
        </p:nvSpPr>
        <p:spPr>
          <a:xfrm>
            <a:off x="11293856" y="0"/>
            <a:ext cx="898144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4DB5A-999C-4472-87E0-CFDA2EFC6559}"/>
              </a:ext>
            </a:extLst>
          </p:cNvPr>
          <p:cNvSpPr/>
          <p:nvPr/>
        </p:nvSpPr>
        <p:spPr>
          <a:xfrm>
            <a:off x="12192" y="0"/>
            <a:ext cx="898144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9F3A4-A701-4EB3-9820-69EC569A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" y="0"/>
            <a:ext cx="894080" cy="924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B8C556-BE0D-4395-A951-CF7E26884CDE}"/>
              </a:ext>
            </a:extLst>
          </p:cNvPr>
          <p:cNvSpPr txBox="1"/>
          <p:nvPr/>
        </p:nvSpPr>
        <p:spPr>
          <a:xfrm>
            <a:off x="1999488" y="5555160"/>
            <a:ext cx="2253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Data 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8D0E4-8A8C-4225-856D-1762F9635853}"/>
              </a:ext>
            </a:extLst>
          </p:cNvPr>
          <p:cNvSpPr txBox="1"/>
          <p:nvPr/>
        </p:nvSpPr>
        <p:spPr>
          <a:xfrm>
            <a:off x="1549027" y="5983442"/>
            <a:ext cx="1003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https://www.kaggle.com/datasets/khushirakheja/wine-quality-prediction-using-logistic-regression/data</a:t>
            </a:r>
          </a:p>
        </p:txBody>
      </p:sp>
    </p:spTree>
    <p:extLst>
      <p:ext uri="{BB962C8B-B14F-4D97-AF65-F5344CB8AC3E}">
        <p14:creationId xmlns:p14="http://schemas.microsoft.com/office/powerpoint/2010/main" val="236024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F4E3A-585C-4665-9ABF-26108EF1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32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05F10-727C-41EA-9DF7-CE091959B8E6}"/>
              </a:ext>
            </a:extLst>
          </p:cNvPr>
          <p:cNvSpPr/>
          <p:nvPr/>
        </p:nvSpPr>
        <p:spPr>
          <a:xfrm>
            <a:off x="0" y="-5080"/>
            <a:ext cx="898144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EE3A5-C974-4764-BA36-3AC45B71AD98}"/>
              </a:ext>
            </a:extLst>
          </p:cNvPr>
          <p:cNvSpPr/>
          <p:nvPr/>
        </p:nvSpPr>
        <p:spPr>
          <a:xfrm>
            <a:off x="11293856" y="0"/>
            <a:ext cx="898144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A8451-7942-4C17-BBB7-1E771114D38D}"/>
              </a:ext>
            </a:extLst>
          </p:cNvPr>
          <p:cNvSpPr txBox="1"/>
          <p:nvPr/>
        </p:nvSpPr>
        <p:spPr>
          <a:xfrm>
            <a:off x="2164080" y="822960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CONCLUSION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A6F48-E929-4512-8324-9A93A0808B65}"/>
              </a:ext>
            </a:extLst>
          </p:cNvPr>
          <p:cNvSpPr txBox="1"/>
          <p:nvPr/>
        </p:nvSpPr>
        <p:spPr>
          <a:xfrm>
            <a:off x="1813293" y="1696720"/>
            <a:ext cx="8399112" cy="388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 performs reasonably well for predicting good quality wines but has significant room for improvement in predicting poor quality wines. This is reflected in the higher F1-score for good quality wines and the lower F1-score for poor quality wines.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overall F1-scores (macro and weighted averages) indicate a moderate balance, with the model leaning towards better performance for the majority class (good quality).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B2670-FB9B-4B28-894C-1141BED94E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" y="-20320"/>
            <a:ext cx="89408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3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87FC9D1-C494-4301-8FCA-0BD4C43D1151}"/>
              </a:ext>
            </a:extLst>
          </p:cNvPr>
          <p:cNvGrpSpPr/>
          <p:nvPr/>
        </p:nvGrpSpPr>
        <p:grpSpPr>
          <a:xfrm>
            <a:off x="0" y="0"/>
            <a:ext cx="12307824" cy="6858000"/>
            <a:chOff x="18288" y="0"/>
            <a:chExt cx="12307824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4DAA9BE-8C2B-4EA8-BD15-23DDCBED1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88" y="0"/>
              <a:ext cx="12155424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EE5C7D-160C-474A-95E3-333B93B1FAAB}"/>
                </a:ext>
              </a:extLst>
            </p:cNvPr>
            <p:cNvSpPr/>
            <p:nvPr/>
          </p:nvSpPr>
          <p:spPr>
            <a:xfrm>
              <a:off x="11304016" y="0"/>
              <a:ext cx="898144" cy="6858000"/>
            </a:xfrm>
            <a:prstGeom prst="rect">
              <a:avLst/>
            </a:prstGeom>
            <a:solidFill>
              <a:srgbClr val="CC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80E3DA-BA63-48DF-838F-CB8F3669DA38}"/>
                </a:ext>
              </a:extLst>
            </p:cNvPr>
            <p:cNvSpPr/>
            <p:nvPr/>
          </p:nvSpPr>
          <p:spPr>
            <a:xfrm>
              <a:off x="18288" y="0"/>
              <a:ext cx="898144" cy="6858000"/>
            </a:xfrm>
            <a:prstGeom prst="rect">
              <a:avLst/>
            </a:prstGeom>
            <a:solidFill>
              <a:srgbClr val="CC66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9FAEA2-3F83-4527-B7D4-9FA1BC4D2002}"/>
                </a:ext>
              </a:extLst>
            </p:cNvPr>
            <p:cNvSpPr txBox="1"/>
            <p:nvPr/>
          </p:nvSpPr>
          <p:spPr>
            <a:xfrm>
              <a:off x="4389120" y="3182034"/>
              <a:ext cx="284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 Black" panose="020B0A04020102020204" pitchFamily="34" charset="0"/>
                </a:rPr>
                <a:t>THANKS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E72DF3-609B-40C8-BB68-843D01FB6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" y="0"/>
              <a:ext cx="894080" cy="92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8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F4FE2B-1D86-47E2-AF67-7C2DB57B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95B66-A683-44B9-9C48-FC5F850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86423"/>
            <a:ext cx="2903728" cy="7213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541D-69AB-410C-BA21-F2931848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1757680"/>
            <a:ext cx="8595360" cy="435133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Objective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sz="2900" dirty="0"/>
              <a:t>The objective of this project was to build a predictive model to classify the quality of wine based on physicochemical properties. The dataset provided included various features derived from physicochemical tests and a quality score. Given the challenges of a smaller dataset and potential imbalance, a Logistic Regression model was trained and evaluated.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Challenges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Smaller dataset and potential imbalance.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Solution</a:t>
            </a:r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Train and evaluate a Logistic Regression model.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62069-4C80-46FB-B757-78E6B6DEC088}"/>
              </a:ext>
            </a:extLst>
          </p:cNvPr>
          <p:cNvSpPr/>
          <p:nvPr/>
        </p:nvSpPr>
        <p:spPr>
          <a:xfrm>
            <a:off x="1129792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5F9B-FB12-4757-B57A-803421C54BF8}"/>
              </a:ext>
            </a:extLst>
          </p:cNvPr>
          <p:cNvSpPr/>
          <p:nvPr/>
        </p:nvSpPr>
        <p:spPr>
          <a:xfrm>
            <a:off x="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4F779-14A3-4724-B866-7BEAC65DDD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43"/>
            <a:ext cx="89408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7A61E4-822C-4FF1-858A-8031DA0D15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383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7E735-495A-4ACB-883B-6191C6C1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12" y="276449"/>
            <a:ext cx="4976368" cy="73437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247A5-D274-4C38-B3FE-FE391D68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912" y="1403905"/>
            <a:ext cx="8430768" cy="4688887"/>
          </a:xfrm>
        </p:spPr>
        <p:txBody>
          <a:bodyPr>
            <a:noAutofit/>
          </a:bodyPr>
          <a:lstStyle/>
          <a:p>
            <a:r>
              <a:rPr lang="en-US" sz="1600" dirty="0"/>
              <a:t>The dataset consists of the following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Fixed Acidity,  Volatile Acidity, Citric Acid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Chlorides, Free Sulfur Dioxide, Total Sulfur Dioxide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pH, Type (White/Red),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itric </a:t>
            </a:r>
            <a:r>
              <a:rPr lang="en-US" altLang="en-US" sz="1600" dirty="0"/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cid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Residual </a:t>
            </a:r>
            <a:r>
              <a:rPr lang="en-US" altLang="en-US" sz="1600" dirty="0"/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ugar</a:t>
            </a:r>
            <a:r>
              <a:rPr lang="en-US" altLang="en-US" sz="1600" dirty="0"/>
              <a:t>, 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ensity, Sulphate and </a:t>
            </a:r>
            <a:r>
              <a:rPr lang="en-US" altLang="en-US" sz="1600" dirty="0"/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lcohol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Target Variable: Wine Quality (binarized)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Quality &gt; 5: Good quality (1)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Quality &lt;= 5: Poor quality (0)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B8F0D0-3719-48A8-8AA5-DB1C51CA8933}"/>
              </a:ext>
            </a:extLst>
          </p:cNvPr>
          <p:cNvSpPr/>
          <p:nvPr/>
        </p:nvSpPr>
        <p:spPr>
          <a:xfrm>
            <a:off x="1129792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DB3B6-EF7D-4C37-B92A-BED9A385E546}"/>
              </a:ext>
            </a:extLst>
          </p:cNvPr>
          <p:cNvSpPr/>
          <p:nvPr/>
        </p:nvSpPr>
        <p:spPr>
          <a:xfrm>
            <a:off x="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3E75C-7271-4D04-9516-3CF6DDDC0A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080" cy="92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44696-5C39-4471-BC9B-81ABE234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86" y="5141261"/>
            <a:ext cx="6494914" cy="6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F285129-DB5E-4CCF-B281-F87CC23A56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35BFA-F4DA-4853-939B-190FC9F3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075" y="107438"/>
            <a:ext cx="3807968" cy="609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E4C031-564F-494D-B56B-8715A9CE3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0206" y="134112"/>
            <a:ext cx="8945874" cy="685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Filled with median values for numeric columns.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Variables: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'Type' column converted to numeric using one-hot encoding.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Selection: </a:t>
            </a:r>
            <a:r>
              <a:rPr lang="en-US" sz="1600" dirty="0"/>
              <a:t>The target variable quality was excluded from the features, and the selected features for the model were: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Selected features for the model: (X = Features)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Acidity,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Chlorides,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Free Sulfur Dioxide,</a:t>
            </a:r>
          </a:p>
          <a:p>
            <a:pPr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Total Sulfur Dioxide, </a:t>
            </a:r>
            <a:r>
              <a:rPr lang="en-US" sz="1600" dirty="0"/>
              <a:t>pH, Type (White/Red), </a:t>
            </a:r>
            <a:r>
              <a:rPr lang="en-US" altLang="en-US" sz="1600" dirty="0"/>
              <a:t>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ensity and </a:t>
            </a:r>
            <a:r>
              <a:rPr lang="en-US" altLang="en-US" sz="1600" dirty="0"/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lcohol</a:t>
            </a:r>
            <a:endParaRPr lang="en-US" sz="1600" dirty="0"/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 is 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uality. (y = Target)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27A36-7835-4CEC-9DBE-B8DDC3643F9F}"/>
              </a:ext>
            </a:extLst>
          </p:cNvPr>
          <p:cNvSpPr/>
          <p:nvPr/>
        </p:nvSpPr>
        <p:spPr>
          <a:xfrm>
            <a:off x="11297920" y="-3973"/>
            <a:ext cx="894080" cy="6858001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733D55-921B-4AB1-B8CD-411891C66D3C}"/>
              </a:ext>
            </a:extLst>
          </p:cNvPr>
          <p:cNvSpPr/>
          <p:nvPr/>
        </p:nvSpPr>
        <p:spPr>
          <a:xfrm>
            <a:off x="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05A68-772E-433A-852C-5C694A3C89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080" cy="92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46F432-3EC2-4796-9E35-08B020E63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620" y="1155032"/>
            <a:ext cx="4524680" cy="117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8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85B102-CF34-47FD-B6E9-7970DBD8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-3418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8D582-56AF-430C-92BD-A2B8E5C0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68" y="296948"/>
            <a:ext cx="4315968" cy="44989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6932-DED9-4EFF-AC10-B41C6E62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550" y="746845"/>
            <a:ext cx="8997482" cy="607697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Split:</a:t>
            </a:r>
            <a:r>
              <a:rPr lang="en-US" dirty="0"/>
              <a:t> 80-20 ratio for training and testing 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Random_state=42: Ensures that anyone running the code will get the same result, which is important for reproducibility in research and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Model:</a:t>
            </a:r>
            <a:r>
              <a:rPr lang="en-US" dirty="0"/>
              <a:t> Logistic Regression.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Baseline Accuracy:</a:t>
            </a:r>
            <a:r>
              <a:rPr lang="en-US" sz="1800" dirty="0"/>
              <a:t> 0.63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Accuracy Score:</a:t>
            </a:r>
            <a:r>
              <a:rPr lang="en-US" sz="1800" dirty="0"/>
              <a:t> </a:t>
            </a:r>
            <a:r>
              <a:rPr lang="en-US" sz="2000" dirty="0"/>
              <a:t>0.65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B49C6-C701-469B-B482-63798C073DD6}"/>
              </a:ext>
            </a:extLst>
          </p:cNvPr>
          <p:cNvSpPr/>
          <p:nvPr/>
        </p:nvSpPr>
        <p:spPr>
          <a:xfrm>
            <a:off x="1129792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06E501-1609-4E01-BF31-5A9CD0A5B634}"/>
              </a:ext>
            </a:extLst>
          </p:cNvPr>
          <p:cNvSpPr/>
          <p:nvPr/>
        </p:nvSpPr>
        <p:spPr>
          <a:xfrm>
            <a:off x="2032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D3B8D-194E-43BA-B61F-077D7EBD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-21749"/>
            <a:ext cx="894080" cy="92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6CA75-F95E-4E2F-BAA0-D01FDA005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968" y="1259581"/>
            <a:ext cx="6845652" cy="635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C944AC-8675-4FF7-A1FA-9DF839F7A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235" y="3042497"/>
            <a:ext cx="4691291" cy="140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A5CA94-D9FA-4603-A970-E6C46611D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5981" y="4630725"/>
            <a:ext cx="5085207" cy="858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6D34A9-BB66-4855-89DF-6264AF764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3817" y="5763321"/>
            <a:ext cx="3375826" cy="8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4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51B7D4F-B39D-42E1-9BE0-010FA97A40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E67A0-3EA2-4EF0-A6BD-599A1071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720" y="124230"/>
            <a:ext cx="3798680" cy="6807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C1611-89F7-4558-8209-2FD017F7E1D3}"/>
              </a:ext>
            </a:extLst>
          </p:cNvPr>
          <p:cNvSpPr/>
          <p:nvPr/>
        </p:nvSpPr>
        <p:spPr>
          <a:xfrm>
            <a:off x="1129792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74E7B-F6DC-4C93-BD1B-00D465D713FB}"/>
              </a:ext>
            </a:extLst>
          </p:cNvPr>
          <p:cNvSpPr/>
          <p:nvPr/>
        </p:nvSpPr>
        <p:spPr>
          <a:xfrm>
            <a:off x="0" y="-22860"/>
            <a:ext cx="894080" cy="688086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F905B5-E034-4E5B-AB46-2803C3C2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-22860"/>
            <a:ext cx="894080" cy="92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5E214-2F0D-4941-B692-66B07D504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569" y="50621"/>
            <a:ext cx="4071819" cy="1244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EF3796-1C39-40C7-874D-72818428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836" y="5641730"/>
            <a:ext cx="4071819" cy="100998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F52022A-552F-4389-BD4F-6B10C498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51693" y="1517762"/>
            <a:ext cx="5874919" cy="124468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8C5633-83C9-4236-8C01-801BAF7D2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836" y="3441694"/>
            <a:ext cx="3962604" cy="20309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7B1127-3F3A-477A-AD03-B81FAA97BDA9}"/>
              </a:ext>
            </a:extLst>
          </p:cNvPr>
          <p:cNvSpPr txBox="1"/>
          <p:nvPr/>
        </p:nvSpPr>
        <p:spPr>
          <a:xfrm>
            <a:off x="2406297" y="3055187"/>
            <a:ext cx="295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Classification Report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B2073-F4C0-454C-805D-20D2336EFF4A}"/>
              </a:ext>
            </a:extLst>
          </p:cNvPr>
          <p:cNvSpPr txBox="1"/>
          <p:nvPr/>
        </p:nvSpPr>
        <p:spPr>
          <a:xfrm>
            <a:off x="2888159" y="1050335"/>
            <a:ext cx="19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Confusion Matrix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A72F6-17BD-467B-9A9D-7AD60CB95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165" y="1295310"/>
            <a:ext cx="3791476" cy="2761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4C6CD-B8FA-4F3C-BEDA-5FDAC92AD4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597" y="4178552"/>
            <a:ext cx="3962604" cy="26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CDF11F-50C2-40CB-A7A3-88BB24C8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864" y="2546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BD9BF-5AF5-48B7-BB66-6E6D17CC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36" y="467361"/>
            <a:ext cx="2050769" cy="49783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ANALYSIS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2F1D9-1D71-4EED-8CAE-D30B1D1FB210}"/>
              </a:ext>
            </a:extLst>
          </p:cNvPr>
          <p:cNvSpPr/>
          <p:nvPr/>
        </p:nvSpPr>
        <p:spPr>
          <a:xfrm>
            <a:off x="11293856" y="0"/>
            <a:ext cx="898144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2546C-8C66-4073-8888-14777F3063EA}"/>
              </a:ext>
            </a:extLst>
          </p:cNvPr>
          <p:cNvSpPr/>
          <p:nvPr/>
        </p:nvSpPr>
        <p:spPr>
          <a:xfrm>
            <a:off x="18288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424353-B187-4DDF-B03C-70920B99F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" y="10162"/>
            <a:ext cx="894080" cy="92456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4993F71-8A4A-4386-A6A9-6338652E8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3728" y="502414"/>
            <a:ext cx="9102172" cy="498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accuracy of 0.65 is an improvement over the baseline accuracy of 0.63.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correctly predicted 732 good quality wines and 108 poor quality wines.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Misclassification: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360 good quality wines as poor quality.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100 poor quality wines as good quality.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performs better at predicting good quality wines than poor quality wines.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Important for evaluating model performance with imbalanced classes.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Indicates how well the model balances precision and recall. </a:t>
            </a:r>
          </a:p>
        </p:txBody>
      </p:sp>
    </p:spTree>
    <p:extLst>
      <p:ext uri="{BB962C8B-B14F-4D97-AF65-F5344CB8AC3E}">
        <p14:creationId xmlns:p14="http://schemas.microsoft.com/office/powerpoint/2010/main" val="148857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C20070-55FF-4B00-9899-D36AA70F2C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" y="9841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BD9BF-5AF5-48B7-BB66-6E6D17CC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36" y="467361"/>
            <a:ext cx="2050769" cy="49783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ANALYSIS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2F1D9-1D71-4EED-8CAE-D30B1D1FB210}"/>
              </a:ext>
            </a:extLst>
          </p:cNvPr>
          <p:cNvSpPr/>
          <p:nvPr/>
        </p:nvSpPr>
        <p:spPr>
          <a:xfrm>
            <a:off x="11293856" y="0"/>
            <a:ext cx="898144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2546C-8C66-4073-8888-14777F3063EA}"/>
              </a:ext>
            </a:extLst>
          </p:cNvPr>
          <p:cNvSpPr/>
          <p:nvPr/>
        </p:nvSpPr>
        <p:spPr>
          <a:xfrm>
            <a:off x="18288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424353-B187-4DDF-B03C-70920B99F2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" y="10162"/>
            <a:ext cx="894080" cy="92456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4993F71-8A4A-4386-A6A9-6338652E8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5323" y="1267038"/>
            <a:ext cx="6033881" cy="450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Understanding the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The ratio of correctly predicted positive observations to the total predicted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Precision = TP / (TP + FP).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The ratio of correctly predicted positive observations to the all observations in actual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Recall = TP / (TP + FN).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</a:t>
            </a:r>
            <a:r>
              <a:rPr lang="en-US" dirty="0"/>
              <a:t>: The weighted average of Precision and Recall. F1 Score = 2 * (Precision * Recall) /(Precision + Recall). It is best used when you want to seek a balance between Precision and Recall.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A762A-E93E-4796-866E-66EEFA82D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21" y="1686201"/>
            <a:ext cx="3815508" cy="26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2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8D8A7A-1BA9-44E9-B203-219C70B4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BD9BF-5AF5-48B7-BB66-6E6D17CC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715" y="265898"/>
            <a:ext cx="6314013" cy="71120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RECOMMENDATIONS FOR IMPROVEMENT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6ACE-A574-4FDF-BE72-0237DE8B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55" y="1128562"/>
            <a:ext cx="8595360" cy="571419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2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rgbClr val="000000"/>
                </a:solidFill>
                <a:effectLst/>
              </a:rPr>
              <a:t>Data Balancing</a:t>
            </a:r>
            <a:r>
              <a:rPr lang="en-US" sz="7200" b="0" i="0" dirty="0">
                <a:solidFill>
                  <a:srgbClr val="000000"/>
                </a:solidFill>
                <a:effectLst/>
              </a:rPr>
              <a:t>: Address the class imbalance using techniques such as SMOTE (Synthetic Minority Over-sampling Technique) or </a:t>
            </a:r>
            <a:r>
              <a:rPr lang="en-US" sz="7200" b="0" i="0" dirty="0" err="1">
                <a:solidFill>
                  <a:srgbClr val="000000"/>
                </a:solidFill>
                <a:effectLst/>
              </a:rPr>
              <a:t>undersampling</a:t>
            </a:r>
            <a:r>
              <a:rPr lang="en-US" sz="7200" b="0" i="0" dirty="0">
                <a:solidFill>
                  <a:srgbClr val="000000"/>
                </a:solidFill>
                <a:effectLst/>
              </a:rPr>
              <a:t> the majority class.</a:t>
            </a:r>
          </a:p>
          <a:p>
            <a:pPr algn="just">
              <a:lnSpc>
                <a:spcPct val="2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rgbClr val="000000"/>
                </a:solidFill>
                <a:effectLst/>
              </a:rPr>
              <a:t>Feature Engineering</a:t>
            </a:r>
            <a:r>
              <a:rPr lang="en-US" sz="7200" b="0" i="0" dirty="0">
                <a:solidFill>
                  <a:srgbClr val="000000"/>
                </a:solidFill>
                <a:effectLst/>
              </a:rPr>
              <a:t>: Investigate additional features or transformations that might help improve model performance.</a:t>
            </a:r>
          </a:p>
          <a:p>
            <a:pPr algn="just">
              <a:lnSpc>
                <a:spcPct val="220000"/>
              </a:lnSpc>
              <a:buFont typeface="+mj-lt"/>
              <a:buAutoNum type="arabicPeriod"/>
            </a:pPr>
            <a:r>
              <a:rPr lang="en-US" sz="7200" b="1" i="0" dirty="0">
                <a:solidFill>
                  <a:srgbClr val="000000"/>
                </a:solidFill>
                <a:effectLst/>
              </a:rPr>
              <a:t>Model Tuning</a:t>
            </a:r>
            <a:r>
              <a:rPr lang="en-US" sz="7200" b="0" i="0" dirty="0">
                <a:solidFill>
                  <a:srgbClr val="000000"/>
                </a:solidFill>
                <a:effectLst/>
              </a:rPr>
              <a:t>: Experiment with different algorithms and hyperparameters to improve the predictive performance.</a:t>
            </a:r>
          </a:p>
          <a:p>
            <a:pPr algn="just">
              <a:lnSpc>
                <a:spcPct val="220000"/>
              </a:lnSpc>
              <a:buFont typeface="+mj-lt"/>
              <a:buAutoNum type="arabicPeriod"/>
            </a:pPr>
            <a:r>
              <a:rPr lang="en-US" sz="7200" b="1" dirty="0"/>
              <a:t>Cross-Validation</a:t>
            </a:r>
            <a:r>
              <a:rPr lang="en-US" sz="7200" dirty="0"/>
              <a:t>: Ensure robust performance by validating the model on different subsets of the data.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2F1D9-1D71-4EED-8CAE-D30B1D1FB210}"/>
              </a:ext>
            </a:extLst>
          </p:cNvPr>
          <p:cNvSpPr/>
          <p:nvPr/>
        </p:nvSpPr>
        <p:spPr>
          <a:xfrm>
            <a:off x="11297920" y="0"/>
            <a:ext cx="894080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ED754-C4D8-43FD-8835-E13DA73C6ACE}"/>
              </a:ext>
            </a:extLst>
          </p:cNvPr>
          <p:cNvSpPr/>
          <p:nvPr/>
        </p:nvSpPr>
        <p:spPr>
          <a:xfrm>
            <a:off x="0" y="0"/>
            <a:ext cx="898144" cy="6858000"/>
          </a:xfrm>
          <a:prstGeom prst="rect">
            <a:avLst/>
          </a:prstGeom>
          <a:solidFill>
            <a:srgbClr val="CC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BD32E-6F0B-4C84-9C9F-2871859173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" y="15240"/>
            <a:ext cx="89408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4301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1164</TotalTime>
  <Words>743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Arial Black</vt:lpstr>
      <vt:lpstr>Century Schoolbook</vt:lpstr>
      <vt:lpstr>Wingdings 2</vt:lpstr>
      <vt:lpstr>View</vt:lpstr>
      <vt:lpstr>Wine Quality Prediction Using Logistic Regression</vt:lpstr>
      <vt:lpstr>INTRODUCTION</vt:lpstr>
      <vt:lpstr>DATASET OVERVIEW</vt:lpstr>
      <vt:lpstr>DATA PREPROCESSING</vt:lpstr>
      <vt:lpstr>Model Training and Evaluation</vt:lpstr>
      <vt:lpstr>MODEL PERFORMANCE</vt:lpstr>
      <vt:lpstr>ANALYSIS</vt:lpstr>
      <vt:lpstr>ANALYSIS </vt:lpstr>
      <vt:lpstr>RECOMMENDATIONS FOR IMPROVEMENT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Prediction: Logistic Regression Model Report</dc:title>
  <dc:creator>nguzouche@gmail.com</dc:creator>
  <cp:lastModifiedBy>nguzouche@gmail.com</cp:lastModifiedBy>
  <cp:revision>62</cp:revision>
  <dcterms:created xsi:type="dcterms:W3CDTF">2024-07-12T13:23:41Z</dcterms:created>
  <dcterms:modified xsi:type="dcterms:W3CDTF">2024-07-19T12:17:38Z</dcterms:modified>
</cp:coreProperties>
</file>